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8" r:id="rId3"/>
    <p:sldId id="259" r:id="rId4"/>
    <p:sldId id="261" r:id="rId5"/>
    <p:sldId id="285" r:id="rId6"/>
    <p:sldId id="262" r:id="rId7"/>
    <p:sldId id="264" r:id="rId8"/>
    <p:sldId id="288" r:id="rId9"/>
    <p:sldId id="289" r:id="rId10"/>
    <p:sldId id="290" r:id="rId11"/>
    <p:sldId id="292" r:id="rId12"/>
    <p:sldId id="269" r:id="rId13"/>
    <p:sldId id="270" r:id="rId14"/>
    <p:sldId id="271" r:id="rId15"/>
    <p:sldId id="277" r:id="rId16"/>
    <p:sldId id="305" r:id="rId17"/>
    <p:sldId id="297" r:id="rId18"/>
    <p:sldId id="298" r:id="rId19"/>
    <p:sldId id="302" r:id="rId20"/>
    <p:sldId id="303" r:id="rId21"/>
    <p:sldId id="304" r:id="rId22"/>
    <p:sldId id="306" r:id="rId23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4C"/>
    <a:srgbClr val="BE20B3"/>
    <a:srgbClr val="DA1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>
        <p:scale>
          <a:sx n="66" d="100"/>
          <a:sy n="66" d="100"/>
        </p:scale>
        <p:origin x="1200" y="7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B1B9-52E4-4E03-97BF-563CF6191C42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CC8C4-120F-4A23-9ECA-2E03A9C32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10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73" y="2508923"/>
            <a:ext cx="9144000" cy="1535995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14573" y="4194990"/>
            <a:ext cx="9144000" cy="6998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51" y="511583"/>
            <a:ext cx="3749094" cy="178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11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87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534426" cy="33508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07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87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0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1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2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9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8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040" y="365125"/>
            <a:ext cx="8525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62433"/>
            <a:ext cx="10515600" cy="391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elenanabava.hr/mjeril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579716"/>
            <a:ext cx="11684000" cy="104910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za izračun pozitivnog učinka nabave potrošnog materijala</a:t>
            </a: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uz primjenu mjerila zelene javne nabave</a:t>
            </a:r>
          </a:p>
        </p:txBody>
      </p:sp>
    </p:spTree>
    <p:extLst>
      <p:ext uri="{BB962C8B-B14F-4D97-AF65-F5344CB8AC3E}">
        <p14:creationId xmlns:p14="http://schemas.microsoft.com/office/powerpoint/2010/main" val="111589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535523" cy="39721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dirty="0"/>
              <a:t>S obzirom da je naveden podatak o vrijednosti zelene javne nabave, u modelu </a:t>
            </a:r>
            <a:r>
              <a:rPr lang="en-US" dirty="0" err="1"/>
              <a:t>PotrosniMaterijal</a:t>
            </a:r>
            <a:r>
              <a:rPr lang="hr-HR" dirty="0"/>
              <a:t>.</a:t>
            </a:r>
            <a:r>
              <a:rPr lang="hr-HR" dirty="0" err="1"/>
              <a:t>xlsx</a:t>
            </a:r>
            <a:r>
              <a:rPr lang="hr-HR" dirty="0"/>
              <a:t> razmatra se list koji u nazivu ima </a:t>
            </a:r>
            <a:r>
              <a:rPr lang="hr-HR" dirty="0">
                <a:solidFill>
                  <a:srgbClr val="00904C"/>
                </a:solidFill>
              </a:rPr>
              <a:t>JP</a:t>
            </a:r>
            <a:r>
              <a:rPr lang="hr-HR" dirty="0"/>
              <a:t>. 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dirty="0"/>
              <a:t>U red "Podatak koji se unosi" i stupac "Iznos", odnosno u </a:t>
            </a:r>
            <a:r>
              <a:rPr lang="hr-HR" dirty="0">
                <a:solidFill>
                  <a:srgbClr val="00904C"/>
                </a:solidFill>
              </a:rPr>
              <a:t>ćeliju E</a:t>
            </a:r>
            <a:r>
              <a:rPr lang="en-US" dirty="0">
                <a:solidFill>
                  <a:srgbClr val="00904C"/>
                </a:solidFill>
              </a:rPr>
              <a:t>5</a:t>
            </a:r>
            <a:r>
              <a:rPr lang="hr-HR" dirty="0"/>
              <a:t> unosi se vrijednost nabave od </a:t>
            </a:r>
            <a:r>
              <a:rPr lang="en-US" dirty="0">
                <a:solidFill>
                  <a:srgbClr val="00904C"/>
                </a:solidFill>
              </a:rPr>
              <a:t>250.000</a:t>
            </a:r>
            <a:r>
              <a:rPr lang="hr-HR" dirty="0">
                <a:solidFill>
                  <a:srgbClr val="00904C"/>
                </a:solidFill>
              </a:rPr>
              <a:t>,00 kn </a:t>
            </a:r>
            <a:r>
              <a:rPr lang="hr-HR" dirty="0"/>
              <a:t>bez PDV-a.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Od </a:t>
            </a:r>
            <a:r>
              <a:rPr lang="en-US" dirty="0" err="1">
                <a:solidFill>
                  <a:srgbClr val="00904C"/>
                </a:solidFill>
              </a:rPr>
              <a:t>ćelija</a:t>
            </a:r>
            <a:r>
              <a:rPr lang="en-US" dirty="0">
                <a:solidFill>
                  <a:srgbClr val="00904C"/>
                </a:solidFill>
              </a:rPr>
              <a:t> E6-E13 </a:t>
            </a:r>
            <a:r>
              <a:rPr lang="en-US" dirty="0" err="1"/>
              <a:t>unose</a:t>
            </a:r>
            <a:r>
              <a:rPr lang="en-US" dirty="0"/>
              <a:t> se </a:t>
            </a:r>
            <a:r>
              <a:rPr lang="en-US" dirty="0" err="1"/>
              <a:t>podaci</a:t>
            </a:r>
            <a:r>
              <a:rPr lang="en-US" dirty="0"/>
              <a:t> o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nabave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jedinične</a:t>
            </a:r>
            <a:r>
              <a:rPr lang="en-US" dirty="0"/>
              <a:t> </a:t>
            </a:r>
            <a:r>
              <a:rPr lang="en-US" dirty="0" err="1"/>
              <a:t>cijene</a:t>
            </a:r>
            <a:r>
              <a:rPr lang="en-US" dirty="0"/>
              <a:t> za </a:t>
            </a:r>
            <a:r>
              <a:rPr lang="en-US" dirty="0" err="1"/>
              <a:t>artikle</a:t>
            </a:r>
            <a:r>
              <a:rPr lang="en-US" dirty="0"/>
              <a:t> koji </a:t>
            </a:r>
            <a:r>
              <a:rPr lang="en-US" dirty="0" err="1"/>
              <a:t>doprinose</a:t>
            </a:r>
            <a:r>
              <a:rPr lang="en-US" dirty="0"/>
              <a:t> </a:t>
            </a:r>
            <a:r>
              <a:rPr lang="en-US" dirty="0" err="1"/>
              <a:t>uštedi</a:t>
            </a:r>
            <a:r>
              <a:rPr lang="en-US" dirty="0"/>
              <a:t> CO2.</a:t>
            </a:r>
            <a:endParaRPr lang="hr-HR" dirty="0"/>
          </a:p>
          <a:p>
            <a:pPr marL="514350" indent="-514350">
              <a:buAutoNum type="arabicPeriod"/>
            </a:pPr>
            <a:endParaRPr lang="hr-HR" dirty="0"/>
          </a:p>
          <a:p>
            <a:pPr marL="514350" indent="-514350">
              <a:lnSpc>
                <a:spcPct val="0"/>
              </a:lnSpc>
              <a:spcBef>
                <a:spcPts val="600"/>
              </a:spcBef>
              <a:buAutoNum type="arabicPeriod"/>
            </a:pP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(Primjer)</a:t>
            </a:r>
          </a:p>
        </p:txBody>
      </p:sp>
    </p:spTree>
    <p:extLst>
      <p:ext uri="{BB962C8B-B14F-4D97-AF65-F5344CB8AC3E}">
        <p14:creationId xmlns:p14="http://schemas.microsoft.com/office/powerpoint/2010/main" val="2207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5FBA6D-9CA7-18B8-31CF-3CA080317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966" y="1765916"/>
            <a:ext cx="843534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2399" y="2365829"/>
            <a:ext cx="6429829" cy="18288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Notched Right Arrow 5"/>
          <p:cNvSpPr/>
          <p:nvPr/>
        </p:nvSpPr>
        <p:spPr>
          <a:xfrm rot="5400000">
            <a:off x="8870567" y="1375016"/>
            <a:ext cx="1179912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JP – primjena (Primjer 1)</a:t>
            </a:r>
          </a:p>
        </p:txBody>
      </p:sp>
      <p:sp>
        <p:nvSpPr>
          <p:cNvPr id="9" name="Rectangle 8"/>
          <p:cNvSpPr/>
          <p:nvPr/>
        </p:nvSpPr>
        <p:spPr>
          <a:xfrm>
            <a:off x="8853715" y="2394629"/>
            <a:ext cx="1213616" cy="1800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64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3539653"/>
          </a:xfrm>
        </p:spPr>
        <p:txBody>
          <a:bodyPr/>
          <a:lstStyle/>
          <a:p>
            <a:r>
              <a:rPr lang="hr-HR" dirty="0"/>
              <a:t>Uz zadane proračunske podatke, model </a:t>
            </a:r>
            <a:r>
              <a:rPr lang="en-US" dirty="0" err="1"/>
              <a:t>PotrosniMaterijali</a:t>
            </a:r>
            <a:r>
              <a:rPr lang="hr-HR" dirty="0"/>
              <a:t>.</a:t>
            </a:r>
            <a:r>
              <a:rPr lang="en-US" dirty="0"/>
              <a:t>xlsx</a:t>
            </a:r>
            <a:r>
              <a:rPr lang="hr-HR" dirty="0"/>
              <a:t>                    računa međurezultate te potom konačne, izlazne rezultate.                     </a:t>
            </a:r>
            <a:r>
              <a:rPr lang="hr-HR" dirty="0">
                <a:solidFill>
                  <a:srgbClr val="00904C"/>
                </a:solidFill>
              </a:rPr>
              <a:t>Konačan rezultat je ušteđena, odnosno izbjegnuta emisija              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uz primjenu mjerila zelene javne nabave za nabavu potrošnog materijala.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982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4B1A32-672D-4C99-8F0A-097A7E27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966" y="1765916"/>
            <a:ext cx="8435340" cy="4876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/>
          <a:p>
            <a:r>
              <a:rPr lang="hr-HR" dirty="0"/>
              <a:t>Modeli JP – primjena (Primjer 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6913" y="4296229"/>
            <a:ext cx="6429829" cy="2456263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Notched Right Arrow 5">
            <a:extLst>
              <a:ext uri="{FF2B5EF4-FFF2-40B4-BE49-F238E27FC236}">
                <a16:creationId xmlns:a16="http://schemas.microsoft.com/office/drawing/2014/main" id="{EF0A38DE-3F4A-C95C-8697-892646185FFA}"/>
              </a:ext>
            </a:extLst>
          </p:cNvPr>
          <p:cNvSpPr/>
          <p:nvPr/>
        </p:nvSpPr>
        <p:spPr>
          <a:xfrm rot="5400000">
            <a:off x="8870567" y="3276395"/>
            <a:ext cx="1179912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7E01A2-6C58-FB32-7752-81189C59E816}"/>
              </a:ext>
            </a:extLst>
          </p:cNvPr>
          <p:cNvSpPr/>
          <p:nvPr/>
        </p:nvSpPr>
        <p:spPr>
          <a:xfrm>
            <a:off x="8853715" y="4296007"/>
            <a:ext cx="1213616" cy="2456263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50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612640" y="2230951"/>
            <a:ext cx="9773519" cy="350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rgbClr val="00904C"/>
                </a:solidFill>
              </a:rPr>
              <a:t>Rezultat : </a:t>
            </a:r>
          </a:p>
          <a:p>
            <a:r>
              <a:rPr lang="en-US" dirty="0"/>
              <a:t>N</a:t>
            </a:r>
            <a:r>
              <a:rPr lang="hr-HR" dirty="0" err="1"/>
              <a:t>abav</a:t>
            </a:r>
            <a:r>
              <a:rPr lang="en-US" dirty="0"/>
              <a:t>om</a:t>
            </a:r>
            <a:r>
              <a:rPr lang="hr-HR" dirty="0"/>
              <a:t> potrošnog materijala u vrijednosti od </a:t>
            </a:r>
            <a:r>
              <a:rPr lang="en-US" dirty="0"/>
              <a:t>250</a:t>
            </a:r>
            <a:r>
              <a:rPr lang="hr-HR" dirty="0"/>
              <a:t>.000,00 kn (bez PDV-a) uz primjenu mjerila zelene javne nabave za nabavu potrošnog materijala</a:t>
            </a:r>
            <a:r>
              <a:rPr lang="en-US" dirty="0"/>
              <a:t> </a:t>
            </a:r>
            <a:r>
              <a:rPr lang="hr-HR" dirty="0"/>
              <a:t>za 2020. godinu, </a:t>
            </a:r>
            <a:r>
              <a:rPr lang="hr-HR" dirty="0">
                <a:solidFill>
                  <a:srgbClr val="00904C"/>
                </a:solidFill>
              </a:rPr>
              <a:t>izbjegnuta je emisija od </a:t>
            </a:r>
            <a:r>
              <a:rPr lang="en-US" dirty="0">
                <a:solidFill>
                  <a:srgbClr val="00904C"/>
                </a:solidFill>
              </a:rPr>
              <a:t>0,17</a:t>
            </a:r>
            <a:r>
              <a:rPr lang="hr-HR" dirty="0">
                <a:solidFill>
                  <a:srgbClr val="00904C"/>
                </a:solidFill>
              </a:rPr>
              <a:t> tona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godišnje</a:t>
            </a:r>
            <a:r>
              <a:rPr lang="hr-HR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JP – primjena (Primjer)</a:t>
            </a:r>
          </a:p>
        </p:txBody>
      </p:sp>
    </p:spTree>
    <p:extLst>
      <p:ext uri="{BB962C8B-B14F-4D97-AF65-F5344CB8AC3E}">
        <p14:creationId xmlns:p14="http://schemas.microsoft.com/office/powerpoint/2010/main" val="149637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Detaljniji pristup (Modeli 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Modeli DP predstavlja detaljniji oblik izračuna uštede CO</a:t>
            </a:r>
            <a:r>
              <a:rPr lang="hr-HR" baseline="-25000" dirty="0"/>
              <a:t>2</a:t>
            </a:r>
            <a:r>
              <a:rPr lang="hr-HR" dirty="0"/>
              <a:t> za nabavu potrošnog materijala</a:t>
            </a:r>
            <a:r>
              <a:rPr lang="en-US" dirty="0"/>
              <a:t> </a:t>
            </a:r>
            <a:r>
              <a:rPr lang="hr-HR" dirty="0"/>
              <a:t>uz primjenu </a:t>
            </a:r>
            <a:r>
              <a:rPr lang="hr-HR" dirty="0">
                <a:solidFill>
                  <a:srgbClr val="00904C"/>
                </a:solidFill>
              </a:rPr>
              <a:t>mjerila zelene javne </a:t>
            </a:r>
            <a:r>
              <a:rPr lang="en-US" dirty="0">
                <a:solidFill>
                  <a:srgbClr val="00904C"/>
                </a:solidFill>
              </a:rPr>
              <a:t>za</a:t>
            </a:r>
            <a:r>
              <a:rPr lang="hr-HR" dirty="0">
                <a:solidFill>
                  <a:srgbClr val="00904C"/>
                </a:solidFill>
              </a:rPr>
              <a:t> nabavu potrošnog materijala</a:t>
            </a:r>
            <a:r>
              <a:rPr lang="hr-HR" dirty="0"/>
              <a:t>.  Modeli DP koriste se kada su dostupni podaci </a:t>
            </a:r>
            <a:r>
              <a:rPr lang="en-US" dirty="0" err="1">
                <a:solidFill>
                  <a:srgbClr val="00904C"/>
                </a:solidFill>
              </a:rPr>
              <a:t>vrsti</a:t>
            </a:r>
            <a:r>
              <a:rPr lang="hr-HR" dirty="0">
                <a:solidFill>
                  <a:srgbClr val="00904C"/>
                </a:solidFill>
              </a:rPr>
              <a:t> i </a:t>
            </a:r>
            <a:r>
              <a:rPr lang="en-US" dirty="0" err="1">
                <a:solidFill>
                  <a:srgbClr val="00904C"/>
                </a:solidFill>
              </a:rPr>
              <a:t>količini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potrošnog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materijala</a:t>
            </a:r>
            <a:r>
              <a:rPr lang="hr-HR" dirty="0"/>
              <a:t>.</a:t>
            </a:r>
          </a:p>
          <a:p>
            <a:endParaRPr lang="hr-HR" dirty="0">
              <a:solidFill>
                <a:srgbClr val="009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5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88" y="682744"/>
            <a:ext cx="9534426" cy="9959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Detaljniji</a:t>
            </a:r>
            <a:r>
              <a:rPr lang="hr-HR" dirty="0"/>
              <a:t> pristup </a:t>
            </a:r>
            <a:br>
              <a:rPr lang="hr-HR" dirty="0"/>
            </a:br>
            <a:r>
              <a:rPr lang="hr-HR" dirty="0"/>
              <a:t>(Model </a:t>
            </a:r>
            <a:r>
              <a:rPr lang="en-US" dirty="0"/>
              <a:t>D</a:t>
            </a:r>
            <a:r>
              <a:rPr lang="hr-HR" dirty="0"/>
              <a:t>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75" y="2111914"/>
            <a:ext cx="4388625" cy="41727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04C"/>
                </a:solidFill>
              </a:rPr>
              <a:t>M</a:t>
            </a:r>
            <a:r>
              <a:rPr lang="hr-HR" dirty="0" err="1">
                <a:solidFill>
                  <a:srgbClr val="00904C"/>
                </a:solidFill>
              </a:rPr>
              <a:t>odel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en-US" dirty="0">
                <a:solidFill>
                  <a:srgbClr val="00904C"/>
                </a:solidFill>
              </a:rPr>
              <a:t>D</a:t>
            </a:r>
            <a:r>
              <a:rPr lang="hr-HR" dirty="0">
                <a:solidFill>
                  <a:srgbClr val="00904C"/>
                </a:solidFill>
              </a:rPr>
              <a:t>P </a:t>
            </a:r>
            <a:r>
              <a:rPr lang="hr-HR" dirty="0"/>
              <a:t>omogućava izračun uštede</a:t>
            </a:r>
            <a:r>
              <a:rPr lang="en-US" dirty="0"/>
              <a:t> </a:t>
            </a:r>
            <a:r>
              <a:rPr lang="hr-HR" dirty="0"/>
              <a:t>CO</a:t>
            </a:r>
            <a:r>
              <a:rPr lang="hr-HR" baseline="-25000" dirty="0"/>
              <a:t>2</a:t>
            </a:r>
            <a:r>
              <a:rPr lang="hr-HR" dirty="0"/>
              <a:t> na osnovi </a:t>
            </a:r>
            <a:r>
              <a:rPr lang="hr-HR" dirty="0">
                <a:solidFill>
                  <a:srgbClr val="00904C"/>
                </a:solidFill>
              </a:rPr>
              <a:t>vrsti i količini potrošnog materijala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hr-HR" dirty="0"/>
              <a:t>uz primjenu mjerila zelene javne nabave</a:t>
            </a:r>
            <a:r>
              <a:rPr lang="en-US" dirty="0"/>
              <a:t> </a:t>
            </a:r>
            <a:r>
              <a:rPr lang="hr-HR" dirty="0"/>
              <a:t>za sljedeće opcije nabave </a:t>
            </a:r>
            <a:r>
              <a:rPr lang="en-US" dirty="0" err="1"/>
              <a:t>potrošnog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hr-HR" dirty="0"/>
              <a:t>: </a:t>
            </a:r>
            <a:r>
              <a:rPr lang="en-US" dirty="0" err="1">
                <a:solidFill>
                  <a:srgbClr val="00904C"/>
                </a:solidFill>
              </a:rPr>
              <a:t>konvencionalni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upijajući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papir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strukturirani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upijajući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papir</a:t>
            </a:r>
            <a:r>
              <a:rPr lang="hr-HR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548FF-0509-0164-B5BF-8B0E4EC6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25729"/>
            <a:ext cx="7226517" cy="27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86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1772348"/>
            <a:ext cx="9534426" cy="3700291"/>
          </a:xfrm>
        </p:spPr>
        <p:txBody>
          <a:bodyPr>
            <a:normAutofit/>
          </a:bodyPr>
          <a:lstStyle/>
          <a:p>
            <a:r>
              <a:rPr lang="hr-HR" dirty="0"/>
              <a:t>Primjer:</a:t>
            </a:r>
          </a:p>
          <a:p>
            <a:r>
              <a:rPr lang="hr-HR" dirty="0"/>
              <a:t>Javni naručitelj sklopio je ugovor</a:t>
            </a:r>
            <a:r>
              <a:rPr lang="en-US" dirty="0"/>
              <a:t> </a:t>
            </a:r>
            <a:r>
              <a:rPr lang="hr-HR" dirty="0"/>
              <a:t>za kupnju</a:t>
            </a:r>
            <a:r>
              <a:rPr lang="en-US" dirty="0"/>
              <a:t> </a:t>
            </a:r>
            <a:r>
              <a:rPr lang="en-US" dirty="0" err="1"/>
              <a:t>potrošnog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1.000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toalet</a:t>
            </a:r>
            <a:r>
              <a:rPr lang="en-US" dirty="0"/>
              <a:t> </a:t>
            </a:r>
            <a:r>
              <a:rPr lang="en-US" dirty="0" err="1"/>
              <a:t>papira</a:t>
            </a:r>
            <a:r>
              <a:rPr lang="en-US" dirty="0"/>
              <a:t> u </a:t>
            </a:r>
            <a:r>
              <a:rPr lang="en-US" dirty="0" err="1"/>
              <a:t>roli</a:t>
            </a:r>
            <a:r>
              <a:rPr lang="en-US" dirty="0"/>
              <a:t>, 1.000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toalet</a:t>
            </a:r>
            <a:r>
              <a:rPr lang="en-US" dirty="0"/>
              <a:t> </a:t>
            </a:r>
            <a:r>
              <a:rPr lang="en-US" dirty="0" err="1"/>
              <a:t>papira</a:t>
            </a:r>
            <a:r>
              <a:rPr lang="en-US" dirty="0"/>
              <a:t> u </a:t>
            </a:r>
            <a:r>
              <a:rPr lang="en-US" dirty="0" err="1"/>
              <a:t>listićima</a:t>
            </a:r>
            <a:r>
              <a:rPr lang="en-US" dirty="0"/>
              <a:t>, 1.000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papirnatih</a:t>
            </a:r>
            <a:r>
              <a:rPr lang="en-US" dirty="0"/>
              <a:t> </a:t>
            </a:r>
            <a:r>
              <a:rPr lang="en-US" dirty="0" err="1"/>
              <a:t>ručnika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1.000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salveta</a:t>
            </a:r>
            <a:r>
              <a:rPr lang="hr-HR" dirty="0"/>
              <a:t>. U javnoj nabavi korištena su </a:t>
            </a:r>
            <a:r>
              <a:rPr lang="hr-HR" dirty="0">
                <a:solidFill>
                  <a:srgbClr val="00904C"/>
                </a:solidFill>
              </a:rPr>
              <a:t>mjerila zelene javne nabave</a:t>
            </a:r>
            <a:r>
              <a:rPr lang="hr-HR" dirty="0"/>
              <a:t> </a:t>
            </a:r>
            <a:r>
              <a:rPr lang="hr-HR" dirty="0">
                <a:solidFill>
                  <a:srgbClr val="00904C"/>
                </a:solidFill>
              </a:rPr>
              <a:t>za </a:t>
            </a:r>
            <a:r>
              <a:rPr lang="en-US" dirty="0" err="1">
                <a:solidFill>
                  <a:srgbClr val="00904C"/>
                </a:solidFill>
              </a:rPr>
              <a:t>potrošni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materijal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626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/>
          <a:p>
            <a:r>
              <a:rPr lang="hr-HR" dirty="0"/>
              <a:t>Modeli DP – primjena (Primjer)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4627049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hr-HR" dirty="0"/>
              <a:t>S obzirom da su navedeni podaci o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količinama</a:t>
            </a:r>
            <a:r>
              <a:rPr lang="hr-HR" dirty="0"/>
              <a:t>, u modelu </a:t>
            </a:r>
            <a:r>
              <a:rPr lang="en-US" dirty="0" err="1"/>
              <a:t>PotrošniMaterijal</a:t>
            </a:r>
            <a:r>
              <a:rPr lang="hr-HR" dirty="0"/>
              <a:t>.xlsx razmatraju se listovi koji u nazivu imaju </a:t>
            </a:r>
            <a:r>
              <a:rPr lang="hr-HR" dirty="0">
                <a:solidFill>
                  <a:srgbClr val="00904C"/>
                </a:solidFill>
              </a:rPr>
              <a:t>DP</a:t>
            </a:r>
            <a:r>
              <a:rPr lang="hr-HR" dirty="0"/>
              <a:t>. </a:t>
            </a:r>
          </a:p>
          <a:p>
            <a:r>
              <a:rPr lang="en-US" dirty="0"/>
              <a:t>2. </a:t>
            </a:r>
            <a:r>
              <a:rPr lang="hr-HR" dirty="0"/>
              <a:t>U red "Podatak koji se unosi" i stupac "Iznos", odnosno u </a:t>
            </a:r>
            <a:r>
              <a:rPr lang="hr-HR" dirty="0" err="1">
                <a:solidFill>
                  <a:srgbClr val="00904C"/>
                </a:solidFill>
              </a:rPr>
              <a:t>ćelij</a:t>
            </a:r>
            <a:r>
              <a:rPr lang="en-US" dirty="0">
                <a:solidFill>
                  <a:srgbClr val="00904C"/>
                </a:solidFill>
              </a:rPr>
              <a:t>e</a:t>
            </a:r>
            <a:r>
              <a:rPr lang="hr-HR" dirty="0">
                <a:solidFill>
                  <a:srgbClr val="00904C"/>
                </a:solidFill>
              </a:rPr>
              <a:t> E</a:t>
            </a:r>
            <a:r>
              <a:rPr lang="en-US" dirty="0">
                <a:solidFill>
                  <a:srgbClr val="00904C"/>
                </a:solidFill>
              </a:rPr>
              <a:t>5-E8</a:t>
            </a:r>
            <a:r>
              <a:rPr lang="hr-HR" dirty="0"/>
              <a:t> unosi se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nabavljenih</a:t>
            </a:r>
            <a:r>
              <a:rPr lang="en-US" dirty="0"/>
              <a:t> </a:t>
            </a:r>
            <a:r>
              <a:rPr lang="en-US" dirty="0" err="1"/>
              <a:t>artikala</a:t>
            </a:r>
            <a:r>
              <a:rPr lang="hr-HR" dirty="0"/>
              <a:t>.</a:t>
            </a:r>
            <a:endParaRPr lang="en-US" dirty="0"/>
          </a:p>
          <a:p>
            <a:pPr marL="514350" indent="-51435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179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A26FA-2134-4EF9-D045-D5E53E78C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78" y="1772348"/>
            <a:ext cx="9516043" cy="3573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199" y="2452915"/>
            <a:ext cx="7310926" cy="9906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otched Right Arrow 6"/>
          <p:cNvSpPr/>
          <p:nvPr/>
        </p:nvSpPr>
        <p:spPr>
          <a:xfrm rot="5400000">
            <a:off x="9409359" y="1169510"/>
            <a:ext cx="1800000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9607173" y="2438025"/>
            <a:ext cx="1393371" cy="9906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700054" y="6011560"/>
            <a:ext cx="1952368" cy="53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63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Zelena javna nabava (</a:t>
            </a:r>
            <a:r>
              <a:rPr lang="hr-HR" dirty="0" err="1"/>
              <a:t>ZeJN</a:t>
            </a:r>
            <a:r>
              <a:rPr lang="hr-HR" dirty="0"/>
              <a:t>)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4157492"/>
          </a:xfrm>
        </p:spPr>
        <p:txBody>
          <a:bodyPr>
            <a:normAutofit/>
          </a:bodyPr>
          <a:lstStyle/>
          <a:p>
            <a:r>
              <a:rPr lang="hr-HR" dirty="0" err="1">
                <a:solidFill>
                  <a:srgbClr val="00904C"/>
                </a:solidFill>
              </a:rPr>
              <a:t>ZeJN</a:t>
            </a:r>
            <a:r>
              <a:rPr lang="hr-HR" dirty="0"/>
              <a:t> postupak je kojim naručitelji nabavljaju robu, radove i usluge koji tijekom svojeg životnog vijeka imaju manji učinak na okoliš od roba, radova i usluga s istom osnovnom funkcijom koje bi inače naručili. U tu svrhu razvijaju se za pojedine skupine roba, radova i usluga </a:t>
            </a:r>
            <a:r>
              <a:rPr lang="hr-HR" dirty="0">
                <a:solidFill>
                  <a:srgbClr val="00904C"/>
                </a:solidFill>
              </a:rPr>
              <a:t>mjerila zelene javne nabave</a:t>
            </a:r>
            <a:r>
              <a:rPr lang="hr-HR" dirty="0"/>
              <a:t> koja sadrže ključne pritiske na okoliš.</a:t>
            </a:r>
          </a:p>
          <a:p>
            <a:endParaRPr lang="hr-HR" dirty="0"/>
          </a:p>
          <a:p>
            <a:r>
              <a:rPr lang="hr-HR" dirty="0">
                <a:solidFill>
                  <a:srgbClr val="00904C"/>
                </a:solidFill>
              </a:rPr>
              <a:t>Mjerila </a:t>
            </a:r>
            <a:r>
              <a:rPr lang="hr-HR" dirty="0" err="1">
                <a:solidFill>
                  <a:srgbClr val="00904C"/>
                </a:solidFill>
              </a:rPr>
              <a:t>ZeJN</a:t>
            </a:r>
            <a:r>
              <a:rPr lang="hr-HR" dirty="0">
                <a:solidFill>
                  <a:srgbClr val="00904C"/>
                </a:solidFill>
              </a:rPr>
              <a:t>: </a:t>
            </a:r>
            <a:r>
              <a:rPr lang="hr-HR" dirty="0">
                <a:solidFill>
                  <a:srgbClr val="00904C"/>
                </a:solidFill>
                <a:hlinkClick r:id="rId2"/>
              </a:rPr>
              <a:t>http://www.zelenanabava.hr/mjerila</a:t>
            </a:r>
            <a:endParaRPr lang="hr-HR" dirty="0">
              <a:solidFill>
                <a:srgbClr val="00904C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519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02A9D-617A-89E9-88D6-57AC0FED8A71}"/>
              </a:ext>
            </a:extLst>
          </p:cNvPr>
          <p:cNvSpPr txBox="1"/>
          <p:nvPr/>
        </p:nvSpPr>
        <p:spPr>
          <a:xfrm>
            <a:off x="1612641" y="2098881"/>
            <a:ext cx="92005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Uz zadane proračunske podatke, model </a:t>
            </a:r>
            <a:r>
              <a:rPr lang="en-US" sz="2800" dirty="0" err="1"/>
              <a:t>PotrosniMaterijali</a:t>
            </a:r>
            <a:r>
              <a:rPr lang="hr-HR" sz="2800" dirty="0"/>
              <a:t>.</a:t>
            </a:r>
            <a:r>
              <a:rPr lang="en-US" sz="2800" dirty="0"/>
              <a:t>xlsx</a:t>
            </a:r>
            <a:r>
              <a:rPr lang="hr-HR" sz="2800" dirty="0"/>
              <a:t>                    računa međurezultate te potom konačne, izlazne rezultate.                     </a:t>
            </a:r>
            <a:r>
              <a:rPr lang="hr-HR" sz="2800" dirty="0">
                <a:solidFill>
                  <a:srgbClr val="00904C"/>
                </a:solidFill>
              </a:rPr>
              <a:t>Konačan rezultat je ušteđena, odnosno izbjegnuta emisija               CO</a:t>
            </a:r>
            <a:r>
              <a:rPr lang="hr-HR" sz="2800" baseline="-25000" dirty="0">
                <a:solidFill>
                  <a:srgbClr val="00904C"/>
                </a:solidFill>
              </a:rPr>
              <a:t>2</a:t>
            </a:r>
            <a:r>
              <a:rPr lang="hr-HR" sz="2800" dirty="0">
                <a:solidFill>
                  <a:srgbClr val="00904C"/>
                </a:solidFill>
              </a:rPr>
              <a:t> uz primjenu mjerila zelene javne nabave za nabavu potrošnog materijala.  </a:t>
            </a:r>
          </a:p>
        </p:txBody>
      </p:sp>
    </p:spTree>
    <p:extLst>
      <p:ext uri="{BB962C8B-B14F-4D97-AF65-F5344CB8AC3E}">
        <p14:creationId xmlns:p14="http://schemas.microsoft.com/office/powerpoint/2010/main" val="213620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B4C9ED-7F46-E38E-7E5C-DA641331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78" y="1772348"/>
            <a:ext cx="9516043" cy="3573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76401-3F8C-DAEF-90C9-AC09830472EB}"/>
              </a:ext>
            </a:extLst>
          </p:cNvPr>
          <p:cNvSpPr/>
          <p:nvPr/>
        </p:nvSpPr>
        <p:spPr>
          <a:xfrm>
            <a:off x="1219199" y="3526972"/>
            <a:ext cx="7310926" cy="1915885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Notched Right Arrow 6">
            <a:extLst>
              <a:ext uri="{FF2B5EF4-FFF2-40B4-BE49-F238E27FC236}">
                <a16:creationId xmlns:a16="http://schemas.microsoft.com/office/drawing/2014/main" id="{2D9E9432-A7CE-AFE4-9484-DF6133BC76E4}"/>
              </a:ext>
            </a:extLst>
          </p:cNvPr>
          <p:cNvSpPr/>
          <p:nvPr/>
        </p:nvSpPr>
        <p:spPr>
          <a:xfrm rot="5400000">
            <a:off x="9409359" y="2258080"/>
            <a:ext cx="1800000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6B5BC-7288-D57E-6CAE-F4260DB9DFA0}"/>
              </a:ext>
            </a:extLst>
          </p:cNvPr>
          <p:cNvSpPr/>
          <p:nvPr/>
        </p:nvSpPr>
        <p:spPr>
          <a:xfrm>
            <a:off x="9607173" y="3526594"/>
            <a:ext cx="1393371" cy="1915885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275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612640" y="2230951"/>
            <a:ext cx="9773519" cy="350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tx1"/>
                </a:solidFill>
              </a:rPr>
              <a:t>Rezultat : </a:t>
            </a:r>
          </a:p>
          <a:p>
            <a:r>
              <a:rPr lang="en-US" dirty="0"/>
              <a:t>N</a:t>
            </a:r>
            <a:r>
              <a:rPr lang="hr-HR" dirty="0" err="1"/>
              <a:t>abav</a:t>
            </a:r>
            <a:r>
              <a:rPr lang="en-US" dirty="0"/>
              <a:t>om</a:t>
            </a:r>
            <a:r>
              <a:rPr lang="hr-HR" dirty="0"/>
              <a:t> potrošnog materijala</a:t>
            </a:r>
            <a:r>
              <a:rPr lang="en-US" dirty="0"/>
              <a:t> po</a:t>
            </a:r>
            <a:r>
              <a:rPr lang="hr-HR" dirty="0"/>
              <a:t> vrsti i količini potrošnog materijala uz primjenu mjerila zelene javne nabave za nabavu potrošnog materijala</a:t>
            </a:r>
            <a:r>
              <a:rPr lang="en-US" dirty="0"/>
              <a:t> </a:t>
            </a:r>
            <a:r>
              <a:rPr lang="hr-HR" dirty="0"/>
              <a:t>za 2020. godinu, </a:t>
            </a:r>
            <a:r>
              <a:rPr lang="hr-HR" dirty="0">
                <a:solidFill>
                  <a:srgbClr val="00904C"/>
                </a:solidFill>
              </a:rPr>
              <a:t>izbjegnuta je emisija od </a:t>
            </a:r>
            <a:r>
              <a:rPr lang="en-US" dirty="0">
                <a:solidFill>
                  <a:srgbClr val="00904C"/>
                </a:solidFill>
              </a:rPr>
              <a:t>0,063</a:t>
            </a:r>
            <a:r>
              <a:rPr lang="hr-HR" dirty="0">
                <a:solidFill>
                  <a:srgbClr val="00904C"/>
                </a:solidFill>
              </a:rPr>
              <a:t> tona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godišnje</a:t>
            </a:r>
            <a:r>
              <a:rPr lang="hr-HR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</a:t>
            </a:r>
            <a:r>
              <a:rPr lang="en-US" dirty="0"/>
              <a:t>D</a:t>
            </a:r>
            <a:r>
              <a:rPr lang="hr-HR" dirty="0"/>
              <a:t>P – primjena (Primjer)</a:t>
            </a:r>
          </a:p>
        </p:txBody>
      </p:sp>
    </p:spTree>
    <p:extLst>
      <p:ext uri="{BB962C8B-B14F-4D97-AF65-F5344CB8AC3E}">
        <p14:creationId xmlns:p14="http://schemas.microsoft.com/office/powerpoint/2010/main" val="403053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Potrošni materijal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1772348"/>
            <a:ext cx="9842073" cy="4061185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Proizvodnja potrošnog materijala i pakiranja u kojem je potrošni materijal pakiran proizvodi određene emisije stakleničkih plinova. Značajan dio emisija dolazi od proizvodnje, no emisije se javljaju i tijekom korištenja te nakon korištenja.</a:t>
            </a:r>
            <a:endParaRPr lang="en-US" dirty="0"/>
          </a:p>
          <a:p>
            <a:endParaRPr lang="en-US" dirty="0"/>
          </a:p>
          <a:p>
            <a:r>
              <a:rPr lang="hr-HR" dirty="0"/>
              <a:t>Emisije stakleničkih plinova potrošnog materijala tijekom proizvodnje primarno dolaze od potrošnje energije potrebne za proizvodnju te tijekom proizvodnje određene ambalaže (plastika, papir, karton…). Nakon korištenja ambalaža u kojoj je pakiran potrošni materijal se odlaže na odlagališta ili koristi kao</a:t>
            </a:r>
            <a:r>
              <a:rPr lang="en-US" dirty="0"/>
              <a:t> </a:t>
            </a:r>
            <a:r>
              <a:rPr lang="en-US" dirty="0" err="1"/>
              <a:t>gorivo</a:t>
            </a:r>
            <a:r>
              <a:rPr lang="en-US" dirty="0"/>
              <a:t> u </a:t>
            </a:r>
            <a:r>
              <a:rPr lang="en-US" dirty="0" err="1"/>
              <a:t>proizvodnji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. U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slučaja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emisija</a:t>
            </a:r>
            <a:r>
              <a:rPr lang="en-US" dirty="0"/>
              <a:t> </a:t>
            </a:r>
            <a:r>
              <a:rPr lang="en-US" dirty="0" err="1"/>
              <a:t>stakleničkih</a:t>
            </a:r>
            <a:r>
              <a:rPr lang="en-US" dirty="0"/>
              <a:t> </a:t>
            </a:r>
            <a:r>
              <a:rPr lang="en-US" dirty="0" err="1"/>
              <a:t>plinova</a:t>
            </a:r>
            <a:r>
              <a:rPr lang="en-US" dirty="0"/>
              <a:t>. </a:t>
            </a:r>
            <a:r>
              <a:rPr lang="hr-HR" dirty="0">
                <a:solidFill>
                  <a:srgbClr val="00904C"/>
                </a:solidFill>
              </a:rPr>
              <a:t>Mjerilima zelene javne nabave potiče se </a:t>
            </a:r>
            <a:r>
              <a:rPr lang="en-US" dirty="0" err="1">
                <a:solidFill>
                  <a:srgbClr val="00904C"/>
                </a:solidFill>
              </a:rPr>
              <a:t>korištenje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potrošnog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materijala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pakiranja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sa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oznakom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EcoLabel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ili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jednakoznačnom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oznakom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čime</a:t>
            </a:r>
            <a:r>
              <a:rPr lang="en-US" dirty="0">
                <a:solidFill>
                  <a:srgbClr val="00904C"/>
                </a:solidFill>
              </a:rPr>
              <a:t> se </a:t>
            </a:r>
            <a:r>
              <a:rPr lang="en-US" dirty="0" err="1">
                <a:solidFill>
                  <a:srgbClr val="00904C"/>
                </a:solidFill>
              </a:rPr>
              <a:t>smanjuju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emisije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stakleničkih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plinova</a:t>
            </a:r>
            <a:r>
              <a:rPr lang="en-US" dirty="0">
                <a:solidFill>
                  <a:srgbClr val="00904C"/>
                </a:solidFill>
              </a:rPr>
              <a:t>.</a:t>
            </a:r>
            <a:endParaRPr lang="hr-HR" dirty="0">
              <a:solidFill>
                <a:srgbClr val="009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2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Smanjenje emisije ugljikova dioksida u </a:t>
            </a:r>
            <a:r>
              <a:rPr lang="hr-HR" dirty="0" err="1"/>
              <a:t>ZeJN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3526585"/>
            <a:ext cx="9534426" cy="948103"/>
          </a:xfrm>
        </p:spPr>
        <p:txBody>
          <a:bodyPr/>
          <a:lstStyle/>
          <a:p>
            <a:r>
              <a:rPr lang="hr-HR" dirty="0">
                <a:solidFill>
                  <a:srgbClr val="00904C"/>
                </a:solidFill>
              </a:rPr>
              <a:t>Metodologija za izračun uštede emisije ugljikova dioksida (CO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)</a:t>
            </a:r>
            <a:r>
              <a:rPr lang="hr-HR" dirty="0"/>
              <a:t> uz primjenu mjerila </a:t>
            </a:r>
            <a:r>
              <a:rPr lang="hr-HR" dirty="0" err="1"/>
              <a:t>ZeJN</a:t>
            </a:r>
            <a:r>
              <a:rPr lang="hr-HR" dirty="0"/>
              <a:t> (izbjegnuta emisija CO</a:t>
            </a:r>
            <a:r>
              <a:rPr lang="hr-HR" baseline="-25000" dirty="0"/>
              <a:t>2</a:t>
            </a:r>
            <a:r>
              <a:rPr lang="hr-HR" dirty="0"/>
              <a:t>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12641" y="2073336"/>
            <a:ext cx="9862670" cy="957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Primjenom mjerila </a:t>
            </a:r>
            <a:r>
              <a:rPr lang="hr-HR" dirty="0" err="1"/>
              <a:t>ZeJN</a:t>
            </a:r>
            <a:r>
              <a:rPr lang="hr-HR" dirty="0"/>
              <a:t> </a:t>
            </a:r>
            <a:r>
              <a:rPr lang="en-US" dirty="0">
                <a:solidFill>
                  <a:srgbClr val="00904C"/>
                </a:solidFill>
              </a:rPr>
              <a:t>za nabavu </a:t>
            </a:r>
            <a:r>
              <a:rPr lang="en-US" dirty="0" err="1">
                <a:solidFill>
                  <a:srgbClr val="00904C"/>
                </a:solidFill>
              </a:rPr>
              <a:t>potrošnog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materijala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oznake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EcoLabel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ili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jednako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značne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oznake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hr-HR" dirty="0"/>
              <a:t>pridonosi se manjoj potrošnji emisiji stakleničkih plinova.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6757" y="4784664"/>
            <a:ext cx="9534426" cy="146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HR" dirty="0">
                <a:solidFill>
                  <a:srgbClr val="00904C"/>
                </a:solidFill>
              </a:rPr>
              <a:t>Model za izračun pozitivnog učinka nabave </a:t>
            </a:r>
            <a:r>
              <a:rPr lang="en-US" dirty="0" err="1">
                <a:solidFill>
                  <a:srgbClr val="00904C"/>
                </a:solidFill>
              </a:rPr>
              <a:t>potrošnog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materijala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hr-HR" dirty="0">
                <a:solidFill>
                  <a:srgbClr val="00904C"/>
                </a:solidFill>
              </a:rPr>
              <a:t>uz primjenu mjerila </a:t>
            </a:r>
            <a:r>
              <a:rPr lang="hr-HR" dirty="0" err="1">
                <a:solidFill>
                  <a:srgbClr val="00904C"/>
                </a:solidFill>
              </a:rPr>
              <a:t>ZeJN</a:t>
            </a:r>
            <a:endParaRPr lang="hr-HR" dirty="0">
              <a:solidFill>
                <a:srgbClr val="00904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PotrošniMaterijal</a:t>
            </a:r>
            <a:r>
              <a:rPr lang="hr-HR" dirty="0"/>
              <a:t>.</a:t>
            </a:r>
            <a:r>
              <a:rPr lang="hr-HR" dirty="0" err="1"/>
              <a:t>xlsx</a:t>
            </a:r>
            <a:r>
              <a:rPr lang="hr-HR" dirty="0"/>
              <a:t> (</a:t>
            </a:r>
            <a:r>
              <a:rPr lang="hr-HR" dirty="0" err="1"/>
              <a:t>excel</a:t>
            </a:r>
            <a:r>
              <a:rPr lang="hr-HR" dirty="0"/>
              <a:t> alat)</a:t>
            </a:r>
            <a:r>
              <a:rPr lang="hr-HR" dirty="0">
                <a:solidFill>
                  <a:srgbClr val="00904C"/>
                </a:solidFill>
              </a:rPr>
              <a:t> </a:t>
            </a:r>
          </a:p>
        </p:txBody>
      </p:sp>
      <p:sp>
        <p:nvSpPr>
          <p:cNvPr id="11" name="Curved Right Arrow 10"/>
          <p:cNvSpPr/>
          <p:nvPr/>
        </p:nvSpPr>
        <p:spPr>
          <a:xfrm>
            <a:off x="902043" y="2634959"/>
            <a:ext cx="432487" cy="1260000"/>
          </a:xfrm>
          <a:prstGeom prst="curvedRightArrow">
            <a:avLst/>
          </a:prstGeom>
          <a:solidFill>
            <a:srgbClr val="009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902043" y="4228806"/>
            <a:ext cx="432487" cy="1260000"/>
          </a:xfrm>
          <a:prstGeom prst="curvedRightArrow">
            <a:avLst/>
          </a:prstGeom>
          <a:solidFill>
            <a:srgbClr val="009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7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450A4-993D-E1D7-BC95-81E5EABC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468870"/>
            <a:ext cx="11874500" cy="608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4FF1EF-878B-7182-C38E-3454B291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11" y="3639542"/>
            <a:ext cx="6134033" cy="3142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40" y="776433"/>
            <a:ext cx="10039781" cy="995915"/>
          </a:xfrm>
        </p:spPr>
        <p:txBody>
          <a:bodyPr>
            <a:normAutofit fontScale="90000"/>
          </a:bodyPr>
          <a:lstStyle/>
          <a:p>
            <a:r>
              <a:rPr lang="hr-HR" dirty="0"/>
              <a:t>Model za izračun pozitivnog učinka nabave </a:t>
            </a:r>
            <a:r>
              <a:rPr lang="en-US" dirty="0" err="1"/>
              <a:t>potrošnog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hr-HR" dirty="0"/>
              <a:t> uz primjenu mjerila </a:t>
            </a:r>
            <a:r>
              <a:rPr lang="hr-HR" dirty="0" err="1"/>
              <a:t>ZeJN</a:t>
            </a:r>
            <a:r>
              <a:rPr lang="hr-H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0" y="1964113"/>
            <a:ext cx="10039782" cy="1570202"/>
          </a:xfrm>
        </p:spPr>
        <p:txBody>
          <a:bodyPr/>
          <a:lstStyle/>
          <a:p>
            <a:r>
              <a:rPr lang="hr-HR" dirty="0"/>
              <a:t>Dva pristupa izračuna uštede emisije CO</a:t>
            </a:r>
            <a:r>
              <a:rPr lang="hr-HR" baseline="-25000" dirty="0"/>
              <a:t>2</a:t>
            </a:r>
            <a:r>
              <a:rPr lang="hr-HR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Jednostavniji pristup (Model JP) - </a:t>
            </a:r>
            <a:r>
              <a:rPr lang="hr-HR" dirty="0">
                <a:solidFill>
                  <a:srgbClr val="00904C"/>
                </a:solidFill>
              </a:rPr>
              <a:t>list</a:t>
            </a:r>
            <a:r>
              <a:rPr lang="hr-HR" dirty="0"/>
              <a:t> </a:t>
            </a:r>
            <a:r>
              <a:rPr lang="hr-HR" dirty="0">
                <a:solidFill>
                  <a:srgbClr val="00904C"/>
                </a:solidFill>
              </a:rPr>
              <a:t>JP</a:t>
            </a:r>
            <a:r>
              <a:rPr lang="hr-HR" dirty="0"/>
              <a:t> u </a:t>
            </a:r>
            <a:r>
              <a:rPr lang="en-US" dirty="0" err="1"/>
              <a:t>PotrosniMaterijal</a:t>
            </a:r>
            <a:r>
              <a:rPr lang="hr-HR" dirty="0"/>
              <a:t>.xlsx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Detaljniji pristup (Model DP) - </a:t>
            </a:r>
            <a:r>
              <a:rPr lang="hr-HR" dirty="0">
                <a:solidFill>
                  <a:srgbClr val="00904C"/>
                </a:solidFill>
              </a:rPr>
              <a:t>list</a:t>
            </a:r>
            <a:r>
              <a:rPr lang="hr-HR" dirty="0"/>
              <a:t> </a:t>
            </a:r>
            <a:r>
              <a:rPr lang="hr-HR" dirty="0">
                <a:solidFill>
                  <a:srgbClr val="00904C"/>
                </a:solidFill>
              </a:rPr>
              <a:t>DP</a:t>
            </a:r>
            <a:r>
              <a:rPr lang="hr-HR" dirty="0"/>
              <a:t> u PotrosniMaterijal.xlsx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1072350" y="6517918"/>
            <a:ext cx="3787619" cy="290964"/>
          </a:xfrm>
          <a:prstGeom prst="rect">
            <a:avLst/>
          </a:prstGeom>
          <a:noFill/>
          <a:ln w="3175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7454900" y="4610100"/>
            <a:ext cx="3581400" cy="676770"/>
          </a:xfrm>
          <a:prstGeom prst="rect">
            <a:avLst/>
          </a:prstGeom>
          <a:noFill/>
          <a:ln w="3175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4859969" y="5012402"/>
            <a:ext cx="1830031" cy="1664169"/>
          </a:xfrm>
          <a:prstGeom prst="line">
            <a:avLst/>
          </a:prstGeom>
          <a:ln w="31750">
            <a:solidFill>
              <a:srgbClr val="BE20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690000" y="5012402"/>
            <a:ext cx="764900" cy="0"/>
          </a:xfrm>
          <a:prstGeom prst="straightConnector1">
            <a:avLst/>
          </a:prstGeom>
          <a:ln w="31750">
            <a:solidFill>
              <a:srgbClr val="BE20B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4BC45DB-1683-E64B-BD69-04FAB203E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2" r="71495" b="1347"/>
          <a:stretch/>
        </p:blipFill>
        <p:spPr>
          <a:xfrm>
            <a:off x="7549382" y="4722150"/>
            <a:ext cx="3385318" cy="4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8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Jednostavniji pristup (Model JP)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0" y="2268021"/>
            <a:ext cx="9545511" cy="3564367"/>
          </a:xfrm>
        </p:spPr>
        <p:txBody>
          <a:bodyPr/>
          <a:lstStyle/>
          <a:p>
            <a:r>
              <a:rPr lang="hr-HR" dirty="0"/>
              <a:t>Modeli JP predstavljaju jednostavniji oblik izračuna uštede CO</a:t>
            </a:r>
            <a:r>
              <a:rPr lang="hr-HR" baseline="-25000" dirty="0"/>
              <a:t>2</a:t>
            </a:r>
            <a:r>
              <a:rPr lang="hr-HR" dirty="0"/>
              <a:t> za nabavu potrošnog materijala uz primjenu </a:t>
            </a:r>
            <a:r>
              <a:rPr lang="hr-HR" dirty="0">
                <a:solidFill>
                  <a:srgbClr val="00904C"/>
                </a:solidFill>
              </a:rPr>
              <a:t>mjerila zelene javne nabave za </a:t>
            </a:r>
            <a:r>
              <a:rPr lang="hr-HR" dirty="0" err="1">
                <a:solidFill>
                  <a:srgbClr val="00904C"/>
                </a:solidFill>
              </a:rPr>
              <a:t>potrošn</a:t>
            </a:r>
            <a:r>
              <a:rPr lang="en-US" dirty="0" err="1">
                <a:solidFill>
                  <a:srgbClr val="00904C"/>
                </a:solidFill>
              </a:rPr>
              <a:t>i</a:t>
            </a:r>
            <a:r>
              <a:rPr lang="hr-HR" dirty="0">
                <a:solidFill>
                  <a:srgbClr val="00904C"/>
                </a:solidFill>
              </a:rPr>
              <a:t> materijal </a:t>
            </a:r>
            <a:r>
              <a:rPr lang="hr-HR" dirty="0"/>
              <a:t>. Modeli JP koriste se kada je poznata </a:t>
            </a:r>
            <a:r>
              <a:rPr lang="hr-HR" dirty="0">
                <a:solidFill>
                  <a:srgbClr val="00904C"/>
                </a:solidFill>
              </a:rPr>
              <a:t>vrijednost zelene javne nabave.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654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88" y="682744"/>
            <a:ext cx="9534426" cy="995915"/>
          </a:xfrm>
        </p:spPr>
        <p:txBody>
          <a:bodyPr>
            <a:normAutofit fontScale="90000"/>
          </a:bodyPr>
          <a:lstStyle/>
          <a:p>
            <a:r>
              <a:rPr lang="hr-HR" dirty="0"/>
              <a:t>Jednostavniji pristup </a:t>
            </a:r>
            <a:br>
              <a:rPr lang="hr-HR" dirty="0"/>
            </a:br>
            <a:r>
              <a:rPr lang="hr-HR" dirty="0"/>
              <a:t>(Model JP)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75" y="2111914"/>
            <a:ext cx="4388625" cy="41727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04C"/>
                </a:solidFill>
              </a:rPr>
              <a:t>M</a:t>
            </a:r>
            <a:r>
              <a:rPr lang="hr-HR" dirty="0" err="1">
                <a:solidFill>
                  <a:srgbClr val="00904C"/>
                </a:solidFill>
              </a:rPr>
              <a:t>odel</a:t>
            </a:r>
            <a:r>
              <a:rPr lang="hr-HR" dirty="0">
                <a:solidFill>
                  <a:srgbClr val="00904C"/>
                </a:solidFill>
              </a:rPr>
              <a:t> JP </a:t>
            </a:r>
            <a:r>
              <a:rPr lang="hr-HR" dirty="0"/>
              <a:t>omogućava izračun uštede</a:t>
            </a:r>
            <a:r>
              <a:rPr lang="en-US" dirty="0"/>
              <a:t> </a:t>
            </a:r>
            <a:r>
              <a:rPr lang="hr-HR" dirty="0"/>
              <a:t>CO</a:t>
            </a:r>
            <a:r>
              <a:rPr lang="hr-HR" baseline="-25000" dirty="0"/>
              <a:t>2</a:t>
            </a:r>
            <a:r>
              <a:rPr lang="hr-HR" dirty="0"/>
              <a:t> na osnovi </a:t>
            </a:r>
            <a:r>
              <a:rPr lang="hr-HR" dirty="0">
                <a:solidFill>
                  <a:srgbClr val="00904C"/>
                </a:solidFill>
              </a:rPr>
              <a:t>podatka o ukupnoj vrijednosti nabave</a:t>
            </a:r>
            <a:r>
              <a:rPr lang="hr-HR" dirty="0"/>
              <a:t> uz primjenu mjerila zelene javne nabave</a:t>
            </a:r>
            <a:r>
              <a:rPr lang="en-US" dirty="0"/>
              <a:t> </a:t>
            </a:r>
            <a:r>
              <a:rPr lang="hr-HR" dirty="0"/>
              <a:t>za sljedeće opcije nabave </a:t>
            </a:r>
            <a:r>
              <a:rPr lang="en-US" dirty="0" err="1"/>
              <a:t>potrošnog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hr-HR" dirty="0"/>
              <a:t>: </a:t>
            </a:r>
            <a:r>
              <a:rPr lang="en-US" dirty="0" err="1">
                <a:solidFill>
                  <a:srgbClr val="00904C"/>
                </a:solidFill>
              </a:rPr>
              <a:t>konvencionalni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upijajući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papir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strukturirani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upijajući</a:t>
            </a:r>
            <a:r>
              <a:rPr lang="en-US" dirty="0">
                <a:solidFill>
                  <a:srgbClr val="00904C"/>
                </a:solidFill>
              </a:rPr>
              <a:t> </a:t>
            </a:r>
            <a:r>
              <a:rPr lang="en-US" dirty="0" err="1">
                <a:solidFill>
                  <a:srgbClr val="00904C"/>
                </a:solidFill>
              </a:rPr>
              <a:t>papir</a:t>
            </a:r>
            <a:r>
              <a:rPr lang="hr-HR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B58D9-B816-42F1-0B4B-B20196D32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34" y="1506761"/>
            <a:ext cx="6980465" cy="38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9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Primjer: </a:t>
            </a:r>
          </a:p>
          <a:p>
            <a:r>
              <a:rPr lang="hr-HR" dirty="0"/>
              <a:t>Javni naručitelj sklopio je ugovor za </a:t>
            </a:r>
            <a:r>
              <a:rPr lang="en-US" dirty="0"/>
              <a:t>nabavu </a:t>
            </a:r>
            <a:r>
              <a:rPr lang="en-US" dirty="0" err="1"/>
              <a:t>potrošnog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hr-HR" dirty="0"/>
              <a:t> u 2020. godini u vrijednosti od </a:t>
            </a:r>
            <a:r>
              <a:rPr lang="en-US" dirty="0">
                <a:solidFill>
                  <a:srgbClr val="00904C"/>
                </a:solidFill>
              </a:rPr>
              <a:t>250</a:t>
            </a:r>
            <a:r>
              <a:rPr lang="hr-HR" dirty="0">
                <a:solidFill>
                  <a:srgbClr val="00904C"/>
                </a:solidFill>
              </a:rPr>
              <a:t>.000,00 kn </a:t>
            </a:r>
            <a:r>
              <a:rPr lang="hr-HR" dirty="0"/>
              <a:t>(bez PDV-a).                          U natječaju za nabavu potrošnog materijala korištena su </a:t>
            </a:r>
            <a:r>
              <a:rPr lang="hr-HR" dirty="0">
                <a:solidFill>
                  <a:srgbClr val="00904C"/>
                </a:solidFill>
              </a:rPr>
              <a:t>mjerila zelene javne nabave</a:t>
            </a:r>
            <a:r>
              <a:rPr lang="hr-HR" dirty="0"/>
              <a:t>. </a:t>
            </a:r>
          </a:p>
          <a:p>
            <a:endParaRPr lang="hr-H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43D581-CD85-0029-1000-E1997238FFB7}"/>
              </a:ext>
            </a:extLst>
          </p:cNvPr>
          <p:cNvSpPr txBox="1">
            <a:spLocks/>
          </p:cNvSpPr>
          <p:nvPr/>
        </p:nvSpPr>
        <p:spPr>
          <a:xfrm>
            <a:off x="1612641" y="966666"/>
            <a:ext cx="9534426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dirty="0"/>
              <a:t>Model JP – primjena (Primjer)</a:t>
            </a:r>
          </a:p>
        </p:txBody>
      </p:sp>
    </p:spTree>
    <p:extLst>
      <p:ext uri="{BB962C8B-B14F-4D97-AF65-F5344CB8AC3E}">
        <p14:creationId xmlns:p14="http://schemas.microsoft.com/office/powerpoint/2010/main" val="101616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946</Words>
  <Application>Microsoft Office PowerPoint</Application>
  <PresentationFormat>Widescreen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Model za izračun pozitivnog učinka nabave potrošnog materijala uz primjenu mjerila zelene javne nabave</vt:lpstr>
      <vt:lpstr>Zelena javna nabava (ZeJN) </vt:lpstr>
      <vt:lpstr>Potrošni materijal</vt:lpstr>
      <vt:lpstr>Smanjenje emisije ugljikova dioksida u ZeJN</vt:lpstr>
      <vt:lpstr>PowerPoint Presentation</vt:lpstr>
      <vt:lpstr>Model za izračun pozitivnog učinka nabave potrošnog materijala uz primjenu mjerila ZeJN </vt:lpstr>
      <vt:lpstr>Jednostavniji pristup (Model JP)</vt:lpstr>
      <vt:lpstr>Jednostavniji pristup  (Model JP)</vt:lpstr>
      <vt:lpstr>PowerPoint Presentation</vt:lpstr>
      <vt:lpstr>Model JP – primjena (Primjer)</vt:lpstr>
      <vt:lpstr>Modeli JP – primjena (Primjer 1)</vt:lpstr>
      <vt:lpstr>Model JP – primjena (Primjer)</vt:lpstr>
      <vt:lpstr>Modeli JP – primjena (Primjer 1)</vt:lpstr>
      <vt:lpstr>Modeli JP – primjena (Primjer)</vt:lpstr>
      <vt:lpstr>Detaljniji pristup (Modeli DP)</vt:lpstr>
      <vt:lpstr>Detaljniji pristup  (Model DP)</vt:lpstr>
      <vt:lpstr>Modeli DP – primjena (Primjer)</vt:lpstr>
      <vt:lpstr>Modeli DP – primjena (Primjer)</vt:lpstr>
      <vt:lpstr>Modeli DP – primjena (Primjer)</vt:lpstr>
      <vt:lpstr>Modeli DP – primjena (Primjer)</vt:lpstr>
      <vt:lpstr>Modeli DP – primjena (Primjer)</vt:lpstr>
      <vt:lpstr>Modeli DP – primjena (Primjer)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PCNikola</dc:creator>
  <cp:lastModifiedBy>Marijana Bakula - Dvokut ECRO</cp:lastModifiedBy>
  <cp:revision>187</cp:revision>
  <cp:lastPrinted>2020-02-18T09:30:57Z</cp:lastPrinted>
  <dcterms:created xsi:type="dcterms:W3CDTF">2016-04-04T06:55:36Z</dcterms:created>
  <dcterms:modified xsi:type="dcterms:W3CDTF">2022-11-30T17:34:39Z</dcterms:modified>
</cp:coreProperties>
</file>