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9" r:id="rId4"/>
    <p:sldId id="261" r:id="rId5"/>
    <p:sldId id="285" r:id="rId6"/>
    <p:sldId id="262" r:id="rId7"/>
    <p:sldId id="264" r:id="rId8"/>
    <p:sldId id="287" r:id="rId9"/>
    <p:sldId id="288" r:id="rId10"/>
    <p:sldId id="289" r:id="rId11"/>
    <p:sldId id="290" r:id="rId12"/>
    <p:sldId id="292" r:id="rId13"/>
    <p:sldId id="269" r:id="rId14"/>
    <p:sldId id="270" r:id="rId15"/>
    <p:sldId id="271" r:id="rId16"/>
    <p:sldId id="277" r:id="rId17"/>
    <p:sldId id="295" r:id="rId18"/>
    <p:sldId id="296" r:id="rId19"/>
    <p:sldId id="297" r:id="rId20"/>
    <p:sldId id="298" r:id="rId21"/>
    <p:sldId id="302" r:id="rId22"/>
    <p:sldId id="303" r:id="rId23"/>
    <p:sldId id="304" r:id="rId24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20B3"/>
    <a:srgbClr val="00904C"/>
    <a:srgbClr val="DA1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892"/>
    </p:cViewPr>
  </p:sorterViewPr>
  <p:notesViewPr>
    <p:cSldViewPr snapToGrid="0">
      <p:cViewPr varScale="1">
        <p:scale>
          <a:sx n="102" d="100"/>
          <a:sy n="102" d="100"/>
        </p:scale>
        <p:origin x="35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B1B9-52E4-4E03-97BF-563CF6191C42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C8C4-120F-4A23-9ECA-2E03A9C32B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108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573" y="2508923"/>
            <a:ext cx="9144000" cy="1535995"/>
          </a:xfrm>
        </p:spPr>
        <p:txBody>
          <a:bodyPr anchor="b"/>
          <a:lstStyle>
            <a:lvl1pPr algn="ctr">
              <a:defRPr sz="6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14573" y="4194990"/>
            <a:ext cx="9144000" cy="6998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51" y="511583"/>
            <a:ext cx="3749094" cy="178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8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11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87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641" y="776433"/>
            <a:ext cx="9534426" cy="995915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2230952"/>
            <a:ext cx="9534426" cy="335085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431" y="5487987"/>
            <a:ext cx="2320714" cy="110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9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407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87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09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12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95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2F02FD-EE4A-48AB-BE1E-77DC6D5C53AC}" type="datetimeFigureOut">
              <a:rPr lang="hr-HR" smtClean="0"/>
              <a:t>30.11.2022.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D1370-35AF-4E2E-ADBA-1F6D0E205A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8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040" y="365125"/>
            <a:ext cx="8525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62433"/>
            <a:ext cx="10515600" cy="391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5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lenanabava.hr/mjeril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755375"/>
            <a:ext cx="9144000" cy="104910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za izračun pozitivnog učinka nabave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uredskog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materijala</a:t>
            </a:r>
            <a:b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 primjenu mjerila zelene javne nabave</a:t>
            </a:r>
          </a:p>
        </p:txBody>
      </p:sp>
    </p:spTree>
    <p:extLst>
      <p:ext uri="{BB962C8B-B14F-4D97-AF65-F5344CB8AC3E}">
        <p14:creationId xmlns:p14="http://schemas.microsoft.com/office/powerpoint/2010/main" val="1115897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1: </a:t>
            </a:r>
          </a:p>
          <a:p>
            <a:r>
              <a:rPr lang="hr-HR" dirty="0"/>
              <a:t>Javni naručitelj sklopio je ugovor za javnu nabavu A4 papira vrijednosti 120.000 kn, A3 papira vrijednosti 50.000 kn i beskonačne role papira vrijednosti 20.000 kn. </a:t>
            </a:r>
            <a:r>
              <a:rPr lang="en-US" dirty="0" err="1"/>
              <a:t>Papir</a:t>
            </a:r>
            <a:r>
              <a:rPr lang="en-US" dirty="0"/>
              <a:t> je </a:t>
            </a:r>
            <a:r>
              <a:rPr lang="en-US" dirty="0" err="1"/>
              <a:t>održivo</a:t>
            </a:r>
            <a:r>
              <a:rPr lang="en-US" dirty="0"/>
              <a:t> </a:t>
            </a:r>
            <a:r>
              <a:rPr lang="en-US" dirty="0" err="1"/>
              <a:t>proizveden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.</a:t>
            </a:r>
            <a:endParaRPr lang="hr-HR" dirty="0"/>
          </a:p>
          <a:p>
            <a:r>
              <a:rPr lang="hr-HR" dirty="0"/>
              <a:t>U natječaju za nabavu papira korištena su </a:t>
            </a:r>
            <a:r>
              <a:rPr lang="hr-HR" dirty="0">
                <a:solidFill>
                  <a:srgbClr val="00904C"/>
                </a:solidFill>
              </a:rPr>
              <a:t>mjerila zelene javne nabave</a:t>
            </a:r>
            <a:r>
              <a:rPr lang="hr-HR" dirty="0"/>
              <a:t> </a:t>
            </a:r>
            <a:r>
              <a:rPr lang="hr-HR" dirty="0">
                <a:solidFill>
                  <a:srgbClr val="00904C"/>
                </a:solidFill>
              </a:rPr>
              <a:t>za uredski papir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616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2230952"/>
            <a:ext cx="9535523" cy="39721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/>
              <a:t>S obzirom da je naveden podatak o vrijednosti zelene javne nabave, u modelu UredskiMaterijal.xlsx razmatraju se listovi koji u nazivu imaju </a:t>
            </a:r>
            <a:r>
              <a:rPr lang="hr-HR" dirty="0">
                <a:solidFill>
                  <a:srgbClr val="00904C"/>
                </a:solidFill>
              </a:rPr>
              <a:t>JP</a:t>
            </a:r>
            <a:r>
              <a:rPr lang="hr-HR" dirty="0"/>
              <a:t>. </a:t>
            </a:r>
          </a:p>
          <a:p>
            <a:pPr marL="514350" indent="-514350">
              <a:lnSpc>
                <a:spcPct val="0"/>
              </a:lnSpc>
              <a:spcBef>
                <a:spcPts val="600"/>
              </a:spcBef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dirty="0"/>
              <a:t>S obzirom da je navedeno da se radi o papiru iz održive proizvodnje, razmatra se </a:t>
            </a:r>
            <a:r>
              <a:rPr lang="hr-HR" dirty="0">
                <a:solidFill>
                  <a:srgbClr val="00904C"/>
                </a:solidFill>
              </a:rPr>
              <a:t>list JP-ECO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/>
              <a:t>Podaci o vrijednosti nabave i jediničnoj cijeni papira unose se u narančaste ćelije u </a:t>
            </a:r>
            <a:r>
              <a:rPr lang="hr-HR" dirty="0">
                <a:solidFill>
                  <a:srgbClr val="00904C"/>
                </a:solidFill>
              </a:rPr>
              <a:t>E stupcu</a:t>
            </a:r>
            <a:r>
              <a:rPr lang="hr-HR" dirty="0"/>
              <a:t>.</a:t>
            </a:r>
            <a:endParaRPr lang="hr-HR" dirty="0">
              <a:solidFill>
                <a:srgbClr val="00904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</p:spTree>
    <p:extLst>
      <p:ext uri="{BB962C8B-B14F-4D97-AF65-F5344CB8AC3E}">
        <p14:creationId xmlns:p14="http://schemas.microsoft.com/office/powerpoint/2010/main" val="2207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BFB241DD-13F6-40E5-4543-956A50442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12" y="1628746"/>
            <a:ext cx="10661976" cy="49629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59827" y="2524159"/>
            <a:ext cx="6082331" cy="1444159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31767" y="2450237"/>
            <a:ext cx="1395221" cy="1518081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64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2230951"/>
            <a:ext cx="9534426" cy="3539653"/>
          </a:xfrm>
        </p:spPr>
        <p:txBody>
          <a:bodyPr/>
          <a:lstStyle/>
          <a:p>
            <a:r>
              <a:rPr lang="hr-HR" dirty="0"/>
              <a:t>Uz zadane proračunske podatke, model </a:t>
            </a:r>
            <a:r>
              <a:rPr lang="en-US" dirty="0"/>
              <a:t>JP-ECO </a:t>
            </a:r>
            <a:r>
              <a:rPr lang="hr-HR" dirty="0"/>
              <a:t>računa međurezultate te potom konačne, izlazne rezultate.                     </a:t>
            </a:r>
            <a:r>
              <a:rPr lang="hr-HR" dirty="0">
                <a:solidFill>
                  <a:srgbClr val="00904C"/>
                </a:solidFill>
              </a:rPr>
              <a:t>Konačan rezultat je ušteđena, odnosno izbjegnuta emisija               CO</a:t>
            </a:r>
            <a:r>
              <a:rPr lang="hr-HR" baseline="-25000" dirty="0">
                <a:solidFill>
                  <a:srgbClr val="00904C"/>
                </a:solidFill>
              </a:rPr>
              <a:t>2</a:t>
            </a:r>
            <a:r>
              <a:rPr lang="hr-HR" dirty="0">
                <a:solidFill>
                  <a:srgbClr val="00904C"/>
                </a:solidFill>
              </a:rPr>
              <a:t> uz primjenu mjerila zelene javne nabave za </a:t>
            </a:r>
            <a:r>
              <a:rPr lang="en-US" dirty="0" err="1">
                <a:solidFill>
                  <a:srgbClr val="00904C"/>
                </a:solidFill>
              </a:rPr>
              <a:t>uredski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</a:t>
            </a:r>
            <a:r>
              <a:rPr lang="hr-HR" dirty="0">
                <a:solidFill>
                  <a:srgbClr val="00904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82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9E8C0558-2C74-0671-F130-DBD23AF0B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26" y="1652541"/>
            <a:ext cx="11203619" cy="5215047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8815525" y="5085653"/>
            <a:ext cx="1579396" cy="429537"/>
          </a:xfrm>
          <a:prstGeom prst="notchedRightArrow">
            <a:avLst/>
          </a:prstGeom>
          <a:solidFill>
            <a:srgbClr val="BE20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12641" y="776433"/>
            <a:ext cx="9534426" cy="995915"/>
          </a:xfrm>
        </p:spPr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3300" y="4281658"/>
            <a:ext cx="6152225" cy="2056998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506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612640" y="2230951"/>
            <a:ext cx="9773519" cy="3502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rgbClr val="00904C"/>
                </a:solidFill>
              </a:rPr>
              <a:t>Rezultat: </a:t>
            </a:r>
          </a:p>
          <a:p>
            <a:r>
              <a:rPr lang="hr-HR" dirty="0"/>
              <a:t>Kupnjom uredskog materijala ukupne vrijednosti od 190.000,00 kn (bez PDV-a) uz primjenu mjerila zelene javne nabave za uredski materijal, </a:t>
            </a:r>
            <a:r>
              <a:rPr lang="hr-HR" dirty="0">
                <a:solidFill>
                  <a:srgbClr val="00904C"/>
                </a:solidFill>
              </a:rPr>
              <a:t>izbjegnuta je emisija od 5,42 tona CO</a:t>
            </a:r>
            <a:r>
              <a:rPr lang="hr-HR" baseline="-25000" dirty="0">
                <a:solidFill>
                  <a:srgbClr val="00904C"/>
                </a:solidFill>
              </a:rPr>
              <a:t>2</a:t>
            </a:r>
            <a:r>
              <a:rPr lang="hr-HR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JP – primjena (Primjer 1)</a:t>
            </a:r>
          </a:p>
        </p:txBody>
      </p:sp>
    </p:spTree>
    <p:extLst>
      <p:ext uri="{BB962C8B-B14F-4D97-AF65-F5344CB8AC3E}">
        <p14:creationId xmlns:p14="http://schemas.microsoft.com/office/powerpoint/2010/main" val="149637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Detaljniji pristup (Modeli 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Modeli DP predstavlja detaljniji oblik izračuna uštede CO</a:t>
            </a:r>
            <a:r>
              <a:rPr lang="hr-HR" baseline="-25000" dirty="0"/>
              <a:t>2</a:t>
            </a:r>
            <a:r>
              <a:rPr lang="hr-HR" dirty="0"/>
              <a:t> za </a:t>
            </a:r>
            <a:r>
              <a:rPr lang="en-US" dirty="0" err="1"/>
              <a:t>uredski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hr-HR" dirty="0"/>
              <a:t>uz primjenu </a:t>
            </a:r>
            <a:r>
              <a:rPr lang="hr-HR" dirty="0">
                <a:solidFill>
                  <a:srgbClr val="00904C"/>
                </a:solidFill>
              </a:rPr>
              <a:t>mjerila zelene javne nabave za </a:t>
            </a:r>
            <a:r>
              <a:rPr lang="en-US" dirty="0" err="1">
                <a:solidFill>
                  <a:srgbClr val="00904C"/>
                </a:solidFill>
              </a:rPr>
              <a:t>uredski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</a:t>
            </a:r>
            <a:r>
              <a:rPr lang="hr-HR" dirty="0"/>
              <a:t>. Modeli DP koriste se kada su dostupni podaci </a:t>
            </a:r>
            <a:r>
              <a:rPr lang="en-US" dirty="0" err="1">
                <a:solidFill>
                  <a:srgbClr val="00904C"/>
                </a:solidFill>
              </a:rPr>
              <a:t>vrsti</a:t>
            </a:r>
            <a:r>
              <a:rPr lang="hr-HR" dirty="0">
                <a:solidFill>
                  <a:srgbClr val="00904C"/>
                </a:solidFill>
              </a:rPr>
              <a:t> i </a:t>
            </a:r>
            <a:r>
              <a:rPr lang="en-US" dirty="0" err="1">
                <a:solidFill>
                  <a:srgbClr val="00904C"/>
                </a:solidFill>
              </a:rPr>
              <a:t>količini</a:t>
            </a:r>
            <a:r>
              <a:rPr lang="hr-HR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uredskog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materijala</a:t>
            </a:r>
            <a:r>
              <a:rPr lang="hr-HR" dirty="0"/>
              <a:t>.</a:t>
            </a:r>
          </a:p>
          <a:p>
            <a:endParaRPr lang="hr-HR" dirty="0">
              <a:solidFill>
                <a:srgbClr val="0090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57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2214"/>
              </p:ext>
            </p:extLst>
          </p:nvPr>
        </p:nvGraphicFramePr>
        <p:xfrm>
          <a:off x="733168" y="2086956"/>
          <a:ext cx="1072566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9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Modeli DP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>
                          <a:solidFill>
                            <a:srgbClr val="00904C"/>
                          </a:solidFill>
                        </a:rPr>
                        <a:t>DP-</a:t>
                      </a:r>
                      <a:r>
                        <a:rPr lang="en-US" sz="2800" b="0" dirty="0">
                          <a:solidFill>
                            <a:srgbClr val="00904C"/>
                          </a:solidFill>
                        </a:rPr>
                        <a:t>ECO</a:t>
                      </a:r>
                      <a:r>
                        <a:rPr lang="hr-HR" sz="2800" b="0" dirty="0">
                          <a:solidFill>
                            <a:srgbClr val="00904C"/>
                          </a:solidFill>
                        </a:rPr>
                        <a:t>:</a:t>
                      </a:r>
                      <a:r>
                        <a:rPr lang="hr-HR" sz="2800" b="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Koristi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kod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nabave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održivo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proizvedenog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papira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endParaRPr lang="hr-HR" sz="2800" b="0" dirty="0">
                        <a:solidFill>
                          <a:srgbClr val="00904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>
                          <a:solidFill>
                            <a:srgbClr val="00904C"/>
                          </a:solidFill>
                        </a:rPr>
                        <a:t>DP-</a:t>
                      </a:r>
                      <a:r>
                        <a:rPr lang="en-US" sz="2800" dirty="0">
                          <a:solidFill>
                            <a:srgbClr val="00904C"/>
                          </a:solidFill>
                        </a:rPr>
                        <a:t>REC</a:t>
                      </a:r>
                      <a:r>
                        <a:rPr lang="hr-HR" sz="2800" dirty="0">
                          <a:solidFill>
                            <a:srgbClr val="00904C"/>
                          </a:solidFill>
                        </a:rPr>
                        <a:t>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Koristi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kod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nabave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recikliranog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papira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endParaRPr lang="hr-HR" sz="2800" b="0" dirty="0">
                        <a:solidFill>
                          <a:srgbClr val="00904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967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75" y="2667968"/>
            <a:ext cx="5109436" cy="4190032"/>
          </a:xfrm>
        </p:spPr>
        <p:txBody>
          <a:bodyPr>
            <a:normAutofit/>
          </a:bodyPr>
          <a:lstStyle/>
          <a:p>
            <a:r>
              <a:rPr lang="hr-HR" dirty="0"/>
              <a:t>Svi </a:t>
            </a:r>
            <a:r>
              <a:rPr lang="hr-HR" dirty="0">
                <a:solidFill>
                  <a:srgbClr val="00904C"/>
                </a:solidFill>
              </a:rPr>
              <a:t>modeli DP imaju istu strukturu </a:t>
            </a:r>
            <a:r>
              <a:rPr lang="hr-HR" dirty="0"/>
              <a:t>i omogućavaju na osnovi </a:t>
            </a:r>
            <a:r>
              <a:rPr lang="hr-HR" dirty="0">
                <a:solidFill>
                  <a:srgbClr val="00904C"/>
                </a:solidFill>
              </a:rPr>
              <a:t>podatka o </a:t>
            </a:r>
            <a:r>
              <a:rPr lang="en-US" dirty="0" err="1">
                <a:solidFill>
                  <a:srgbClr val="00904C"/>
                </a:solidFill>
              </a:rPr>
              <a:t>vrsti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količini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uredskog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materijala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hr-HR" dirty="0"/>
              <a:t>koji se nabavljaju</a:t>
            </a:r>
            <a:r>
              <a:rPr lang="hr-HR" dirty="0">
                <a:solidFill>
                  <a:srgbClr val="00904C"/>
                </a:solidFill>
              </a:rPr>
              <a:t> </a:t>
            </a:r>
            <a:r>
              <a:rPr lang="hr-HR" dirty="0"/>
              <a:t>izračun uštede CO</a:t>
            </a:r>
            <a:r>
              <a:rPr lang="hr-HR" baseline="-25000" dirty="0"/>
              <a:t>2</a:t>
            </a:r>
            <a:r>
              <a:rPr lang="hr-HR" dirty="0"/>
              <a:t> uz primjenu mjerila zelene javne nabave.</a:t>
            </a:r>
          </a:p>
          <a:p>
            <a:r>
              <a:rPr lang="hr-HR" sz="2200" dirty="0"/>
              <a:t>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612641" y="776433"/>
            <a:ext cx="9534426" cy="995915"/>
          </a:xfrm>
        </p:spPr>
        <p:txBody>
          <a:bodyPr/>
          <a:lstStyle/>
          <a:p>
            <a:r>
              <a:rPr lang="hr-HR" dirty="0"/>
              <a:t>Detaljniji pristup (Modeli DP)</a:t>
            </a:r>
          </a:p>
        </p:txBody>
      </p:sp>
      <p:pic>
        <p:nvPicPr>
          <p:cNvPr id="5" name="Picture 4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31B8DB5D-F85F-84C7-68B5-93E41C01D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610" y="1772348"/>
            <a:ext cx="6594389" cy="2263336"/>
          </a:xfrm>
          <a:prstGeom prst="rect">
            <a:avLst/>
          </a:prstGeom>
        </p:spPr>
      </p:pic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366EF4F-D493-AE2D-7D84-3BD40ED54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610" y="4035684"/>
            <a:ext cx="6594389" cy="22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3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DP – primjena (Primjer </a:t>
            </a:r>
            <a:r>
              <a:rPr lang="en-US" dirty="0"/>
              <a:t>2</a:t>
            </a:r>
            <a:r>
              <a:rPr lang="hr-H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1772348"/>
            <a:ext cx="9534426" cy="3700291"/>
          </a:xfrm>
        </p:spPr>
        <p:txBody>
          <a:bodyPr>
            <a:normAutofit/>
          </a:bodyPr>
          <a:lstStyle/>
          <a:p>
            <a:r>
              <a:rPr lang="hr-HR" dirty="0"/>
              <a:t>Primjer </a:t>
            </a:r>
            <a:r>
              <a:rPr lang="en-US" dirty="0"/>
              <a:t>2</a:t>
            </a:r>
            <a:r>
              <a:rPr lang="hr-HR" dirty="0"/>
              <a:t>:</a:t>
            </a:r>
          </a:p>
          <a:p>
            <a:r>
              <a:rPr lang="hr-HR" dirty="0"/>
              <a:t>Javni naručitelj sklopio je ugovor</a:t>
            </a:r>
            <a:r>
              <a:rPr lang="en-US" dirty="0"/>
              <a:t> </a:t>
            </a:r>
            <a:r>
              <a:rPr lang="hr-HR" dirty="0"/>
              <a:t>za kupnju</a:t>
            </a:r>
            <a:r>
              <a:rPr lang="en-US" dirty="0"/>
              <a:t> </a:t>
            </a:r>
            <a:r>
              <a:rPr lang="en-US" dirty="0" err="1"/>
              <a:t>uredskog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za </a:t>
            </a:r>
            <a:r>
              <a:rPr lang="en-US" dirty="0" err="1"/>
              <a:t>održivo</a:t>
            </a:r>
            <a:r>
              <a:rPr lang="en-US" dirty="0"/>
              <a:t> </a:t>
            </a:r>
            <a:r>
              <a:rPr lang="en-US" dirty="0" err="1"/>
              <a:t>proizvedenog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za </a:t>
            </a:r>
            <a:r>
              <a:rPr lang="en-US" dirty="0" err="1"/>
              <a:t>ispis</a:t>
            </a:r>
            <a:r>
              <a:rPr lang="en-US" dirty="0"/>
              <a:t> u </a:t>
            </a:r>
            <a:r>
              <a:rPr lang="en-US" dirty="0" err="1"/>
              <a:t>količini</a:t>
            </a:r>
            <a:r>
              <a:rPr lang="en-US" dirty="0"/>
              <a:t> od 2.500 </a:t>
            </a:r>
            <a:r>
              <a:rPr lang="en-US" dirty="0" err="1"/>
              <a:t>paketa</a:t>
            </a:r>
            <a:r>
              <a:rPr lang="en-US" dirty="0"/>
              <a:t> A4 </a:t>
            </a:r>
            <a:r>
              <a:rPr lang="en-US" dirty="0" err="1"/>
              <a:t>papira</a:t>
            </a:r>
            <a:r>
              <a:rPr lang="en-US" dirty="0"/>
              <a:t>, 500 </a:t>
            </a:r>
            <a:r>
              <a:rPr lang="en-US" dirty="0" err="1"/>
              <a:t>komada</a:t>
            </a:r>
            <a:r>
              <a:rPr lang="en-US" dirty="0"/>
              <a:t> A3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120 </a:t>
            </a:r>
            <a:r>
              <a:rPr lang="en-US" dirty="0" err="1"/>
              <a:t>komada</a:t>
            </a:r>
            <a:r>
              <a:rPr lang="en-US" dirty="0"/>
              <a:t> </a:t>
            </a:r>
            <a:r>
              <a:rPr lang="en-US" dirty="0" err="1"/>
              <a:t>beskonačnih</a:t>
            </a:r>
            <a:r>
              <a:rPr lang="en-US" dirty="0"/>
              <a:t> </a:t>
            </a:r>
            <a:r>
              <a:rPr lang="en-US" dirty="0" err="1"/>
              <a:t>roli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hr-HR" dirty="0"/>
              <a:t>. U javnoj nabavi korištena su </a:t>
            </a:r>
            <a:r>
              <a:rPr lang="hr-HR" dirty="0">
                <a:solidFill>
                  <a:srgbClr val="00904C"/>
                </a:solidFill>
              </a:rPr>
              <a:t>mjerila zelene javne nabave</a:t>
            </a:r>
            <a:r>
              <a:rPr lang="hr-HR" dirty="0"/>
              <a:t> </a:t>
            </a:r>
            <a:r>
              <a:rPr lang="hr-HR" dirty="0">
                <a:solidFill>
                  <a:srgbClr val="00904C"/>
                </a:solidFill>
              </a:rPr>
              <a:t>za </a:t>
            </a:r>
            <a:r>
              <a:rPr lang="en-US" dirty="0" err="1">
                <a:solidFill>
                  <a:srgbClr val="00904C"/>
                </a:solidFill>
              </a:rPr>
              <a:t>potrošni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26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Zelena javna nabava (</a:t>
            </a:r>
            <a:r>
              <a:rPr lang="hr-HR" dirty="0" err="1"/>
              <a:t>ZeJN</a:t>
            </a:r>
            <a:r>
              <a:rPr lang="hr-HR" dirty="0"/>
              <a:t>)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2641" y="2230951"/>
            <a:ext cx="9534426" cy="4157492"/>
          </a:xfrm>
        </p:spPr>
        <p:txBody>
          <a:bodyPr>
            <a:normAutofit/>
          </a:bodyPr>
          <a:lstStyle/>
          <a:p>
            <a:r>
              <a:rPr lang="hr-HR" dirty="0" err="1">
                <a:solidFill>
                  <a:srgbClr val="00904C"/>
                </a:solidFill>
              </a:rPr>
              <a:t>ZeJN</a:t>
            </a:r>
            <a:r>
              <a:rPr lang="hr-HR" dirty="0"/>
              <a:t> postupak je kojim naručitelji nabavljaju robu, radove i usluge koji tijekom svojeg životnog vijeka imaju manji učinak na okoliš od roba, radova i usluga s istom osnovnom funkcijom koje bi inače naručili. U tu svrhu razvijaju se za pojedine skupine roba, radova i usluga </a:t>
            </a:r>
            <a:r>
              <a:rPr lang="hr-HR" dirty="0">
                <a:solidFill>
                  <a:srgbClr val="00904C"/>
                </a:solidFill>
              </a:rPr>
              <a:t>mjerila zelene javne nabave</a:t>
            </a:r>
            <a:r>
              <a:rPr lang="hr-HR" dirty="0"/>
              <a:t> koja sadrže ključne pritiske na okoliš.</a:t>
            </a:r>
          </a:p>
          <a:p>
            <a:endParaRPr lang="hr-HR" dirty="0"/>
          </a:p>
          <a:p>
            <a:r>
              <a:rPr lang="hr-HR" dirty="0">
                <a:solidFill>
                  <a:srgbClr val="00904C"/>
                </a:solidFill>
              </a:rPr>
              <a:t>Mjerila </a:t>
            </a:r>
            <a:r>
              <a:rPr lang="hr-HR" dirty="0" err="1">
                <a:solidFill>
                  <a:srgbClr val="00904C"/>
                </a:solidFill>
              </a:rPr>
              <a:t>ZeJN</a:t>
            </a:r>
            <a:r>
              <a:rPr lang="hr-HR" dirty="0">
                <a:solidFill>
                  <a:srgbClr val="00904C"/>
                </a:solidFill>
              </a:rPr>
              <a:t>: </a:t>
            </a:r>
            <a:r>
              <a:rPr lang="hr-HR" dirty="0">
                <a:solidFill>
                  <a:srgbClr val="00904C"/>
                </a:solidFill>
                <a:hlinkClick r:id="rId2"/>
              </a:rPr>
              <a:t>http://www.zelenanabava.hr/mjerila</a:t>
            </a:r>
            <a:endParaRPr lang="hr-HR" dirty="0">
              <a:solidFill>
                <a:srgbClr val="00904C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5198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641" y="776433"/>
            <a:ext cx="9534426" cy="995915"/>
          </a:xfrm>
        </p:spPr>
        <p:txBody>
          <a:bodyPr/>
          <a:lstStyle/>
          <a:p>
            <a:r>
              <a:rPr lang="hr-HR" dirty="0"/>
              <a:t>Modeli DP – primjena (Primjer </a:t>
            </a:r>
            <a:r>
              <a:rPr lang="en-US" dirty="0"/>
              <a:t>2</a:t>
            </a:r>
            <a:r>
              <a:rPr lang="hr-HR" dirty="0"/>
              <a:t>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12641" y="2230951"/>
            <a:ext cx="9534426" cy="4627049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hr-HR" dirty="0"/>
              <a:t>S obzirom da su navedeni podaci o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količinama</a:t>
            </a:r>
            <a:r>
              <a:rPr lang="hr-HR" dirty="0"/>
              <a:t>, u modelu </a:t>
            </a:r>
            <a:r>
              <a:rPr lang="en-US" dirty="0" err="1"/>
              <a:t>UredskiMaterijal</a:t>
            </a:r>
            <a:r>
              <a:rPr lang="hr-HR" dirty="0"/>
              <a:t>.xlsx razmatraju se listovi koji u nazivu imaju </a:t>
            </a:r>
            <a:r>
              <a:rPr lang="hr-HR" dirty="0">
                <a:solidFill>
                  <a:srgbClr val="00904C"/>
                </a:solidFill>
              </a:rPr>
              <a:t>DP</a:t>
            </a:r>
            <a:r>
              <a:rPr lang="hr-HR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2. </a:t>
            </a:r>
            <a:r>
              <a:rPr lang="hr-HR" dirty="0"/>
              <a:t>S obzirom da se radi o </a:t>
            </a:r>
            <a:r>
              <a:rPr lang="en-US" dirty="0" err="1"/>
              <a:t>nabavi</a:t>
            </a:r>
            <a:r>
              <a:rPr lang="en-US" dirty="0"/>
              <a:t> </a:t>
            </a:r>
            <a:r>
              <a:rPr lang="en-US" dirty="0" err="1"/>
              <a:t>održivo</a:t>
            </a:r>
            <a:r>
              <a:rPr lang="en-US" dirty="0"/>
              <a:t> </a:t>
            </a:r>
            <a:r>
              <a:rPr lang="en-US" dirty="0" err="1"/>
              <a:t>proizvedenog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</a:t>
            </a:r>
            <a:r>
              <a:rPr lang="hr-HR" dirty="0"/>
              <a:t> razmatraju se listovi koji u nazivu imaju </a:t>
            </a:r>
            <a:r>
              <a:rPr lang="en-US" dirty="0">
                <a:solidFill>
                  <a:srgbClr val="00904C"/>
                </a:solidFill>
              </a:rPr>
              <a:t>ECO</a:t>
            </a:r>
            <a:r>
              <a:rPr lang="hr-HR" dirty="0"/>
              <a:t>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3.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uredskog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unose</a:t>
            </a:r>
            <a:r>
              <a:rPr lang="en-US" dirty="0"/>
              <a:t> se u </a:t>
            </a:r>
            <a:r>
              <a:rPr lang="en-US" dirty="0" err="1"/>
              <a:t>stupac</a:t>
            </a:r>
            <a:r>
              <a:rPr lang="en-US" dirty="0"/>
              <a:t> </a:t>
            </a:r>
            <a:r>
              <a:rPr lang="en-US" dirty="0">
                <a:solidFill>
                  <a:srgbClr val="00904C"/>
                </a:solidFill>
              </a:rPr>
              <a:t>E za </a:t>
            </a:r>
            <a:r>
              <a:rPr lang="en-US" dirty="0" err="1">
                <a:solidFill>
                  <a:srgbClr val="00904C"/>
                </a:solidFill>
              </a:rPr>
              <a:t>odgovarajuću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vrstu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navedenu</a:t>
            </a:r>
            <a:r>
              <a:rPr lang="en-US" dirty="0">
                <a:solidFill>
                  <a:srgbClr val="00904C"/>
                </a:solidFill>
              </a:rPr>
              <a:t> u </a:t>
            </a:r>
            <a:r>
              <a:rPr lang="en-US" dirty="0" err="1">
                <a:solidFill>
                  <a:srgbClr val="00904C"/>
                </a:solidFill>
              </a:rPr>
              <a:t>stupcu</a:t>
            </a:r>
            <a:r>
              <a:rPr lang="en-US" dirty="0">
                <a:solidFill>
                  <a:srgbClr val="00904C"/>
                </a:solidFill>
              </a:rPr>
              <a:t> C.</a:t>
            </a:r>
            <a:endParaRPr lang="hr-HR" dirty="0"/>
          </a:p>
          <a:p>
            <a:pPr marL="514350" indent="-514350">
              <a:lnSpc>
                <a:spcPct val="0"/>
              </a:lnSpc>
              <a:spcBef>
                <a:spcPts val="600"/>
              </a:spcBef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1799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D2751AE-27E2-BD9C-E20C-264286981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41143"/>
            <a:ext cx="12185367" cy="38500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DP – primjena (Primjer </a:t>
            </a:r>
            <a:r>
              <a:rPr lang="en-US" dirty="0"/>
              <a:t>2</a:t>
            </a:r>
            <a:r>
              <a:rPr lang="hr-HR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072" y="2905753"/>
            <a:ext cx="4267871" cy="783523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10670959" y="2905753"/>
            <a:ext cx="1529733" cy="783523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635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DP – primjena (Primjer </a:t>
            </a:r>
            <a:r>
              <a:rPr lang="en-US" dirty="0"/>
              <a:t>2</a:t>
            </a:r>
            <a:r>
              <a:rPr lang="hr-HR" dirty="0"/>
              <a:t>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Uz zadane proračunske podatke, model </a:t>
            </a:r>
            <a:r>
              <a:rPr lang="en-US" dirty="0">
                <a:solidFill>
                  <a:srgbClr val="00904C"/>
                </a:solidFill>
              </a:rPr>
              <a:t>DP-ECO</a:t>
            </a:r>
            <a:r>
              <a:rPr lang="hr-HR" dirty="0"/>
              <a:t> računa međurezultate te potom konačne, izlazne rezultate.                     </a:t>
            </a:r>
            <a:r>
              <a:rPr lang="hr-HR" dirty="0">
                <a:solidFill>
                  <a:srgbClr val="00904C"/>
                </a:solidFill>
              </a:rPr>
              <a:t>Konačan rezultat je ušteđena, odnosno izbjegnuta emisija               CO</a:t>
            </a:r>
            <a:r>
              <a:rPr lang="hr-HR" baseline="-25000" dirty="0">
                <a:solidFill>
                  <a:srgbClr val="00904C"/>
                </a:solidFill>
              </a:rPr>
              <a:t>2</a:t>
            </a:r>
            <a:r>
              <a:rPr lang="hr-HR" dirty="0">
                <a:solidFill>
                  <a:srgbClr val="00904C"/>
                </a:solidFill>
              </a:rPr>
              <a:t> uz primjenu mjerila zelene javne nabave za </a:t>
            </a:r>
            <a:r>
              <a:rPr lang="en-US" dirty="0" err="1">
                <a:solidFill>
                  <a:srgbClr val="00904C"/>
                </a:solidFill>
              </a:rPr>
              <a:t>uredski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</a:t>
            </a:r>
            <a:r>
              <a:rPr lang="hr-HR" dirty="0"/>
              <a:t>.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6202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709731B-DEE7-7157-ABD1-A04D821C2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5323"/>
            <a:ext cx="12196986" cy="3853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 DP – primjena (Primjer </a:t>
            </a:r>
            <a:r>
              <a:rPr lang="en-US" dirty="0"/>
              <a:t>2</a:t>
            </a:r>
            <a:r>
              <a:rPr lang="hr-HR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084453" y="5387051"/>
            <a:ext cx="2201985" cy="537522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Notched Right Arrow 13"/>
          <p:cNvSpPr/>
          <p:nvPr/>
        </p:nvSpPr>
        <p:spPr>
          <a:xfrm rot="1620230">
            <a:off x="10144044" y="4880892"/>
            <a:ext cx="1579396" cy="540000"/>
          </a:xfrm>
          <a:prstGeom prst="notchedRightArrow">
            <a:avLst/>
          </a:prstGeom>
          <a:solidFill>
            <a:srgbClr val="BE20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27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Uredski materijal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1772348"/>
            <a:ext cx="9842073" cy="4061185"/>
          </a:xfrm>
        </p:spPr>
        <p:txBody>
          <a:bodyPr>
            <a:normAutofit fontScale="92500"/>
          </a:bodyPr>
          <a:lstStyle/>
          <a:p>
            <a:r>
              <a:rPr lang="hr-HR" dirty="0"/>
              <a:t>Prema smjernicama EU za provedbu postupaka javne nabave, uredski materijal za koji je dan kriteriji zelene javne nabave je papir za ispis. </a:t>
            </a:r>
          </a:p>
          <a:p>
            <a:endParaRPr lang="hr-HR" dirty="0"/>
          </a:p>
          <a:p>
            <a:r>
              <a:rPr lang="hr-HR" dirty="0"/>
              <a:t>Emisije stakleničkih plinova papira za ispis dolaze od proizvodnje papira kroz potrošnju energije i biomase potrebne za izradu papira. Nakon korištenja, dodatne emisije stakleničkih plinova dolaze od odlaganja iskorištenog papira kroz energetsku oporabu ili odlaganje na odlagalištu.</a:t>
            </a:r>
          </a:p>
          <a:p>
            <a:r>
              <a:rPr lang="hr-HR" dirty="0">
                <a:solidFill>
                  <a:srgbClr val="00904C"/>
                </a:solidFill>
              </a:rPr>
              <a:t>Mjerilima zelene javne nabave potiče se korištenje održivo proizvedenog papira i recikliranog papira čime se smanjuju emisije stakleničkih plinova.</a:t>
            </a:r>
          </a:p>
        </p:txBody>
      </p:sp>
    </p:spTree>
    <p:extLst>
      <p:ext uri="{BB962C8B-B14F-4D97-AF65-F5344CB8AC3E}">
        <p14:creationId xmlns:p14="http://schemas.microsoft.com/office/powerpoint/2010/main" val="172592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Smanjenje emisije ugljikova dioksida u </a:t>
            </a:r>
            <a:r>
              <a:rPr lang="hr-HR" dirty="0" err="1"/>
              <a:t>ZeJN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1" y="3526585"/>
            <a:ext cx="9534426" cy="948103"/>
          </a:xfrm>
        </p:spPr>
        <p:txBody>
          <a:bodyPr/>
          <a:lstStyle/>
          <a:p>
            <a:r>
              <a:rPr lang="hr-HR" dirty="0">
                <a:solidFill>
                  <a:srgbClr val="00904C"/>
                </a:solidFill>
              </a:rPr>
              <a:t>Metodologija za izračun uštede emisije ugljikova dioksida (CO</a:t>
            </a:r>
            <a:r>
              <a:rPr lang="hr-HR" baseline="-25000" dirty="0">
                <a:solidFill>
                  <a:srgbClr val="00904C"/>
                </a:solidFill>
              </a:rPr>
              <a:t>2</a:t>
            </a:r>
            <a:r>
              <a:rPr lang="hr-HR" dirty="0">
                <a:solidFill>
                  <a:srgbClr val="00904C"/>
                </a:solidFill>
              </a:rPr>
              <a:t>)</a:t>
            </a:r>
            <a:r>
              <a:rPr lang="hr-HR" dirty="0"/>
              <a:t> uz primjenu mjerila </a:t>
            </a:r>
            <a:r>
              <a:rPr lang="hr-HR" dirty="0" err="1"/>
              <a:t>ZeJN</a:t>
            </a:r>
            <a:r>
              <a:rPr lang="hr-HR" dirty="0"/>
              <a:t> (izbjegnuta emisija CO</a:t>
            </a:r>
            <a:r>
              <a:rPr lang="hr-HR" baseline="-25000" dirty="0"/>
              <a:t>2</a:t>
            </a:r>
            <a:r>
              <a:rPr lang="hr-HR" dirty="0"/>
              <a:t>).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12641" y="2073336"/>
            <a:ext cx="9862670" cy="957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Primjenom mjerila </a:t>
            </a:r>
            <a:r>
              <a:rPr lang="hr-HR" dirty="0" err="1"/>
              <a:t>ZeJN</a:t>
            </a:r>
            <a:r>
              <a:rPr lang="hr-HR" dirty="0"/>
              <a:t> </a:t>
            </a:r>
            <a:r>
              <a:rPr lang="en-US" dirty="0">
                <a:solidFill>
                  <a:srgbClr val="00904C"/>
                </a:solidFill>
              </a:rPr>
              <a:t>za </a:t>
            </a:r>
            <a:r>
              <a:rPr lang="en-US" dirty="0" err="1">
                <a:solidFill>
                  <a:srgbClr val="00904C"/>
                </a:solidFill>
              </a:rPr>
              <a:t>nabavu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uredskog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materijala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hr-HR" dirty="0"/>
              <a:t>pridonosi se manjoj potrošnji emisiji stakleničkih plinova.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6757" y="4784664"/>
            <a:ext cx="9534426" cy="1462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r-HR" dirty="0">
                <a:solidFill>
                  <a:srgbClr val="00904C"/>
                </a:solidFill>
              </a:rPr>
              <a:t>Model za izračun pozitivnog učinka nabave </a:t>
            </a:r>
            <a:r>
              <a:rPr lang="en-US" dirty="0" err="1">
                <a:solidFill>
                  <a:srgbClr val="00904C"/>
                </a:solidFill>
              </a:rPr>
              <a:t>uredskog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materijala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hr-HR" dirty="0">
                <a:solidFill>
                  <a:srgbClr val="00904C"/>
                </a:solidFill>
              </a:rPr>
              <a:t>uz primjenu mjerila </a:t>
            </a:r>
            <a:r>
              <a:rPr lang="hr-HR" dirty="0" err="1">
                <a:solidFill>
                  <a:srgbClr val="00904C"/>
                </a:solidFill>
              </a:rPr>
              <a:t>ZeJN</a:t>
            </a:r>
            <a:endParaRPr lang="hr-HR" dirty="0">
              <a:solidFill>
                <a:srgbClr val="00904C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UredskiMaterijal</a:t>
            </a:r>
            <a:r>
              <a:rPr lang="hr-HR" dirty="0"/>
              <a:t>.</a:t>
            </a:r>
            <a:r>
              <a:rPr lang="hr-HR" dirty="0" err="1"/>
              <a:t>xlsx</a:t>
            </a:r>
            <a:r>
              <a:rPr lang="hr-HR" dirty="0"/>
              <a:t> (</a:t>
            </a:r>
            <a:r>
              <a:rPr lang="hr-HR" dirty="0" err="1"/>
              <a:t>excel</a:t>
            </a:r>
            <a:r>
              <a:rPr lang="hr-HR" dirty="0"/>
              <a:t> alat)</a:t>
            </a:r>
            <a:r>
              <a:rPr lang="hr-HR" dirty="0">
                <a:solidFill>
                  <a:srgbClr val="00904C"/>
                </a:solidFill>
              </a:rPr>
              <a:t> </a:t>
            </a:r>
          </a:p>
        </p:txBody>
      </p:sp>
      <p:sp>
        <p:nvSpPr>
          <p:cNvPr id="11" name="Curved Right Arrow 10"/>
          <p:cNvSpPr/>
          <p:nvPr/>
        </p:nvSpPr>
        <p:spPr>
          <a:xfrm>
            <a:off x="902043" y="2634959"/>
            <a:ext cx="432487" cy="1260000"/>
          </a:xfrm>
          <a:prstGeom prst="curvedRightArrow">
            <a:avLst/>
          </a:prstGeom>
          <a:solidFill>
            <a:srgbClr val="0090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902043" y="4228806"/>
            <a:ext cx="432487" cy="1260000"/>
          </a:xfrm>
          <a:prstGeom prst="curvedRightArrow">
            <a:avLst/>
          </a:prstGeom>
          <a:solidFill>
            <a:srgbClr val="0090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7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" name="Content Placeholder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D1EA0BF-1006-8117-32BD-1BA95D8B4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73365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06CEDA-62C5-83D5-A9D4-0C4C66BD3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857" y="3734700"/>
            <a:ext cx="6137429" cy="2697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Model za izračun pozitivnog učinka nabave automobila uz primjenu mjerila </a:t>
            </a:r>
            <a:r>
              <a:rPr lang="hr-HR" dirty="0" err="1"/>
              <a:t>ZeJN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0" y="2230952"/>
            <a:ext cx="10039782" cy="3350858"/>
          </a:xfrm>
        </p:spPr>
        <p:txBody>
          <a:bodyPr/>
          <a:lstStyle/>
          <a:p>
            <a:r>
              <a:rPr lang="hr-HR" dirty="0"/>
              <a:t>Dva pristupa izračuna uštede emisije CO</a:t>
            </a:r>
            <a:r>
              <a:rPr lang="hr-HR" baseline="-25000" dirty="0"/>
              <a:t>2</a:t>
            </a:r>
            <a:r>
              <a:rPr lang="hr-HR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dirty="0"/>
              <a:t>Jednostavniji pristup - </a:t>
            </a:r>
            <a:r>
              <a:rPr lang="hr-HR" dirty="0">
                <a:solidFill>
                  <a:srgbClr val="00904C"/>
                </a:solidFill>
              </a:rPr>
              <a:t>listovi</a:t>
            </a:r>
            <a:r>
              <a:rPr lang="hr-HR" dirty="0"/>
              <a:t> </a:t>
            </a:r>
            <a:r>
              <a:rPr lang="hr-HR" dirty="0">
                <a:solidFill>
                  <a:srgbClr val="00904C"/>
                </a:solidFill>
              </a:rPr>
              <a:t>JP</a:t>
            </a:r>
            <a:r>
              <a:rPr lang="hr-HR" dirty="0"/>
              <a:t> u </a:t>
            </a:r>
            <a:r>
              <a:rPr lang="en-US" dirty="0" err="1"/>
              <a:t>UredskiMaterijal</a:t>
            </a:r>
            <a:r>
              <a:rPr lang="hr-HR" dirty="0"/>
              <a:t>.</a:t>
            </a:r>
            <a:r>
              <a:rPr lang="hr-HR" dirty="0" err="1"/>
              <a:t>xlsx</a:t>
            </a:r>
            <a:endParaRPr lang="hr-H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dirty="0"/>
              <a:t>Detaljniji pristup - </a:t>
            </a:r>
            <a:r>
              <a:rPr lang="hr-HR" dirty="0">
                <a:solidFill>
                  <a:srgbClr val="00904C"/>
                </a:solidFill>
              </a:rPr>
              <a:t>listovi</a:t>
            </a:r>
            <a:r>
              <a:rPr lang="hr-HR" dirty="0"/>
              <a:t> </a:t>
            </a:r>
            <a:r>
              <a:rPr lang="hr-HR" dirty="0">
                <a:solidFill>
                  <a:srgbClr val="00904C"/>
                </a:solidFill>
              </a:rPr>
              <a:t>DP</a:t>
            </a:r>
            <a:r>
              <a:rPr lang="hr-HR" dirty="0"/>
              <a:t> u </a:t>
            </a:r>
            <a:r>
              <a:rPr lang="en-US" dirty="0" err="1"/>
              <a:t>UredskiMaterijal</a:t>
            </a:r>
            <a:r>
              <a:rPr lang="hr-HR" dirty="0"/>
              <a:t>.xlsx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dirty="0"/>
          </a:p>
          <a:p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377EE-898C-F595-5772-D0CA19A4649C}"/>
              </a:ext>
            </a:extLst>
          </p:cNvPr>
          <p:cNvSpPr/>
          <p:nvPr/>
        </p:nvSpPr>
        <p:spPr>
          <a:xfrm>
            <a:off x="1704513" y="6107837"/>
            <a:ext cx="1775534" cy="324388"/>
          </a:xfrm>
          <a:prstGeom prst="rect">
            <a:avLst/>
          </a:prstGeom>
          <a:noFill/>
          <a:ln w="41275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6AF52EA-3B40-FD99-9952-DF94BD1C5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332" y="5083462"/>
            <a:ext cx="3475021" cy="3886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92A9953-C182-0490-ED91-218749897C60}"/>
              </a:ext>
            </a:extLst>
          </p:cNvPr>
          <p:cNvSpPr/>
          <p:nvPr/>
        </p:nvSpPr>
        <p:spPr>
          <a:xfrm>
            <a:off x="5902960" y="4856480"/>
            <a:ext cx="4023360" cy="863600"/>
          </a:xfrm>
          <a:prstGeom prst="rect">
            <a:avLst/>
          </a:prstGeom>
          <a:noFill/>
          <a:ln w="38100">
            <a:solidFill>
              <a:srgbClr val="BE2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3500BC-66FD-13B2-1CBA-477DC8BF7A8D}"/>
              </a:ext>
            </a:extLst>
          </p:cNvPr>
          <p:cNvCxnSpPr/>
          <p:nvPr/>
        </p:nvCxnSpPr>
        <p:spPr>
          <a:xfrm flipV="1">
            <a:off x="3480047" y="5720080"/>
            <a:ext cx="2422913" cy="387757"/>
          </a:xfrm>
          <a:prstGeom prst="straightConnector1">
            <a:avLst/>
          </a:prstGeom>
          <a:ln w="38100">
            <a:solidFill>
              <a:srgbClr val="BE20B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8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Jednostavniji pristup (Modeli JP)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640" y="2268021"/>
            <a:ext cx="9545511" cy="3564367"/>
          </a:xfrm>
        </p:spPr>
        <p:txBody>
          <a:bodyPr/>
          <a:lstStyle/>
          <a:p>
            <a:r>
              <a:rPr lang="hr-HR" dirty="0"/>
              <a:t>Modeli JP predstavljaju jednostavniji oblik izračuna uštede CO</a:t>
            </a:r>
            <a:r>
              <a:rPr lang="hr-HR" baseline="-25000" dirty="0"/>
              <a:t>2</a:t>
            </a:r>
            <a:r>
              <a:rPr lang="hr-HR" dirty="0"/>
              <a:t> za nabavu </a:t>
            </a:r>
            <a:r>
              <a:rPr lang="en-US" dirty="0" err="1"/>
              <a:t>uredskog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hr-HR" dirty="0"/>
              <a:t> uz primjenu </a:t>
            </a:r>
            <a:r>
              <a:rPr lang="hr-HR" dirty="0">
                <a:solidFill>
                  <a:srgbClr val="00904C"/>
                </a:solidFill>
              </a:rPr>
              <a:t>mjerila zelene javne nabave za </a:t>
            </a:r>
            <a:r>
              <a:rPr lang="en-US" dirty="0" err="1">
                <a:solidFill>
                  <a:srgbClr val="00904C"/>
                </a:solidFill>
              </a:rPr>
              <a:t>uredski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materijala</a:t>
            </a:r>
            <a:r>
              <a:rPr lang="hr-HR" dirty="0"/>
              <a:t>. Modeli JP koriste se kada je poznata </a:t>
            </a:r>
            <a:r>
              <a:rPr lang="hr-HR" dirty="0">
                <a:solidFill>
                  <a:srgbClr val="00904C"/>
                </a:solidFill>
              </a:rPr>
              <a:t>vrijednost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hr-HR" dirty="0">
                <a:solidFill>
                  <a:srgbClr val="00904C"/>
                </a:solidFill>
              </a:rPr>
              <a:t>zelene javne nabave.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654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892724"/>
              </p:ext>
            </p:extLst>
          </p:nvPr>
        </p:nvGraphicFramePr>
        <p:xfrm>
          <a:off x="733168" y="1789315"/>
          <a:ext cx="1072566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9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Modeli JP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rgbClr val="00904C"/>
                          </a:solidFill>
                        </a:rPr>
                        <a:t>JP-ECO</a:t>
                      </a:r>
                      <a:r>
                        <a:rPr lang="hr-HR" sz="2800" b="0" dirty="0">
                          <a:solidFill>
                            <a:srgbClr val="00904C"/>
                          </a:solidFill>
                        </a:rPr>
                        <a:t>:</a:t>
                      </a:r>
                      <a:r>
                        <a:rPr lang="hr-HR" sz="2800" b="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Koristi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kod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nabave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održivo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proizvedenog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papira</a:t>
                      </a:r>
                      <a:endParaRPr lang="hr-HR" sz="2800" b="0" dirty="0">
                        <a:solidFill>
                          <a:srgbClr val="00904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>
                          <a:solidFill>
                            <a:srgbClr val="00904C"/>
                          </a:solidFill>
                        </a:rPr>
                        <a:t>JP-</a:t>
                      </a:r>
                      <a:r>
                        <a:rPr lang="en-US" sz="2800" dirty="0">
                          <a:solidFill>
                            <a:srgbClr val="00904C"/>
                          </a:solidFill>
                        </a:rPr>
                        <a:t>REC</a:t>
                      </a:r>
                      <a:r>
                        <a:rPr lang="hr-HR" sz="2800" dirty="0">
                          <a:solidFill>
                            <a:srgbClr val="00904C"/>
                          </a:solidFill>
                        </a:rPr>
                        <a:t>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Koristi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kod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nabave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recikliranog</a:t>
                      </a:r>
                      <a:r>
                        <a:rPr 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papira</a:t>
                      </a:r>
                      <a:endParaRPr lang="hr-HR" sz="2800" b="0" dirty="0">
                        <a:solidFill>
                          <a:srgbClr val="00904C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12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88" y="682744"/>
            <a:ext cx="9534426" cy="995915"/>
          </a:xfrm>
        </p:spPr>
        <p:txBody>
          <a:bodyPr>
            <a:normAutofit fontScale="90000"/>
          </a:bodyPr>
          <a:lstStyle/>
          <a:p>
            <a:r>
              <a:rPr lang="hr-HR" dirty="0"/>
              <a:t>Jednostavniji pristup </a:t>
            </a:r>
            <a:br>
              <a:rPr lang="hr-HR" dirty="0"/>
            </a:br>
            <a:r>
              <a:rPr lang="hr-HR" dirty="0"/>
              <a:t>(Modeli JP)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75" y="2111914"/>
            <a:ext cx="4845231" cy="4746086"/>
          </a:xfrm>
        </p:spPr>
        <p:txBody>
          <a:bodyPr>
            <a:normAutofit/>
          </a:bodyPr>
          <a:lstStyle/>
          <a:p>
            <a:r>
              <a:rPr lang="hr-HR" dirty="0"/>
              <a:t>Svi </a:t>
            </a:r>
            <a:r>
              <a:rPr lang="hr-HR" dirty="0">
                <a:solidFill>
                  <a:srgbClr val="00904C"/>
                </a:solidFill>
              </a:rPr>
              <a:t>modeli JP imaju istu strukturu </a:t>
            </a:r>
            <a:r>
              <a:rPr lang="hr-HR" dirty="0"/>
              <a:t>i omogućavaju na osnovi </a:t>
            </a:r>
            <a:r>
              <a:rPr lang="hr-HR" dirty="0">
                <a:solidFill>
                  <a:srgbClr val="00904C"/>
                </a:solidFill>
              </a:rPr>
              <a:t>podatka o ukupnoj vrijednosti nabave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/>
              <a:t>i</a:t>
            </a:r>
            <a:r>
              <a:rPr lang="hr-HR" dirty="0" err="1"/>
              <a:t>zračun</a:t>
            </a:r>
            <a:r>
              <a:rPr lang="hr-HR" dirty="0"/>
              <a:t> uštede CO</a:t>
            </a:r>
            <a:r>
              <a:rPr lang="hr-HR" baseline="-25000" dirty="0"/>
              <a:t>2</a:t>
            </a:r>
            <a:r>
              <a:rPr lang="hr-HR" dirty="0"/>
              <a:t> uz primjenu mjerila zelene javne nabave</a:t>
            </a:r>
            <a:r>
              <a:rPr lang="en-US"/>
              <a:t> </a:t>
            </a:r>
            <a:r>
              <a:rPr lang="hr-HR"/>
              <a:t>za </a:t>
            </a:r>
            <a:r>
              <a:rPr lang="hr-HR" dirty="0"/>
              <a:t>sljedeće opcije nabave </a:t>
            </a:r>
            <a:r>
              <a:rPr lang="en-US" dirty="0" err="1"/>
              <a:t>uredskog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hr-HR" dirty="0"/>
              <a:t>: </a:t>
            </a:r>
            <a:r>
              <a:rPr lang="en-US" dirty="0" err="1">
                <a:solidFill>
                  <a:srgbClr val="00904C"/>
                </a:solidFill>
              </a:rPr>
              <a:t>reciklirani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papir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i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održivo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proizveden</a:t>
            </a:r>
            <a:r>
              <a:rPr lang="en-US" dirty="0">
                <a:solidFill>
                  <a:srgbClr val="00904C"/>
                </a:solidFill>
              </a:rPr>
              <a:t> </a:t>
            </a:r>
            <a:r>
              <a:rPr lang="en-US" dirty="0" err="1">
                <a:solidFill>
                  <a:srgbClr val="00904C"/>
                </a:solidFill>
              </a:rPr>
              <a:t>papir</a:t>
            </a:r>
            <a:r>
              <a:rPr lang="en-US" dirty="0">
                <a:solidFill>
                  <a:srgbClr val="00904C"/>
                </a:solidFill>
              </a:rPr>
              <a:t>.</a:t>
            </a:r>
            <a:r>
              <a:rPr lang="hr-HR" sz="2200" dirty="0"/>
              <a:t> </a:t>
            </a:r>
          </a:p>
        </p:txBody>
      </p:sp>
      <p:pic>
        <p:nvPicPr>
          <p:cNvPr id="5" name="Picture 4" descr="Application, table&#10;&#10;Description automatically generated">
            <a:extLst>
              <a:ext uri="{FF2B5EF4-FFF2-40B4-BE49-F238E27FC236}">
                <a16:creationId xmlns:a16="http://schemas.microsoft.com/office/drawing/2014/main" id="{B1E36FA4-D523-A1EA-2B35-C96C9B073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06" y="0"/>
            <a:ext cx="6858594" cy="3154953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1EB424A1-A1B8-917D-5EAB-9205610DE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06" y="3194227"/>
            <a:ext cx="6858594" cy="315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9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904</Words>
  <Application>Microsoft Office PowerPoint</Application>
  <PresentationFormat>Widescreen</PresentationFormat>
  <Paragraphs>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Model za izračun pozitivnog učinka nabave uredskog materijala uz primjenu mjerila zelene javne nabave</vt:lpstr>
      <vt:lpstr>Zelena javna nabava (ZeJN) </vt:lpstr>
      <vt:lpstr>Uredski materijal</vt:lpstr>
      <vt:lpstr>Smanjenje emisije ugljikova dioksida u ZeJN</vt:lpstr>
      <vt:lpstr>PowerPoint Presentation</vt:lpstr>
      <vt:lpstr>Model za izračun pozitivnog učinka nabave automobila uz primjenu mjerila ZeJN </vt:lpstr>
      <vt:lpstr>Jednostavniji pristup (Modeli JP)</vt:lpstr>
      <vt:lpstr>PowerPoint Presentation</vt:lpstr>
      <vt:lpstr>Jednostavniji pristup  (Modeli JP)</vt:lpstr>
      <vt:lpstr>Modeli JP – primjena (Primjer 1)</vt:lpstr>
      <vt:lpstr>Modeli JP – primjena (Primjer 1)</vt:lpstr>
      <vt:lpstr>Modeli JP – primjena (Primjer 1)</vt:lpstr>
      <vt:lpstr>Modeli JP – primjena (Primjer 1)</vt:lpstr>
      <vt:lpstr>Modeli JP – primjena (Primjer 1)</vt:lpstr>
      <vt:lpstr>Modeli JP – primjena (Primjer 1)</vt:lpstr>
      <vt:lpstr>Detaljniji pristup (Modeli DP)</vt:lpstr>
      <vt:lpstr>PowerPoint Presentation</vt:lpstr>
      <vt:lpstr>Detaljniji pristup (Modeli DP)</vt:lpstr>
      <vt:lpstr>Modeli DP – primjena (Primjer 2)</vt:lpstr>
      <vt:lpstr>Modeli DP – primjena (Primjer 2)</vt:lpstr>
      <vt:lpstr>Modeli DP – primjena (Primjer 2)</vt:lpstr>
      <vt:lpstr>Modeli DP – primjena (Primjer 2)</vt:lpstr>
      <vt:lpstr>Modeli DP – primjena (Primjer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PCNikola</dc:creator>
  <cp:lastModifiedBy>Marijana Bakula - Dvokut ECRO</cp:lastModifiedBy>
  <cp:revision>189</cp:revision>
  <cp:lastPrinted>2020-02-18T09:30:57Z</cp:lastPrinted>
  <dcterms:created xsi:type="dcterms:W3CDTF">2016-04-04T06:55:36Z</dcterms:created>
  <dcterms:modified xsi:type="dcterms:W3CDTF">2022-11-30T17:46:50Z</dcterms:modified>
</cp:coreProperties>
</file>