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3"/>
  </p:notesMasterIdLst>
  <p:handoutMasterIdLst>
    <p:handoutMasterId r:id="rId154"/>
  </p:handoutMasterIdLst>
  <p:sldIdLst>
    <p:sldId id="535" r:id="rId5"/>
    <p:sldId id="837" r:id="rId6"/>
    <p:sldId id="772" r:id="rId7"/>
    <p:sldId id="371" r:id="rId8"/>
    <p:sldId id="773" r:id="rId9"/>
    <p:sldId id="829" r:id="rId10"/>
    <p:sldId id="268" r:id="rId11"/>
    <p:sldId id="441" r:id="rId12"/>
    <p:sldId id="442" r:id="rId13"/>
    <p:sldId id="443" r:id="rId14"/>
    <p:sldId id="378" r:id="rId15"/>
    <p:sldId id="776" r:id="rId16"/>
    <p:sldId id="831" r:id="rId17"/>
    <p:sldId id="838" r:id="rId18"/>
    <p:sldId id="633" r:id="rId19"/>
    <p:sldId id="824" r:id="rId20"/>
    <p:sldId id="538" r:id="rId21"/>
    <p:sldId id="262" r:id="rId22"/>
    <p:sldId id="265" r:id="rId23"/>
    <p:sldId id="779" r:id="rId24"/>
    <p:sldId id="362" r:id="rId25"/>
    <p:sldId id="260" r:id="rId26"/>
    <p:sldId id="363" r:id="rId27"/>
    <p:sldId id="780" r:id="rId28"/>
    <p:sldId id="270" r:id="rId29"/>
    <p:sldId id="787" r:id="rId30"/>
    <p:sldId id="788" r:id="rId31"/>
    <p:sldId id="789" r:id="rId32"/>
    <p:sldId id="790" r:id="rId33"/>
    <p:sldId id="791" r:id="rId34"/>
    <p:sldId id="792" r:id="rId35"/>
    <p:sldId id="793" r:id="rId36"/>
    <p:sldId id="775" r:id="rId37"/>
    <p:sldId id="794" r:id="rId38"/>
    <p:sldId id="774" r:id="rId39"/>
    <p:sldId id="541" r:id="rId40"/>
    <p:sldId id="542" r:id="rId41"/>
    <p:sldId id="383" r:id="rId42"/>
    <p:sldId id="285" r:id="rId43"/>
    <p:sldId id="555" r:id="rId44"/>
    <p:sldId id="360" r:id="rId45"/>
    <p:sldId id="281" r:id="rId46"/>
    <p:sldId id="795" r:id="rId47"/>
    <p:sldId id="543" r:id="rId48"/>
    <p:sldId id="832" r:id="rId49"/>
    <p:sldId id="289" r:id="rId50"/>
    <p:sldId id="291" r:id="rId51"/>
    <p:sldId id="833" r:id="rId52"/>
    <p:sldId id="440" r:id="rId53"/>
    <p:sldId id="290" r:id="rId54"/>
    <p:sldId id="782" r:id="rId55"/>
    <p:sldId id="617" r:id="rId56"/>
    <p:sldId id="553" r:id="rId57"/>
    <p:sldId id="439" r:id="rId58"/>
    <p:sldId id="822" r:id="rId59"/>
    <p:sldId id="825" r:id="rId60"/>
    <p:sldId id="544" r:id="rId61"/>
    <p:sldId id="386" r:id="rId62"/>
    <p:sldId id="783" r:id="rId63"/>
    <p:sldId id="784" r:id="rId64"/>
    <p:sldId id="834" r:id="rId65"/>
    <p:sldId id="835" r:id="rId66"/>
    <p:sldId id="836" r:id="rId67"/>
    <p:sldId id="387" r:id="rId68"/>
    <p:sldId id="388" r:id="rId69"/>
    <p:sldId id="545" r:id="rId70"/>
    <p:sldId id="435" r:id="rId71"/>
    <p:sldId id="436" r:id="rId72"/>
    <p:sldId id="438" r:id="rId73"/>
    <p:sldId id="437" r:id="rId74"/>
    <p:sldId id="444" r:id="rId75"/>
    <p:sldId id="445" r:id="rId76"/>
    <p:sldId id="434" r:id="rId77"/>
    <p:sldId id="513" r:id="rId78"/>
    <p:sldId id="256" r:id="rId79"/>
    <p:sldId id="257" r:id="rId80"/>
    <p:sldId id="258" r:id="rId81"/>
    <p:sldId id="259" r:id="rId82"/>
    <p:sldId id="796" r:id="rId83"/>
    <p:sldId id="809" r:id="rId84"/>
    <p:sldId id="269" r:id="rId85"/>
    <p:sldId id="797" r:id="rId86"/>
    <p:sldId id="267" r:id="rId87"/>
    <p:sldId id="798" r:id="rId88"/>
    <p:sldId id="799" r:id="rId89"/>
    <p:sldId id="261" r:id="rId90"/>
    <p:sldId id="810" r:id="rId91"/>
    <p:sldId id="263" r:id="rId92"/>
    <p:sldId id="264" r:id="rId93"/>
    <p:sldId id="800" r:id="rId94"/>
    <p:sldId id="811" r:id="rId95"/>
    <p:sldId id="812" r:id="rId96"/>
    <p:sldId id="813" r:id="rId97"/>
    <p:sldId id="814" r:id="rId98"/>
    <p:sldId id="815" r:id="rId99"/>
    <p:sldId id="816" r:id="rId100"/>
    <p:sldId id="817" r:id="rId101"/>
    <p:sldId id="818" r:id="rId102"/>
    <p:sldId id="819" r:id="rId103"/>
    <p:sldId id="272" r:id="rId104"/>
    <p:sldId id="273" r:id="rId105"/>
    <p:sldId id="274" r:id="rId106"/>
    <p:sldId id="275" r:id="rId107"/>
    <p:sldId id="276" r:id="rId108"/>
    <p:sldId id="277" r:id="rId109"/>
    <p:sldId id="278" r:id="rId110"/>
    <p:sldId id="279" r:id="rId111"/>
    <p:sldId id="280" r:id="rId112"/>
    <p:sldId id="801" r:id="rId113"/>
    <p:sldId id="282" r:id="rId114"/>
    <p:sldId id="820" r:id="rId115"/>
    <p:sldId id="294" r:id="rId116"/>
    <p:sldId id="802" r:id="rId117"/>
    <p:sldId id="296" r:id="rId118"/>
    <p:sldId id="283" r:id="rId119"/>
    <p:sldId id="284" r:id="rId120"/>
    <p:sldId id="299" r:id="rId121"/>
    <p:sldId id="300" r:id="rId122"/>
    <p:sldId id="301" r:id="rId123"/>
    <p:sldId id="302" r:id="rId124"/>
    <p:sldId id="303" r:id="rId125"/>
    <p:sldId id="286" r:id="rId126"/>
    <p:sldId id="803" r:id="rId127"/>
    <p:sldId id="804" r:id="rId128"/>
    <p:sldId id="805" r:id="rId129"/>
    <p:sldId id="806" r:id="rId130"/>
    <p:sldId id="807" r:id="rId131"/>
    <p:sldId id="292" r:id="rId132"/>
    <p:sldId id="293" r:id="rId133"/>
    <p:sldId id="808" r:id="rId134"/>
    <p:sldId id="298" r:id="rId135"/>
    <p:sldId id="826" r:id="rId136"/>
    <p:sldId id="827" r:id="rId137"/>
    <p:sldId id="821" r:id="rId138"/>
    <p:sldId id="472" r:id="rId139"/>
    <p:sldId id="422" r:id="rId140"/>
    <p:sldId id="474" r:id="rId141"/>
    <p:sldId id="475" r:id="rId142"/>
    <p:sldId id="476" r:id="rId143"/>
    <p:sldId id="477" r:id="rId144"/>
    <p:sldId id="473" r:id="rId145"/>
    <p:sldId id="478" r:id="rId146"/>
    <p:sldId id="479" r:id="rId147"/>
    <p:sldId id="480" r:id="rId148"/>
    <p:sldId id="481" r:id="rId149"/>
    <p:sldId id="523" r:id="rId150"/>
    <p:sldId id="512" r:id="rId151"/>
    <p:sldId id="304" r:id="rId152"/>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143AD7-E749-5E1E-371D-A585C0C727CD}" name="User" initials="ET" userId="Us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rbara Fofić" initials="BF" lastIdx="21" clrIdx="0">
    <p:extLst>
      <p:ext uri="{19B8F6BF-5375-455C-9EA6-DF929625EA0E}">
        <p15:presenceInfo xmlns:p15="http://schemas.microsoft.com/office/powerpoint/2012/main" userId="S-1-5-21-3586427839-476638180-4141310359-1478" providerId="AD"/>
      </p:ext>
    </p:extLst>
  </p:cmAuthor>
  <p:cmAuthor id="2" name="Lenovo" initials="L" lastIdx="1" clrIdx="1">
    <p:extLst>
      <p:ext uri="{19B8F6BF-5375-455C-9EA6-DF929625EA0E}">
        <p15:presenceInfo xmlns:p15="http://schemas.microsoft.com/office/powerpoint/2012/main" userId="Lenovo" providerId="None"/>
      </p:ext>
    </p:extLst>
  </p:cmAuthor>
  <p:cmAuthor id="3" name="Manuela" initials="MLM" lastIdx="10" clrIdx="2">
    <p:extLst>
      <p:ext uri="{19B8F6BF-5375-455C-9EA6-DF929625EA0E}">
        <p15:presenceInfo xmlns:p15="http://schemas.microsoft.com/office/powerpoint/2012/main" userId="Manue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941BF3-ED0F-4BF3-BBAF-FEECA830C957}" v="1" dt="2023-11-08T12:13:25.713"/>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1"/>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microsoft.com/office/2016/11/relationships/changesInfo" Target="changesInfos/changesInfo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handoutMaster" Target="handoutMasters/handoutMaster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ija Belošević" userId="616a9cdb-9a1c-4b46-b5c5-c544cd8e7ea3" providerId="ADAL" clId="{E0941BF3-ED0F-4BF3-BBAF-FEECA830C957}"/>
    <pc:docChg chg="undo custSel modSld">
      <pc:chgData name="Antonija Belošević" userId="616a9cdb-9a1c-4b46-b5c5-c544cd8e7ea3" providerId="ADAL" clId="{E0941BF3-ED0F-4BF3-BBAF-FEECA830C957}" dt="2023-11-08T12:13:45.579" v="13" actId="14100"/>
      <pc:docMkLst>
        <pc:docMk/>
      </pc:docMkLst>
      <pc:sldChg chg="addSp modSp mod">
        <pc:chgData name="Antonija Belošević" userId="616a9cdb-9a1c-4b46-b5c5-c544cd8e7ea3" providerId="ADAL" clId="{E0941BF3-ED0F-4BF3-BBAF-FEECA830C957}" dt="2023-11-08T12:13:45.579" v="13" actId="14100"/>
        <pc:sldMkLst>
          <pc:docMk/>
          <pc:sldMk cId="2209226929" sldId="535"/>
        </pc:sldMkLst>
        <pc:spChg chg="add mod">
          <ac:chgData name="Antonija Belošević" userId="616a9cdb-9a1c-4b46-b5c5-c544cd8e7ea3" providerId="ADAL" clId="{E0941BF3-ED0F-4BF3-BBAF-FEECA830C957}" dt="2023-11-08T12:13:45.579" v="13" actId="14100"/>
          <ac:spMkLst>
            <pc:docMk/>
            <pc:sldMk cId="2209226929" sldId="535"/>
            <ac:spMk id="5" creationId="{EBE27D2E-895C-0FAA-9C07-05749DD46308}"/>
          </ac:spMkLst>
        </pc:spChg>
      </pc:sldChg>
      <pc:sldChg chg="modSp mod">
        <pc:chgData name="Antonija Belošević" userId="616a9cdb-9a1c-4b46-b5c5-c544cd8e7ea3" providerId="ADAL" clId="{E0941BF3-ED0F-4BF3-BBAF-FEECA830C957}" dt="2023-11-08T12:12:28.870" v="2"/>
        <pc:sldMkLst>
          <pc:docMk/>
          <pc:sldMk cId="2144407027" sldId="837"/>
        </pc:sldMkLst>
        <pc:spChg chg="mod">
          <ac:chgData name="Antonija Belošević" userId="616a9cdb-9a1c-4b46-b5c5-c544cd8e7ea3" providerId="ADAL" clId="{E0941BF3-ED0F-4BF3-BBAF-FEECA830C957}" dt="2023-11-08T12:12:28.870" v="2"/>
          <ac:spMkLst>
            <pc:docMk/>
            <pc:sldMk cId="2144407027" sldId="837"/>
            <ac:spMk id="9" creationId="{48D19818-45B3-373B-69C6-DF2FBD5A4028}"/>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Ante%20Bodrozic\Documents\Program%20usavr&#353;avanja%20i%20prezentacije%20ZEJN.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8"/>
    </mc:Choice>
    <mc:Fallback>
      <c:style val="48"/>
    </mc:Fallback>
  </mc:AlternateContent>
  <c:chart>
    <c:autoTitleDeleted val="1"/>
    <c:plotArea>
      <c:layout/>
      <c:barChart>
        <c:barDir val="col"/>
        <c:grouping val="clustered"/>
        <c:varyColors val="0"/>
        <c:ser>
          <c:idx val="0"/>
          <c:order val="0"/>
          <c:tx>
            <c:strRef>
              <c:f>Sheet1!$B$1</c:f>
              <c:strCache>
                <c:ptCount val="1"/>
                <c:pt idx="0">
                  <c:v>Broj ugovora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Sheet1!$B$2:$B$8</c:f>
              <c:numCache>
                <c:formatCode>#,##0</c:formatCode>
                <c:ptCount val="7"/>
                <c:pt idx="0">
                  <c:v>29</c:v>
                </c:pt>
                <c:pt idx="1">
                  <c:v>65</c:v>
                </c:pt>
                <c:pt idx="2">
                  <c:v>164</c:v>
                </c:pt>
                <c:pt idx="3">
                  <c:v>541</c:v>
                </c:pt>
                <c:pt idx="4">
                  <c:v>1731</c:v>
                </c:pt>
                <c:pt idx="5">
                  <c:v>1714</c:v>
                </c:pt>
                <c:pt idx="6">
                  <c:v>2492</c:v>
                </c:pt>
              </c:numCache>
            </c:numRef>
          </c:val>
          <c:extLst>
            <c:ext xmlns:c16="http://schemas.microsoft.com/office/drawing/2014/chart" uri="{C3380CC4-5D6E-409C-BE32-E72D297353CC}">
              <c16:uniqueId val="{00000000-BAD2-4B6B-BD6D-2A0DA34426A8}"/>
            </c:ext>
          </c:extLst>
        </c:ser>
        <c:dLbls>
          <c:showLegendKey val="0"/>
          <c:showVal val="0"/>
          <c:showCatName val="0"/>
          <c:showSerName val="0"/>
          <c:showPercent val="0"/>
          <c:showBubbleSize val="0"/>
        </c:dLbls>
        <c:gapWidth val="150"/>
        <c:axId val="277708800"/>
        <c:axId val="277710336"/>
      </c:barChart>
      <c:catAx>
        <c:axId val="277708800"/>
        <c:scaling>
          <c:orientation val="minMax"/>
        </c:scaling>
        <c:delete val="0"/>
        <c:axPos val="b"/>
        <c:numFmt formatCode="General" sourceLinked="1"/>
        <c:majorTickMark val="out"/>
        <c:minorTickMark val="none"/>
        <c:tickLblPos val="nextTo"/>
        <c:crossAx val="277710336"/>
        <c:crosses val="autoZero"/>
        <c:auto val="1"/>
        <c:lblAlgn val="ctr"/>
        <c:lblOffset val="100"/>
        <c:noMultiLvlLbl val="0"/>
      </c:catAx>
      <c:valAx>
        <c:axId val="277710336"/>
        <c:scaling>
          <c:orientation val="minMax"/>
        </c:scaling>
        <c:delete val="0"/>
        <c:axPos val="l"/>
        <c:majorGridlines/>
        <c:numFmt formatCode="#,##0" sourceLinked="1"/>
        <c:majorTickMark val="out"/>
        <c:minorTickMark val="none"/>
        <c:tickLblPos val="nextTo"/>
        <c:crossAx val="277708800"/>
        <c:crosses val="autoZero"/>
        <c:crossBetween val="between"/>
      </c:valAx>
    </c:plotArea>
    <c:plotVisOnly val="1"/>
    <c:dispBlanksAs val="gap"/>
    <c:showDLblsOverMax val="0"/>
  </c:chart>
  <c:txPr>
    <a:bodyPr/>
    <a:lstStyle/>
    <a:p>
      <a:pPr>
        <a:defRPr sz="1200"/>
      </a:pPr>
      <a:endParaRPr lang="sr-Latn-R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8"/>
    </mc:Choice>
    <mc:Fallback>
      <c:style val="48"/>
    </mc:Fallback>
  </mc:AlternateContent>
  <c:chart>
    <c:autoTitleDeleted val="1"/>
    <c:plotArea>
      <c:layout/>
      <c:barChart>
        <c:barDir val="col"/>
        <c:grouping val="clustered"/>
        <c:varyColors val="0"/>
        <c:ser>
          <c:idx val="0"/>
          <c:order val="0"/>
          <c:tx>
            <c:strRef>
              <c:f>[1]Sheet1!$B$23</c:f>
              <c:strCache>
                <c:ptCount val="1"/>
                <c:pt idx="0">
                  <c:v>% vrijednosti ugovora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[1]Sheet1!$A$24:$A$30</c:f>
              <c:numCache>
                <c:formatCode>General</c:formatCode>
                <c:ptCount val="7"/>
                <c:pt idx="0">
                  <c:v>2015</c:v>
                </c:pt>
                <c:pt idx="1">
                  <c:v>2016</c:v>
                </c:pt>
                <c:pt idx="2">
                  <c:v>2017</c:v>
                </c:pt>
                <c:pt idx="3">
                  <c:v>2018</c:v>
                </c:pt>
                <c:pt idx="4">
                  <c:v>2019</c:v>
                </c:pt>
                <c:pt idx="5">
                  <c:v>2020</c:v>
                </c:pt>
                <c:pt idx="6">
                  <c:v>2021</c:v>
                </c:pt>
              </c:numCache>
            </c:numRef>
          </c:cat>
          <c:val>
            <c:numRef>
              <c:f>[1]Sheet1!$B$24:$B$30</c:f>
              <c:numCache>
                <c:formatCode>0%</c:formatCode>
                <c:ptCount val="7"/>
                <c:pt idx="0">
                  <c:v>9.6774193548387101E-3</c:v>
                </c:pt>
                <c:pt idx="1">
                  <c:v>5.1428571428571426E-3</c:v>
                </c:pt>
                <c:pt idx="2">
                  <c:v>8.387096774193549E-2</c:v>
                </c:pt>
                <c:pt idx="3">
                  <c:v>4.0540540540540543E-2</c:v>
                </c:pt>
                <c:pt idx="4">
                  <c:v>9.7674418604651161E-2</c:v>
                </c:pt>
                <c:pt idx="5">
                  <c:v>9.6000000000000002E-2</c:v>
                </c:pt>
                <c:pt idx="6">
                  <c:v>0.12</c:v>
                </c:pt>
              </c:numCache>
            </c:numRef>
          </c:val>
          <c:extLst>
            <c:ext xmlns:c16="http://schemas.microsoft.com/office/drawing/2014/chart" uri="{C3380CC4-5D6E-409C-BE32-E72D297353CC}">
              <c16:uniqueId val="{00000000-0CE7-4156-876F-650BA4694901}"/>
            </c:ext>
          </c:extLst>
        </c:ser>
        <c:dLbls>
          <c:showLegendKey val="0"/>
          <c:showVal val="0"/>
          <c:showCatName val="0"/>
          <c:showSerName val="0"/>
          <c:showPercent val="0"/>
          <c:showBubbleSize val="0"/>
        </c:dLbls>
        <c:gapWidth val="150"/>
        <c:axId val="277568128"/>
        <c:axId val="277594496"/>
      </c:barChart>
      <c:catAx>
        <c:axId val="277568128"/>
        <c:scaling>
          <c:orientation val="minMax"/>
        </c:scaling>
        <c:delete val="0"/>
        <c:axPos val="b"/>
        <c:numFmt formatCode="General" sourceLinked="1"/>
        <c:majorTickMark val="out"/>
        <c:minorTickMark val="none"/>
        <c:tickLblPos val="nextTo"/>
        <c:crossAx val="277594496"/>
        <c:crosses val="autoZero"/>
        <c:auto val="1"/>
        <c:lblAlgn val="ctr"/>
        <c:lblOffset val="100"/>
        <c:noMultiLvlLbl val="0"/>
      </c:catAx>
      <c:valAx>
        <c:axId val="277594496"/>
        <c:scaling>
          <c:orientation val="minMax"/>
        </c:scaling>
        <c:delete val="0"/>
        <c:axPos val="l"/>
        <c:majorGridlines/>
        <c:numFmt formatCode="0%" sourceLinked="1"/>
        <c:majorTickMark val="out"/>
        <c:minorTickMark val="none"/>
        <c:tickLblPos val="nextTo"/>
        <c:crossAx val="277568128"/>
        <c:crosses val="autoZero"/>
        <c:crossBetween val="between"/>
      </c:valAx>
    </c:plotArea>
    <c:plotVisOnly val="1"/>
    <c:dispBlanksAs val="gap"/>
    <c:showDLblsOverMax val="0"/>
  </c:chart>
  <c:txPr>
    <a:bodyPr/>
    <a:lstStyle/>
    <a:p>
      <a:pPr>
        <a:defRPr sz="1200"/>
      </a:pPr>
      <a:endParaRPr lang="sr-Latn-R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8"/>
    </mc:Choice>
    <mc:Fallback>
      <c:style val="48"/>
    </mc:Fallback>
  </mc:AlternateContent>
  <c:chart>
    <c:autoTitleDeleted val="1"/>
    <c:plotArea>
      <c:layout/>
      <c:barChart>
        <c:barDir val="col"/>
        <c:grouping val="clustered"/>
        <c:varyColors val="0"/>
        <c:ser>
          <c:idx val="0"/>
          <c:order val="0"/>
          <c:tx>
            <c:strRef>
              <c:f>Sheet1!$B$1</c:f>
              <c:strCache>
                <c:ptCount val="1"/>
                <c:pt idx="0">
                  <c:v>Broj ugovora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Sheet1!$B$2:$B$8</c:f>
              <c:numCache>
                <c:formatCode>#,##0</c:formatCode>
                <c:ptCount val="7"/>
                <c:pt idx="0">
                  <c:v>300000000</c:v>
                </c:pt>
                <c:pt idx="1">
                  <c:v>180000000</c:v>
                </c:pt>
                <c:pt idx="2">
                  <c:v>2600000000</c:v>
                </c:pt>
                <c:pt idx="3">
                  <c:v>1500000000</c:v>
                </c:pt>
                <c:pt idx="4">
                  <c:v>4200000000</c:v>
                </c:pt>
                <c:pt idx="5">
                  <c:v>4800000000</c:v>
                </c:pt>
                <c:pt idx="6">
                  <c:v>5700000000</c:v>
                </c:pt>
              </c:numCache>
            </c:numRef>
          </c:val>
          <c:extLst>
            <c:ext xmlns:c16="http://schemas.microsoft.com/office/drawing/2014/chart" uri="{C3380CC4-5D6E-409C-BE32-E72D297353CC}">
              <c16:uniqueId val="{00000000-482F-49CA-816B-CD83B5B7A3BA}"/>
            </c:ext>
          </c:extLst>
        </c:ser>
        <c:dLbls>
          <c:showLegendKey val="0"/>
          <c:showVal val="0"/>
          <c:showCatName val="0"/>
          <c:showSerName val="0"/>
          <c:showPercent val="0"/>
          <c:showBubbleSize val="0"/>
        </c:dLbls>
        <c:gapWidth val="150"/>
        <c:axId val="277624704"/>
        <c:axId val="277626240"/>
      </c:barChart>
      <c:catAx>
        <c:axId val="277624704"/>
        <c:scaling>
          <c:orientation val="minMax"/>
        </c:scaling>
        <c:delete val="0"/>
        <c:axPos val="b"/>
        <c:numFmt formatCode="General" sourceLinked="1"/>
        <c:majorTickMark val="out"/>
        <c:minorTickMark val="none"/>
        <c:tickLblPos val="nextTo"/>
        <c:crossAx val="277626240"/>
        <c:crosses val="autoZero"/>
        <c:auto val="1"/>
        <c:lblAlgn val="ctr"/>
        <c:lblOffset val="100"/>
        <c:noMultiLvlLbl val="0"/>
      </c:catAx>
      <c:valAx>
        <c:axId val="277626240"/>
        <c:scaling>
          <c:orientation val="minMax"/>
        </c:scaling>
        <c:delete val="0"/>
        <c:axPos val="l"/>
        <c:majorGridlines/>
        <c:numFmt formatCode="#,##0" sourceLinked="1"/>
        <c:majorTickMark val="out"/>
        <c:minorTickMark val="none"/>
        <c:tickLblPos val="nextTo"/>
        <c:crossAx val="277624704"/>
        <c:crosses val="autoZero"/>
        <c:crossBetween val="between"/>
      </c:valAx>
    </c:plotArea>
    <c:plotVisOnly val="1"/>
    <c:dispBlanksAs val="gap"/>
    <c:showDLblsOverMax val="0"/>
  </c:chart>
  <c:txPr>
    <a:bodyPr/>
    <a:lstStyle/>
    <a:p>
      <a:pPr>
        <a:defRPr sz="1200"/>
      </a:pPr>
      <a:endParaRPr lang="sr-Latn-R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8"/>
    </mc:Choice>
    <mc:Fallback>
      <c:style val="48"/>
    </mc:Fallback>
  </mc:AlternateContent>
  <c:chart>
    <c:autoTitleDeleted val="1"/>
    <c:plotArea>
      <c:layout/>
      <c:pieChart>
        <c:varyColors val="1"/>
        <c:ser>
          <c:idx val="0"/>
          <c:order val="0"/>
          <c:tx>
            <c:strRef>
              <c:f>Sheet1!$B$1</c:f>
              <c:strCache>
                <c:ptCount val="1"/>
                <c:pt idx="0">
                  <c:v>Column1</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Roba</c:v>
                </c:pt>
                <c:pt idx="1">
                  <c:v>Usluge</c:v>
                </c:pt>
                <c:pt idx="2">
                  <c:v>Radovi</c:v>
                </c:pt>
              </c:strCache>
            </c:strRef>
          </c:cat>
          <c:val>
            <c:numRef>
              <c:f>Sheet1!$B$2:$B$4</c:f>
              <c:numCache>
                <c:formatCode>#,##0</c:formatCode>
                <c:ptCount val="3"/>
                <c:pt idx="0">
                  <c:v>1511</c:v>
                </c:pt>
                <c:pt idx="1">
                  <c:v>388</c:v>
                </c:pt>
                <c:pt idx="2">
                  <c:v>367</c:v>
                </c:pt>
              </c:numCache>
            </c:numRef>
          </c:val>
          <c:extLst>
            <c:ext xmlns:c16="http://schemas.microsoft.com/office/drawing/2014/chart" uri="{C3380CC4-5D6E-409C-BE32-E72D297353CC}">
              <c16:uniqueId val="{00000000-5F0E-452E-96DB-1125230160ED}"/>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sr-Latn-R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D78CF5-99D9-454D-8702-40AACD2BE3E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86B3D30-50EE-4011-940F-F9677BC08E61}">
      <dgm:prSet/>
      <dgm:spPr>
        <a:ln>
          <a:solidFill>
            <a:srgbClr val="92D050"/>
          </a:solidFill>
        </a:ln>
      </dgm:spPr>
      <dgm:t>
        <a:bodyPr/>
        <a:lstStyle/>
        <a:p>
          <a:r>
            <a:rPr lang="hr-HR" noProof="0"/>
            <a:t>Studijama slučaja približiti uključivanje mjerila </a:t>
          </a:r>
          <a:r>
            <a:rPr lang="hr-HR" noProof="0" err="1"/>
            <a:t>ZeJN</a:t>
          </a:r>
          <a:r>
            <a:rPr lang="hr-HR" noProof="0"/>
            <a:t> u postupke nabave</a:t>
          </a:r>
        </a:p>
      </dgm:t>
    </dgm:pt>
    <dgm:pt modelId="{ADE1501A-6980-4C1F-AECF-CB951B4DC7FD}" type="parTrans" cxnId="{C7BA845E-F945-4088-9861-DBAA70419370}">
      <dgm:prSet/>
      <dgm:spPr/>
      <dgm:t>
        <a:bodyPr/>
        <a:lstStyle/>
        <a:p>
          <a:endParaRPr lang="en-US"/>
        </a:p>
      </dgm:t>
    </dgm:pt>
    <dgm:pt modelId="{ED4DE7B1-0AD4-4E8E-A969-53268F965948}" type="sibTrans" cxnId="{C7BA845E-F945-4088-9861-DBAA70419370}">
      <dgm:prSet phldrT="1" phldr="0"/>
      <dgm:spPr/>
      <dgm:t>
        <a:bodyPr/>
        <a:lstStyle/>
        <a:p>
          <a:endParaRPr lang="en-US"/>
        </a:p>
      </dgm:t>
    </dgm:pt>
    <dgm:pt modelId="{BCDFEE1A-F86C-45D9-8EED-E18BFCD57CAC}">
      <dgm:prSet/>
      <dgm:spPr>
        <a:ln>
          <a:solidFill>
            <a:srgbClr val="92D050"/>
          </a:solidFill>
        </a:ln>
      </dgm:spPr>
      <dgm:t>
        <a:bodyPr/>
        <a:lstStyle/>
        <a:p>
          <a:r>
            <a:rPr lang="hr-HR" noProof="0"/>
            <a:t>Potaknuti razvoj tržišta zelenih proizvoda u Republici Hrvatskoj</a:t>
          </a:r>
        </a:p>
      </dgm:t>
    </dgm:pt>
    <dgm:pt modelId="{D8220BAD-587E-4F2D-A4F6-06430A5E06F0}" type="parTrans" cxnId="{4587F088-0EA4-4464-8AF8-596F8923D3BA}">
      <dgm:prSet/>
      <dgm:spPr/>
      <dgm:t>
        <a:bodyPr/>
        <a:lstStyle/>
        <a:p>
          <a:endParaRPr lang="en-US"/>
        </a:p>
      </dgm:t>
    </dgm:pt>
    <dgm:pt modelId="{4416AE96-198A-4A00-8584-0CF509601F44}" type="sibTrans" cxnId="{4587F088-0EA4-4464-8AF8-596F8923D3BA}">
      <dgm:prSet phldrT="2" phldr="0"/>
      <dgm:spPr/>
      <dgm:t>
        <a:bodyPr/>
        <a:lstStyle/>
        <a:p>
          <a:endParaRPr lang="en-US"/>
        </a:p>
      </dgm:t>
    </dgm:pt>
    <dgm:pt modelId="{4EB36D56-3EF6-42A7-8927-A5D5456D4603}">
      <dgm:prSet/>
      <dgm:spPr>
        <a:ln>
          <a:solidFill>
            <a:srgbClr val="92D050"/>
          </a:solidFill>
        </a:ln>
      </dgm:spPr>
      <dgm:t>
        <a:bodyPr/>
        <a:lstStyle/>
        <a:p>
          <a:r>
            <a:rPr lang="hr-HR" noProof="0"/>
            <a:t>Doprinijeti smanjenju </a:t>
          </a:r>
          <a:r>
            <a:rPr lang="hr-HR" b="0" i="0"/>
            <a:t>ključnih pritisaka na okoliš (potrošnja resursa i energije, učinak na bioraznolikost, emisija onečišćujućih tvari, stakleničkih plinova i CO</a:t>
          </a:r>
          <a:r>
            <a:rPr lang="hr-HR" b="0" i="0" baseline="-25000"/>
            <a:t>2</a:t>
          </a:r>
          <a:r>
            <a:rPr lang="hr-HR" b="0" i="0"/>
            <a:t> te nastajanje otpada)</a:t>
          </a:r>
          <a:endParaRPr lang="hr-HR" noProof="0"/>
        </a:p>
      </dgm:t>
    </dgm:pt>
    <dgm:pt modelId="{536E20C6-01CB-49B5-9F0A-C75FFFD062E0}" type="parTrans" cxnId="{976FDC65-197B-4B48-99F7-B55517E59FA4}">
      <dgm:prSet/>
      <dgm:spPr/>
      <dgm:t>
        <a:bodyPr/>
        <a:lstStyle/>
        <a:p>
          <a:endParaRPr lang="en-US"/>
        </a:p>
      </dgm:t>
    </dgm:pt>
    <dgm:pt modelId="{5F6A5C47-1471-4687-B5A0-3CABD386F515}" type="sibTrans" cxnId="{976FDC65-197B-4B48-99F7-B55517E59FA4}">
      <dgm:prSet phldrT="3" phldr="0"/>
      <dgm:spPr/>
      <dgm:t>
        <a:bodyPr/>
        <a:lstStyle/>
        <a:p>
          <a:endParaRPr lang="en-US"/>
        </a:p>
      </dgm:t>
    </dgm:pt>
    <dgm:pt modelId="{94098506-CCA9-488E-A8AB-197E34B23619}">
      <dgm:prSet/>
      <dgm:spPr>
        <a:ln>
          <a:solidFill>
            <a:srgbClr val="92D050"/>
          </a:solidFill>
        </a:ln>
      </dgm:spPr>
      <dgm:t>
        <a:bodyPr/>
        <a:lstStyle/>
        <a:p>
          <a:r>
            <a:rPr lang="hr-HR"/>
            <a:t>Smanjenje negativnog okolišnog otiska i </a:t>
          </a:r>
          <a:r>
            <a:rPr lang="hr-HR" err="1"/>
            <a:t>ozelenjavanje</a:t>
          </a:r>
          <a:r>
            <a:rPr lang="hr-HR"/>
            <a:t> postupanja javne uprave</a:t>
          </a:r>
        </a:p>
      </dgm:t>
    </dgm:pt>
    <dgm:pt modelId="{7D7BC3C3-C4DC-4E8C-86BA-594E1ED8A816}" type="parTrans" cxnId="{61A62B28-4414-4F52-B6FA-5E5628D4E8D9}">
      <dgm:prSet/>
      <dgm:spPr/>
      <dgm:t>
        <a:bodyPr/>
        <a:lstStyle/>
        <a:p>
          <a:endParaRPr lang="hr-HR"/>
        </a:p>
      </dgm:t>
    </dgm:pt>
    <dgm:pt modelId="{F08BA79E-458B-44C3-A5F4-31E2B6EB1E41}" type="sibTrans" cxnId="{61A62B28-4414-4F52-B6FA-5E5628D4E8D9}">
      <dgm:prSet/>
      <dgm:spPr/>
      <dgm:t>
        <a:bodyPr/>
        <a:lstStyle/>
        <a:p>
          <a:endParaRPr lang="hr-HR"/>
        </a:p>
      </dgm:t>
    </dgm:pt>
    <dgm:pt modelId="{45761DEC-FBAE-45F8-8CF4-A4A1D06EF145}" type="pres">
      <dgm:prSet presAssocID="{61D78CF5-99D9-454D-8702-40AACD2BE3E5}" presName="hierChild1" presStyleCnt="0">
        <dgm:presLayoutVars>
          <dgm:chPref val="1"/>
          <dgm:dir/>
          <dgm:animOne val="branch"/>
          <dgm:animLvl val="lvl"/>
          <dgm:resizeHandles/>
        </dgm:presLayoutVars>
      </dgm:prSet>
      <dgm:spPr/>
    </dgm:pt>
    <dgm:pt modelId="{05D9D9D2-B622-4822-AE93-B1B09E80D389}" type="pres">
      <dgm:prSet presAssocID="{986B3D30-50EE-4011-940F-F9677BC08E61}" presName="hierRoot1" presStyleCnt="0"/>
      <dgm:spPr/>
    </dgm:pt>
    <dgm:pt modelId="{F0FFADB9-6DC3-4810-A44B-853137EFFC89}" type="pres">
      <dgm:prSet presAssocID="{986B3D30-50EE-4011-940F-F9677BC08E61}" presName="composite" presStyleCnt="0"/>
      <dgm:spPr/>
    </dgm:pt>
    <dgm:pt modelId="{C39449ED-4640-45E1-ACA2-FD3EC369522F}" type="pres">
      <dgm:prSet presAssocID="{986B3D30-50EE-4011-940F-F9677BC08E61}" presName="background" presStyleLbl="node0" presStyleIdx="0" presStyleCnt="4"/>
      <dgm:spPr>
        <a:solidFill>
          <a:schemeClr val="accent6">
            <a:lumMod val="60000"/>
            <a:lumOff val="40000"/>
          </a:schemeClr>
        </a:solidFill>
      </dgm:spPr>
    </dgm:pt>
    <dgm:pt modelId="{534A2F0F-CA60-4C3C-B56A-FA550589D381}" type="pres">
      <dgm:prSet presAssocID="{986B3D30-50EE-4011-940F-F9677BC08E61}" presName="text" presStyleLbl="fgAcc0" presStyleIdx="0" presStyleCnt="4">
        <dgm:presLayoutVars>
          <dgm:chPref val="3"/>
        </dgm:presLayoutVars>
      </dgm:prSet>
      <dgm:spPr/>
    </dgm:pt>
    <dgm:pt modelId="{3BFEAE4B-AB50-4A5A-B7C4-8B3E00AAEF82}" type="pres">
      <dgm:prSet presAssocID="{986B3D30-50EE-4011-940F-F9677BC08E61}" presName="hierChild2" presStyleCnt="0"/>
      <dgm:spPr/>
    </dgm:pt>
    <dgm:pt modelId="{B670790D-B3FC-4B34-9E4F-F019A0DEAF59}" type="pres">
      <dgm:prSet presAssocID="{BCDFEE1A-F86C-45D9-8EED-E18BFCD57CAC}" presName="hierRoot1" presStyleCnt="0"/>
      <dgm:spPr/>
    </dgm:pt>
    <dgm:pt modelId="{AEC60743-8D59-41B8-B152-76D2E941D503}" type="pres">
      <dgm:prSet presAssocID="{BCDFEE1A-F86C-45D9-8EED-E18BFCD57CAC}" presName="composite" presStyleCnt="0"/>
      <dgm:spPr/>
    </dgm:pt>
    <dgm:pt modelId="{B24913D8-7E96-4058-BAFD-3B7FFC1D7D4A}" type="pres">
      <dgm:prSet presAssocID="{BCDFEE1A-F86C-45D9-8EED-E18BFCD57CAC}" presName="background" presStyleLbl="node0" presStyleIdx="1" presStyleCnt="4"/>
      <dgm:spPr>
        <a:solidFill>
          <a:schemeClr val="accent6">
            <a:lumMod val="60000"/>
            <a:lumOff val="40000"/>
          </a:schemeClr>
        </a:solidFill>
      </dgm:spPr>
    </dgm:pt>
    <dgm:pt modelId="{23EB51A0-29BF-4253-B467-CC38DD6A21FA}" type="pres">
      <dgm:prSet presAssocID="{BCDFEE1A-F86C-45D9-8EED-E18BFCD57CAC}" presName="text" presStyleLbl="fgAcc0" presStyleIdx="1" presStyleCnt="4" custLinFactX="100000" custLinFactNeighborX="145389" custLinFactNeighborY="9054">
        <dgm:presLayoutVars>
          <dgm:chPref val="3"/>
        </dgm:presLayoutVars>
      </dgm:prSet>
      <dgm:spPr/>
    </dgm:pt>
    <dgm:pt modelId="{6CFC62A5-1BD8-444B-AFC5-82ADA645C854}" type="pres">
      <dgm:prSet presAssocID="{BCDFEE1A-F86C-45D9-8EED-E18BFCD57CAC}" presName="hierChild2" presStyleCnt="0"/>
      <dgm:spPr/>
    </dgm:pt>
    <dgm:pt modelId="{5A06D507-DD14-4C44-9082-E6D0D6F4A58D}" type="pres">
      <dgm:prSet presAssocID="{94098506-CCA9-488E-A8AB-197E34B23619}" presName="hierRoot1" presStyleCnt="0"/>
      <dgm:spPr/>
    </dgm:pt>
    <dgm:pt modelId="{ADF0D339-710C-48FE-A0FC-C5B609E3DF31}" type="pres">
      <dgm:prSet presAssocID="{94098506-CCA9-488E-A8AB-197E34B23619}" presName="composite" presStyleCnt="0"/>
      <dgm:spPr/>
    </dgm:pt>
    <dgm:pt modelId="{FDADAA45-7A0C-4165-9982-6B961F1B0C96}" type="pres">
      <dgm:prSet presAssocID="{94098506-CCA9-488E-A8AB-197E34B23619}" presName="background" presStyleLbl="node0" presStyleIdx="2" presStyleCnt="4"/>
      <dgm:spPr>
        <a:solidFill>
          <a:schemeClr val="accent6">
            <a:lumMod val="60000"/>
            <a:lumOff val="40000"/>
          </a:schemeClr>
        </a:solidFill>
        <a:ln>
          <a:solidFill>
            <a:schemeClr val="accent6">
              <a:lumMod val="40000"/>
              <a:lumOff val="60000"/>
            </a:schemeClr>
          </a:solidFill>
        </a:ln>
      </dgm:spPr>
    </dgm:pt>
    <dgm:pt modelId="{661B77B3-EFCA-42F4-92BD-6FEF923999D1}" type="pres">
      <dgm:prSet presAssocID="{94098506-CCA9-488E-A8AB-197E34B23619}" presName="text" presStyleLbl="fgAcc0" presStyleIdx="2" presStyleCnt="4" custLinFactNeighborX="5630" custLinFactNeighborY="5444">
        <dgm:presLayoutVars>
          <dgm:chPref val="3"/>
        </dgm:presLayoutVars>
      </dgm:prSet>
      <dgm:spPr/>
    </dgm:pt>
    <dgm:pt modelId="{F9A8A512-2959-4C0E-9278-B297046B91B0}" type="pres">
      <dgm:prSet presAssocID="{94098506-CCA9-488E-A8AB-197E34B23619}" presName="hierChild2" presStyleCnt="0"/>
      <dgm:spPr/>
    </dgm:pt>
    <dgm:pt modelId="{EF4F1D6C-2014-468B-B634-E56BD318607C}" type="pres">
      <dgm:prSet presAssocID="{4EB36D56-3EF6-42A7-8927-A5D5456D4603}" presName="hierRoot1" presStyleCnt="0"/>
      <dgm:spPr/>
    </dgm:pt>
    <dgm:pt modelId="{FDBE79D1-9AB0-4707-B4DE-A0AB8E9B7DCA}" type="pres">
      <dgm:prSet presAssocID="{4EB36D56-3EF6-42A7-8927-A5D5456D4603}" presName="composite" presStyleCnt="0"/>
      <dgm:spPr/>
    </dgm:pt>
    <dgm:pt modelId="{33EDA695-179F-401A-A1B9-4CDAA02D6567}" type="pres">
      <dgm:prSet presAssocID="{4EB36D56-3EF6-42A7-8927-A5D5456D4603}" presName="background" presStyleLbl="node0" presStyleIdx="3" presStyleCnt="4"/>
      <dgm:spPr>
        <a:solidFill>
          <a:schemeClr val="accent6">
            <a:lumMod val="60000"/>
            <a:lumOff val="40000"/>
          </a:schemeClr>
        </a:solidFill>
      </dgm:spPr>
    </dgm:pt>
    <dgm:pt modelId="{491456AE-24BD-45E3-AA19-C605532033E2}" type="pres">
      <dgm:prSet presAssocID="{4EB36D56-3EF6-42A7-8927-A5D5456D4603}" presName="text" presStyleLbl="fgAcc0" presStyleIdx="3" presStyleCnt="4" custLinFactX="-100000" custLinFactNeighborX="-138890" custLinFactNeighborY="4021">
        <dgm:presLayoutVars>
          <dgm:chPref val="3"/>
        </dgm:presLayoutVars>
      </dgm:prSet>
      <dgm:spPr/>
    </dgm:pt>
    <dgm:pt modelId="{FCDC5079-D1C7-4E48-847E-FE99127D904B}" type="pres">
      <dgm:prSet presAssocID="{4EB36D56-3EF6-42A7-8927-A5D5456D4603}" presName="hierChild2" presStyleCnt="0"/>
      <dgm:spPr/>
    </dgm:pt>
  </dgm:ptLst>
  <dgm:cxnLst>
    <dgm:cxn modelId="{61A62B28-4414-4F52-B6FA-5E5628D4E8D9}" srcId="{61D78CF5-99D9-454D-8702-40AACD2BE3E5}" destId="{94098506-CCA9-488E-A8AB-197E34B23619}" srcOrd="2" destOrd="0" parTransId="{7D7BC3C3-C4DC-4E8C-86BA-594E1ED8A816}" sibTransId="{F08BA79E-458B-44C3-A5F4-31E2B6EB1E41}"/>
    <dgm:cxn modelId="{AAF0F435-09B8-4320-AFC2-B74BC2C797A2}" type="presOf" srcId="{4EB36D56-3EF6-42A7-8927-A5D5456D4603}" destId="{491456AE-24BD-45E3-AA19-C605532033E2}" srcOrd="0" destOrd="0" presId="urn:microsoft.com/office/officeart/2005/8/layout/hierarchy1"/>
    <dgm:cxn modelId="{C7BA845E-F945-4088-9861-DBAA70419370}" srcId="{61D78CF5-99D9-454D-8702-40AACD2BE3E5}" destId="{986B3D30-50EE-4011-940F-F9677BC08E61}" srcOrd="0" destOrd="0" parTransId="{ADE1501A-6980-4C1F-AECF-CB951B4DC7FD}" sibTransId="{ED4DE7B1-0AD4-4E8E-A969-53268F965948}"/>
    <dgm:cxn modelId="{976FDC65-197B-4B48-99F7-B55517E59FA4}" srcId="{61D78CF5-99D9-454D-8702-40AACD2BE3E5}" destId="{4EB36D56-3EF6-42A7-8927-A5D5456D4603}" srcOrd="3" destOrd="0" parTransId="{536E20C6-01CB-49B5-9F0A-C75FFFD062E0}" sibTransId="{5F6A5C47-1471-4687-B5A0-3CABD386F515}"/>
    <dgm:cxn modelId="{EBC3CB54-7681-4719-A008-8689DEDAAEDE}" type="presOf" srcId="{94098506-CCA9-488E-A8AB-197E34B23619}" destId="{661B77B3-EFCA-42F4-92BD-6FEF923999D1}" srcOrd="0" destOrd="0" presId="urn:microsoft.com/office/officeart/2005/8/layout/hierarchy1"/>
    <dgm:cxn modelId="{F5270082-79BC-42A3-B291-98979DADF5E7}" type="presOf" srcId="{BCDFEE1A-F86C-45D9-8EED-E18BFCD57CAC}" destId="{23EB51A0-29BF-4253-B467-CC38DD6A21FA}" srcOrd="0" destOrd="0" presId="urn:microsoft.com/office/officeart/2005/8/layout/hierarchy1"/>
    <dgm:cxn modelId="{4587F088-0EA4-4464-8AF8-596F8923D3BA}" srcId="{61D78CF5-99D9-454D-8702-40AACD2BE3E5}" destId="{BCDFEE1A-F86C-45D9-8EED-E18BFCD57CAC}" srcOrd="1" destOrd="0" parTransId="{D8220BAD-587E-4F2D-A4F6-06430A5E06F0}" sibTransId="{4416AE96-198A-4A00-8584-0CF509601F44}"/>
    <dgm:cxn modelId="{E135D7C7-A2C0-4CCF-B344-B67B6968F97E}" type="presOf" srcId="{61D78CF5-99D9-454D-8702-40AACD2BE3E5}" destId="{45761DEC-FBAE-45F8-8CF4-A4A1D06EF145}" srcOrd="0" destOrd="0" presId="urn:microsoft.com/office/officeart/2005/8/layout/hierarchy1"/>
    <dgm:cxn modelId="{1A5DF3DF-1254-4CCE-AF2E-40087A28E86B}" type="presOf" srcId="{986B3D30-50EE-4011-940F-F9677BC08E61}" destId="{534A2F0F-CA60-4C3C-B56A-FA550589D381}" srcOrd="0" destOrd="0" presId="urn:microsoft.com/office/officeart/2005/8/layout/hierarchy1"/>
    <dgm:cxn modelId="{55DD5869-FF0E-4C9A-B9C7-6E100C7AD5D9}" type="presParOf" srcId="{45761DEC-FBAE-45F8-8CF4-A4A1D06EF145}" destId="{05D9D9D2-B622-4822-AE93-B1B09E80D389}" srcOrd="0" destOrd="0" presId="urn:microsoft.com/office/officeart/2005/8/layout/hierarchy1"/>
    <dgm:cxn modelId="{C38853DF-0DA3-40DF-883E-FA6695E579FE}" type="presParOf" srcId="{05D9D9D2-B622-4822-AE93-B1B09E80D389}" destId="{F0FFADB9-6DC3-4810-A44B-853137EFFC89}" srcOrd="0" destOrd="0" presId="urn:microsoft.com/office/officeart/2005/8/layout/hierarchy1"/>
    <dgm:cxn modelId="{8A991308-16C9-4510-A66E-94F8E1760EAB}" type="presParOf" srcId="{F0FFADB9-6DC3-4810-A44B-853137EFFC89}" destId="{C39449ED-4640-45E1-ACA2-FD3EC369522F}" srcOrd="0" destOrd="0" presId="urn:microsoft.com/office/officeart/2005/8/layout/hierarchy1"/>
    <dgm:cxn modelId="{8E6400A1-EED9-4E75-BCD2-6E9D161F6184}" type="presParOf" srcId="{F0FFADB9-6DC3-4810-A44B-853137EFFC89}" destId="{534A2F0F-CA60-4C3C-B56A-FA550589D381}" srcOrd="1" destOrd="0" presId="urn:microsoft.com/office/officeart/2005/8/layout/hierarchy1"/>
    <dgm:cxn modelId="{E0BB7A98-8281-4844-9588-5A68A38E1821}" type="presParOf" srcId="{05D9D9D2-B622-4822-AE93-B1B09E80D389}" destId="{3BFEAE4B-AB50-4A5A-B7C4-8B3E00AAEF82}" srcOrd="1" destOrd="0" presId="urn:microsoft.com/office/officeart/2005/8/layout/hierarchy1"/>
    <dgm:cxn modelId="{6F2DC135-777E-4731-8E12-21660C217190}" type="presParOf" srcId="{45761DEC-FBAE-45F8-8CF4-A4A1D06EF145}" destId="{B670790D-B3FC-4B34-9E4F-F019A0DEAF59}" srcOrd="1" destOrd="0" presId="urn:microsoft.com/office/officeart/2005/8/layout/hierarchy1"/>
    <dgm:cxn modelId="{3B9A5E09-33C6-4030-8999-AB7FB0E42E0F}" type="presParOf" srcId="{B670790D-B3FC-4B34-9E4F-F019A0DEAF59}" destId="{AEC60743-8D59-41B8-B152-76D2E941D503}" srcOrd="0" destOrd="0" presId="urn:microsoft.com/office/officeart/2005/8/layout/hierarchy1"/>
    <dgm:cxn modelId="{8F1C085A-5B65-4C63-86CC-5547EE60ECF6}" type="presParOf" srcId="{AEC60743-8D59-41B8-B152-76D2E941D503}" destId="{B24913D8-7E96-4058-BAFD-3B7FFC1D7D4A}" srcOrd="0" destOrd="0" presId="urn:microsoft.com/office/officeart/2005/8/layout/hierarchy1"/>
    <dgm:cxn modelId="{DD41C3CA-C4AA-47CC-84F5-878C661DACCE}" type="presParOf" srcId="{AEC60743-8D59-41B8-B152-76D2E941D503}" destId="{23EB51A0-29BF-4253-B467-CC38DD6A21FA}" srcOrd="1" destOrd="0" presId="urn:microsoft.com/office/officeart/2005/8/layout/hierarchy1"/>
    <dgm:cxn modelId="{6FEB9D55-5D44-4798-A936-FEA1C2974ABF}" type="presParOf" srcId="{B670790D-B3FC-4B34-9E4F-F019A0DEAF59}" destId="{6CFC62A5-1BD8-444B-AFC5-82ADA645C854}" srcOrd="1" destOrd="0" presId="urn:microsoft.com/office/officeart/2005/8/layout/hierarchy1"/>
    <dgm:cxn modelId="{3CD8A6FC-62ED-4F5A-8FB8-1E16AE3BBC99}" type="presParOf" srcId="{45761DEC-FBAE-45F8-8CF4-A4A1D06EF145}" destId="{5A06D507-DD14-4C44-9082-E6D0D6F4A58D}" srcOrd="2" destOrd="0" presId="urn:microsoft.com/office/officeart/2005/8/layout/hierarchy1"/>
    <dgm:cxn modelId="{DBFB5E54-B58B-4C49-A043-F2330DAB5A45}" type="presParOf" srcId="{5A06D507-DD14-4C44-9082-E6D0D6F4A58D}" destId="{ADF0D339-710C-48FE-A0FC-C5B609E3DF31}" srcOrd="0" destOrd="0" presId="urn:microsoft.com/office/officeart/2005/8/layout/hierarchy1"/>
    <dgm:cxn modelId="{1A3FD2BB-2F78-4F4C-A572-4DBB35BA44FF}" type="presParOf" srcId="{ADF0D339-710C-48FE-A0FC-C5B609E3DF31}" destId="{FDADAA45-7A0C-4165-9982-6B961F1B0C96}" srcOrd="0" destOrd="0" presId="urn:microsoft.com/office/officeart/2005/8/layout/hierarchy1"/>
    <dgm:cxn modelId="{E1AA5C29-E414-4ECD-89B6-198FA332169D}" type="presParOf" srcId="{ADF0D339-710C-48FE-A0FC-C5B609E3DF31}" destId="{661B77B3-EFCA-42F4-92BD-6FEF923999D1}" srcOrd="1" destOrd="0" presId="urn:microsoft.com/office/officeart/2005/8/layout/hierarchy1"/>
    <dgm:cxn modelId="{DDE92C9D-5B7A-4D50-81B2-6913B7EB7F63}" type="presParOf" srcId="{5A06D507-DD14-4C44-9082-E6D0D6F4A58D}" destId="{F9A8A512-2959-4C0E-9278-B297046B91B0}" srcOrd="1" destOrd="0" presId="urn:microsoft.com/office/officeart/2005/8/layout/hierarchy1"/>
    <dgm:cxn modelId="{1CD8C584-3ECA-4B09-A270-FF55D4ED1FFF}" type="presParOf" srcId="{45761DEC-FBAE-45F8-8CF4-A4A1D06EF145}" destId="{EF4F1D6C-2014-468B-B634-E56BD318607C}" srcOrd="3" destOrd="0" presId="urn:microsoft.com/office/officeart/2005/8/layout/hierarchy1"/>
    <dgm:cxn modelId="{C7CBF80F-FEFD-4CF5-8FEA-D4684D414D7E}" type="presParOf" srcId="{EF4F1D6C-2014-468B-B634-E56BD318607C}" destId="{FDBE79D1-9AB0-4707-B4DE-A0AB8E9B7DCA}" srcOrd="0" destOrd="0" presId="urn:microsoft.com/office/officeart/2005/8/layout/hierarchy1"/>
    <dgm:cxn modelId="{DFED92B1-05BD-4A93-8E53-C0ED997EBA3A}" type="presParOf" srcId="{FDBE79D1-9AB0-4707-B4DE-A0AB8E9B7DCA}" destId="{33EDA695-179F-401A-A1B9-4CDAA02D6567}" srcOrd="0" destOrd="0" presId="urn:microsoft.com/office/officeart/2005/8/layout/hierarchy1"/>
    <dgm:cxn modelId="{9C5D5CC4-FE6E-42BA-A7EE-A31C125C1771}" type="presParOf" srcId="{FDBE79D1-9AB0-4707-B4DE-A0AB8E9B7DCA}" destId="{491456AE-24BD-45E3-AA19-C605532033E2}" srcOrd="1" destOrd="0" presId="urn:microsoft.com/office/officeart/2005/8/layout/hierarchy1"/>
    <dgm:cxn modelId="{11370616-206E-4444-9ED3-A48D5BC739FF}" type="presParOf" srcId="{EF4F1D6C-2014-468B-B634-E56BD318607C}" destId="{FCDC5079-D1C7-4E48-847E-FE99127D904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1DC9F5-74CF-406A-A707-2E0AA60CEBD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4A779A8-0CE9-46DA-B706-FBD3CF56BA3D}">
      <dgm:prSet phldrT="[Text]"/>
      <dgm:spPr/>
      <dgm:t>
        <a:bodyPr/>
        <a:lstStyle/>
        <a:p>
          <a:r>
            <a:rPr lang="hr-HR"/>
            <a:t>U FAZI PRIPREME DON</a:t>
          </a:r>
          <a:endParaRPr lang="en-US"/>
        </a:p>
      </dgm:t>
    </dgm:pt>
    <dgm:pt modelId="{760C3D1B-9004-4A7A-81AC-DD12B2C19837}" type="parTrans" cxnId="{E08B1785-4B9E-46FE-8623-9D8230C3C8CE}">
      <dgm:prSet/>
      <dgm:spPr/>
      <dgm:t>
        <a:bodyPr/>
        <a:lstStyle/>
        <a:p>
          <a:endParaRPr lang="en-US"/>
        </a:p>
      </dgm:t>
    </dgm:pt>
    <dgm:pt modelId="{F503AEBE-4527-4344-91B1-C094900A37E5}" type="sibTrans" cxnId="{E08B1785-4B9E-46FE-8623-9D8230C3C8CE}">
      <dgm:prSet/>
      <dgm:spPr/>
      <dgm:t>
        <a:bodyPr/>
        <a:lstStyle/>
        <a:p>
          <a:endParaRPr lang="en-US"/>
        </a:p>
      </dgm:t>
    </dgm:pt>
    <dgm:pt modelId="{E3431BCE-CFEC-4652-AF01-E7D6624C0060}">
      <dgm:prSet phldrT="[Text]"/>
      <dgm:spPr/>
      <dgm:t>
        <a:bodyPr/>
        <a:lstStyle/>
        <a:p>
          <a:r>
            <a:rPr lang="hr-HR"/>
            <a:t>U OKVIRU SAMOG POSTUPKA JAVNE NABAVE</a:t>
          </a:r>
          <a:endParaRPr lang="en-US"/>
        </a:p>
      </dgm:t>
    </dgm:pt>
    <dgm:pt modelId="{1E745390-3FD1-4828-A494-E7475183E823}" type="parTrans" cxnId="{68AB9CFA-8FA5-4001-91AE-A57D309C4F28}">
      <dgm:prSet/>
      <dgm:spPr/>
      <dgm:t>
        <a:bodyPr/>
        <a:lstStyle/>
        <a:p>
          <a:endParaRPr lang="en-US"/>
        </a:p>
      </dgm:t>
    </dgm:pt>
    <dgm:pt modelId="{619DBBEE-9165-4954-9054-EE1082E8E34C}" type="sibTrans" cxnId="{68AB9CFA-8FA5-4001-91AE-A57D309C4F28}">
      <dgm:prSet/>
      <dgm:spPr/>
      <dgm:t>
        <a:bodyPr/>
        <a:lstStyle/>
        <a:p>
          <a:endParaRPr lang="en-US"/>
        </a:p>
      </dgm:t>
    </dgm:pt>
    <dgm:pt modelId="{886FDF86-E6C9-414A-988B-0E5C8DFA1BEE}">
      <dgm:prSet phldrT="[Text]"/>
      <dgm:spPr/>
      <dgm:t>
        <a:bodyPr/>
        <a:lstStyle/>
        <a:p>
          <a:r>
            <a:rPr lang="hr-HR"/>
            <a:t>TIJEKOM IZVRŠENJA UGOVORA</a:t>
          </a:r>
          <a:endParaRPr lang="en-US"/>
        </a:p>
      </dgm:t>
    </dgm:pt>
    <dgm:pt modelId="{4CC8ED26-F93A-4276-A8BC-41BFF9E7249C}" type="parTrans" cxnId="{9EE04FCA-C6CC-4DF4-B915-5E191FFF7C8D}">
      <dgm:prSet/>
      <dgm:spPr/>
      <dgm:t>
        <a:bodyPr/>
        <a:lstStyle/>
        <a:p>
          <a:endParaRPr lang="en-US"/>
        </a:p>
      </dgm:t>
    </dgm:pt>
    <dgm:pt modelId="{DBA247EC-1034-4AB6-8F8B-B93AA298DB4D}" type="sibTrans" cxnId="{9EE04FCA-C6CC-4DF4-B915-5E191FFF7C8D}">
      <dgm:prSet/>
      <dgm:spPr/>
      <dgm:t>
        <a:bodyPr/>
        <a:lstStyle/>
        <a:p>
          <a:endParaRPr lang="en-US"/>
        </a:p>
      </dgm:t>
    </dgm:pt>
    <dgm:pt modelId="{0ABBBC62-9E14-4F0C-8FA3-4DD7E2A966C3}" type="pres">
      <dgm:prSet presAssocID="{511DC9F5-74CF-406A-A707-2E0AA60CEBD3}" presName="linear" presStyleCnt="0">
        <dgm:presLayoutVars>
          <dgm:dir/>
          <dgm:animLvl val="lvl"/>
          <dgm:resizeHandles val="exact"/>
        </dgm:presLayoutVars>
      </dgm:prSet>
      <dgm:spPr/>
    </dgm:pt>
    <dgm:pt modelId="{95E84AD2-C55C-45F3-A4EF-34E090350D1C}" type="pres">
      <dgm:prSet presAssocID="{14A779A8-0CE9-46DA-B706-FBD3CF56BA3D}" presName="parentLin" presStyleCnt="0"/>
      <dgm:spPr/>
    </dgm:pt>
    <dgm:pt modelId="{6C2DBAD4-DB72-4218-9484-F6541141AE44}" type="pres">
      <dgm:prSet presAssocID="{14A779A8-0CE9-46DA-B706-FBD3CF56BA3D}" presName="parentLeftMargin" presStyleLbl="node1" presStyleIdx="0" presStyleCnt="3"/>
      <dgm:spPr/>
    </dgm:pt>
    <dgm:pt modelId="{44576A40-8B67-44C9-9FFA-91BD77782CFF}" type="pres">
      <dgm:prSet presAssocID="{14A779A8-0CE9-46DA-B706-FBD3CF56BA3D}" presName="parentText" presStyleLbl="node1" presStyleIdx="0" presStyleCnt="3" custLinFactNeighborY="36989">
        <dgm:presLayoutVars>
          <dgm:chMax val="0"/>
          <dgm:bulletEnabled val="1"/>
        </dgm:presLayoutVars>
      </dgm:prSet>
      <dgm:spPr/>
    </dgm:pt>
    <dgm:pt modelId="{C3444DD0-EE7B-44B5-8D21-E97D221B533D}" type="pres">
      <dgm:prSet presAssocID="{14A779A8-0CE9-46DA-B706-FBD3CF56BA3D}" presName="negativeSpace" presStyleCnt="0"/>
      <dgm:spPr/>
    </dgm:pt>
    <dgm:pt modelId="{AD7949F5-879D-436E-B0F1-12AD214149F9}" type="pres">
      <dgm:prSet presAssocID="{14A779A8-0CE9-46DA-B706-FBD3CF56BA3D}" presName="childText" presStyleLbl="conFgAcc1" presStyleIdx="0" presStyleCnt="3">
        <dgm:presLayoutVars>
          <dgm:bulletEnabled val="1"/>
        </dgm:presLayoutVars>
      </dgm:prSet>
      <dgm:spPr/>
    </dgm:pt>
    <dgm:pt modelId="{2802859F-805F-432B-BB0B-F5EBDD406B37}" type="pres">
      <dgm:prSet presAssocID="{F503AEBE-4527-4344-91B1-C094900A37E5}" presName="spaceBetweenRectangles" presStyleCnt="0"/>
      <dgm:spPr/>
    </dgm:pt>
    <dgm:pt modelId="{99D57516-5879-4D39-B5AB-FEE1F509982C}" type="pres">
      <dgm:prSet presAssocID="{E3431BCE-CFEC-4652-AF01-E7D6624C0060}" presName="parentLin" presStyleCnt="0"/>
      <dgm:spPr/>
    </dgm:pt>
    <dgm:pt modelId="{D0479470-3471-4CD5-83E7-3E0B7026F89D}" type="pres">
      <dgm:prSet presAssocID="{E3431BCE-CFEC-4652-AF01-E7D6624C0060}" presName="parentLeftMargin" presStyleLbl="node1" presStyleIdx="0" presStyleCnt="3"/>
      <dgm:spPr/>
    </dgm:pt>
    <dgm:pt modelId="{2E9B1C0B-ECB8-4E48-8CD0-C9E8945C57CC}" type="pres">
      <dgm:prSet presAssocID="{E3431BCE-CFEC-4652-AF01-E7D6624C0060}" presName="parentText" presStyleLbl="node1" presStyleIdx="1" presStyleCnt="3" custLinFactNeighborY="36988">
        <dgm:presLayoutVars>
          <dgm:chMax val="0"/>
          <dgm:bulletEnabled val="1"/>
        </dgm:presLayoutVars>
      </dgm:prSet>
      <dgm:spPr/>
    </dgm:pt>
    <dgm:pt modelId="{5925D894-7451-4032-BD69-CDF89B62FA9C}" type="pres">
      <dgm:prSet presAssocID="{E3431BCE-CFEC-4652-AF01-E7D6624C0060}" presName="negativeSpace" presStyleCnt="0"/>
      <dgm:spPr/>
    </dgm:pt>
    <dgm:pt modelId="{DFAD56D6-F3C5-4060-AF8C-60258A99D014}" type="pres">
      <dgm:prSet presAssocID="{E3431BCE-CFEC-4652-AF01-E7D6624C0060}" presName="childText" presStyleLbl="conFgAcc1" presStyleIdx="1" presStyleCnt="3">
        <dgm:presLayoutVars>
          <dgm:bulletEnabled val="1"/>
        </dgm:presLayoutVars>
      </dgm:prSet>
      <dgm:spPr/>
    </dgm:pt>
    <dgm:pt modelId="{095E6CBB-B399-4073-BD01-39106037D23C}" type="pres">
      <dgm:prSet presAssocID="{619DBBEE-9165-4954-9054-EE1082E8E34C}" presName="spaceBetweenRectangles" presStyleCnt="0"/>
      <dgm:spPr/>
    </dgm:pt>
    <dgm:pt modelId="{240FA455-0AB0-4E66-9549-8B135FC24421}" type="pres">
      <dgm:prSet presAssocID="{886FDF86-E6C9-414A-988B-0E5C8DFA1BEE}" presName="parentLin" presStyleCnt="0"/>
      <dgm:spPr/>
    </dgm:pt>
    <dgm:pt modelId="{04D18098-048B-4CEC-BCB5-193EB3CC16CF}" type="pres">
      <dgm:prSet presAssocID="{886FDF86-E6C9-414A-988B-0E5C8DFA1BEE}" presName="parentLeftMargin" presStyleLbl="node1" presStyleIdx="1" presStyleCnt="3"/>
      <dgm:spPr/>
    </dgm:pt>
    <dgm:pt modelId="{68C06812-8FD4-4B62-B531-7C5D6DA71CE6}" type="pres">
      <dgm:prSet presAssocID="{886FDF86-E6C9-414A-988B-0E5C8DFA1BEE}" presName="parentText" presStyleLbl="node1" presStyleIdx="2" presStyleCnt="3" custLinFactNeighborY="43423">
        <dgm:presLayoutVars>
          <dgm:chMax val="0"/>
          <dgm:bulletEnabled val="1"/>
        </dgm:presLayoutVars>
      </dgm:prSet>
      <dgm:spPr/>
    </dgm:pt>
    <dgm:pt modelId="{11CF326D-193F-4797-96A6-CBC65AA75389}" type="pres">
      <dgm:prSet presAssocID="{886FDF86-E6C9-414A-988B-0E5C8DFA1BEE}" presName="negativeSpace" presStyleCnt="0"/>
      <dgm:spPr/>
    </dgm:pt>
    <dgm:pt modelId="{09EEBD35-A6BB-491D-94BF-FE0E5290DC8C}" type="pres">
      <dgm:prSet presAssocID="{886FDF86-E6C9-414A-988B-0E5C8DFA1BEE}" presName="childText" presStyleLbl="conFgAcc1" presStyleIdx="2" presStyleCnt="3">
        <dgm:presLayoutVars>
          <dgm:bulletEnabled val="1"/>
        </dgm:presLayoutVars>
      </dgm:prSet>
      <dgm:spPr/>
    </dgm:pt>
  </dgm:ptLst>
  <dgm:cxnLst>
    <dgm:cxn modelId="{663FF005-03F4-4408-9E01-AA1F30FF5039}" type="presOf" srcId="{886FDF86-E6C9-414A-988B-0E5C8DFA1BEE}" destId="{68C06812-8FD4-4B62-B531-7C5D6DA71CE6}" srcOrd="1" destOrd="0" presId="urn:microsoft.com/office/officeart/2005/8/layout/list1"/>
    <dgm:cxn modelId="{60795525-11FD-4E7F-B4D5-DBE5D9918159}" type="presOf" srcId="{886FDF86-E6C9-414A-988B-0E5C8DFA1BEE}" destId="{04D18098-048B-4CEC-BCB5-193EB3CC16CF}" srcOrd="0" destOrd="0" presId="urn:microsoft.com/office/officeart/2005/8/layout/list1"/>
    <dgm:cxn modelId="{1FAA5D3A-F5E4-443D-840F-8F79EC2CB4B7}" type="presOf" srcId="{E3431BCE-CFEC-4652-AF01-E7D6624C0060}" destId="{2E9B1C0B-ECB8-4E48-8CD0-C9E8945C57CC}" srcOrd="1" destOrd="0" presId="urn:microsoft.com/office/officeart/2005/8/layout/list1"/>
    <dgm:cxn modelId="{E6063143-64B8-49DC-A0DA-706DFCF30E0A}" type="presOf" srcId="{E3431BCE-CFEC-4652-AF01-E7D6624C0060}" destId="{D0479470-3471-4CD5-83E7-3E0B7026F89D}" srcOrd="0" destOrd="0" presId="urn:microsoft.com/office/officeart/2005/8/layout/list1"/>
    <dgm:cxn modelId="{B4D63944-501C-44D1-920F-3F0B2DF5B010}" type="presOf" srcId="{14A779A8-0CE9-46DA-B706-FBD3CF56BA3D}" destId="{44576A40-8B67-44C9-9FFA-91BD77782CFF}" srcOrd="1" destOrd="0" presId="urn:microsoft.com/office/officeart/2005/8/layout/list1"/>
    <dgm:cxn modelId="{E08B1785-4B9E-46FE-8623-9D8230C3C8CE}" srcId="{511DC9F5-74CF-406A-A707-2E0AA60CEBD3}" destId="{14A779A8-0CE9-46DA-B706-FBD3CF56BA3D}" srcOrd="0" destOrd="0" parTransId="{760C3D1B-9004-4A7A-81AC-DD12B2C19837}" sibTransId="{F503AEBE-4527-4344-91B1-C094900A37E5}"/>
    <dgm:cxn modelId="{61F669BF-2619-47BB-AA60-5F7F65680FF2}" type="presOf" srcId="{14A779A8-0CE9-46DA-B706-FBD3CF56BA3D}" destId="{6C2DBAD4-DB72-4218-9484-F6541141AE44}" srcOrd="0" destOrd="0" presId="urn:microsoft.com/office/officeart/2005/8/layout/list1"/>
    <dgm:cxn modelId="{9EE04FCA-C6CC-4DF4-B915-5E191FFF7C8D}" srcId="{511DC9F5-74CF-406A-A707-2E0AA60CEBD3}" destId="{886FDF86-E6C9-414A-988B-0E5C8DFA1BEE}" srcOrd="2" destOrd="0" parTransId="{4CC8ED26-F93A-4276-A8BC-41BFF9E7249C}" sibTransId="{DBA247EC-1034-4AB6-8F8B-B93AA298DB4D}"/>
    <dgm:cxn modelId="{7ECDABE3-3BE4-4C6D-8A49-21C95F4EB3B9}" type="presOf" srcId="{511DC9F5-74CF-406A-A707-2E0AA60CEBD3}" destId="{0ABBBC62-9E14-4F0C-8FA3-4DD7E2A966C3}" srcOrd="0" destOrd="0" presId="urn:microsoft.com/office/officeart/2005/8/layout/list1"/>
    <dgm:cxn modelId="{68AB9CFA-8FA5-4001-91AE-A57D309C4F28}" srcId="{511DC9F5-74CF-406A-A707-2E0AA60CEBD3}" destId="{E3431BCE-CFEC-4652-AF01-E7D6624C0060}" srcOrd="1" destOrd="0" parTransId="{1E745390-3FD1-4828-A494-E7475183E823}" sibTransId="{619DBBEE-9165-4954-9054-EE1082E8E34C}"/>
    <dgm:cxn modelId="{F56ABA3E-6AE0-46AA-85E0-793CEC7134CB}" type="presParOf" srcId="{0ABBBC62-9E14-4F0C-8FA3-4DD7E2A966C3}" destId="{95E84AD2-C55C-45F3-A4EF-34E090350D1C}" srcOrd="0" destOrd="0" presId="urn:microsoft.com/office/officeart/2005/8/layout/list1"/>
    <dgm:cxn modelId="{3150C779-B053-44A3-9F33-87BE75981D6B}" type="presParOf" srcId="{95E84AD2-C55C-45F3-A4EF-34E090350D1C}" destId="{6C2DBAD4-DB72-4218-9484-F6541141AE44}" srcOrd="0" destOrd="0" presId="urn:microsoft.com/office/officeart/2005/8/layout/list1"/>
    <dgm:cxn modelId="{CDCFB4D9-7D57-446B-B02B-2EE8EDB0F367}" type="presParOf" srcId="{95E84AD2-C55C-45F3-A4EF-34E090350D1C}" destId="{44576A40-8B67-44C9-9FFA-91BD77782CFF}" srcOrd="1" destOrd="0" presId="urn:microsoft.com/office/officeart/2005/8/layout/list1"/>
    <dgm:cxn modelId="{E735F9B5-1ED0-4368-80C1-A828774669EF}" type="presParOf" srcId="{0ABBBC62-9E14-4F0C-8FA3-4DD7E2A966C3}" destId="{C3444DD0-EE7B-44B5-8D21-E97D221B533D}" srcOrd="1" destOrd="0" presId="urn:microsoft.com/office/officeart/2005/8/layout/list1"/>
    <dgm:cxn modelId="{0D792E1B-3D54-406B-B6CD-BF97A7895F7B}" type="presParOf" srcId="{0ABBBC62-9E14-4F0C-8FA3-4DD7E2A966C3}" destId="{AD7949F5-879D-436E-B0F1-12AD214149F9}" srcOrd="2" destOrd="0" presId="urn:microsoft.com/office/officeart/2005/8/layout/list1"/>
    <dgm:cxn modelId="{865BD9EB-037E-475A-99C4-FBC2CCCB474E}" type="presParOf" srcId="{0ABBBC62-9E14-4F0C-8FA3-4DD7E2A966C3}" destId="{2802859F-805F-432B-BB0B-F5EBDD406B37}" srcOrd="3" destOrd="0" presId="urn:microsoft.com/office/officeart/2005/8/layout/list1"/>
    <dgm:cxn modelId="{BBD6C504-1B2C-430D-82D7-F383FC16DA13}" type="presParOf" srcId="{0ABBBC62-9E14-4F0C-8FA3-4DD7E2A966C3}" destId="{99D57516-5879-4D39-B5AB-FEE1F509982C}" srcOrd="4" destOrd="0" presId="urn:microsoft.com/office/officeart/2005/8/layout/list1"/>
    <dgm:cxn modelId="{64742A63-46F1-4772-A222-D1A4517131B9}" type="presParOf" srcId="{99D57516-5879-4D39-B5AB-FEE1F509982C}" destId="{D0479470-3471-4CD5-83E7-3E0B7026F89D}" srcOrd="0" destOrd="0" presId="urn:microsoft.com/office/officeart/2005/8/layout/list1"/>
    <dgm:cxn modelId="{2F67CDB5-8572-4327-A123-61E623CC7D70}" type="presParOf" srcId="{99D57516-5879-4D39-B5AB-FEE1F509982C}" destId="{2E9B1C0B-ECB8-4E48-8CD0-C9E8945C57CC}" srcOrd="1" destOrd="0" presId="urn:microsoft.com/office/officeart/2005/8/layout/list1"/>
    <dgm:cxn modelId="{CFA5752F-9EFC-4724-BA20-D78806F32DE0}" type="presParOf" srcId="{0ABBBC62-9E14-4F0C-8FA3-4DD7E2A966C3}" destId="{5925D894-7451-4032-BD69-CDF89B62FA9C}" srcOrd="5" destOrd="0" presId="urn:microsoft.com/office/officeart/2005/8/layout/list1"/>
    <dgm:cxn modelId="{C6DE22E4-D525-429C-B839-F8811BDB03C2}" type="presParOf" srcId="{0ABBBC62-9E14-4F0C-8FA3-4DD7E2A966C3}" destId="{DFAD56D6-F3C5-4060-AF8C-60258A99D014}" srcOrd="6" destOrd="0" presId="urn:microsoft.com/office/officeart/2005/8/layout/list1"/>
    <dgm:cxn modelId="{77DFA0EA-9A27-4B8E-AC5D-4CFF0E6D7F05}" type="presParOf" srcId="{0ABBBC62-9E14-4F0C-8FA3-4DD7E2A966C3}" destId="{095E6CBB-B399-4073-BD01-39106037D23C}" srcOrd="7" destOrd="0" presId="urn:microsoft.com/office/officeart/2005/8/layout/list1"/>
    <dgm:cxn modelId="{ED4EDCDF-17D9-481F-BB2F-1F7BA7CB05A7}" type="presParOf" srcId="{0ABBBC62-9E14-4F0C-8FA3-4DD7E2A966C3}" destId="{240FA455-0AB0-4E66-9549-8B135FC24421}" srcOrd="8" destOrd="0" presId="urn:microsoft.com/office/officeart/2005/8/layout/list1"/>
    <dgm:cxn modelId="{FE8457B7-388D-4BB3-BEF8-B8EA7EC75F13}" type="presParOf" srcId="{240FA455-0AB0-4E66-9549-8B135FC24421}" destId="{04D18098-048B-4CEC-BCB5-193EB3CC16CF}" srcOrd="0" destOrd="0" presId="urn:microsoft.com/office/officeart/2005/8/layout/list1"/>
    <dgm:cxn modelId="{3E91C045-830C-44FF-B1C6-26EAF87275E9}" type="presParOf" srcId="{240FA455-0AB0-4E66-9549-8B135FC24421}" destId="{68C06812-8FD4-4B62-B531-7C5D6DA71CE6}" srcOrd="1" destOrd="0" presId="urn:microsoft.com/office/officeart/2005/8/layout/list1"/>
    <dgm:cxn modelId="{4049EEBA-56BC-402D-AFC9-98139A78E3AA}" type="presParOf" srcId="{0ABBBC62-9E14-4F0C-8FA3-4DD7E2A966C3}" destId="{11CF326D-193F-4797-96A6-CBC65AA75389}" srcOrd="9" destOrd="0" presId="urn:microsoft.com/office/officeart/2005/8/layout/list1"/>
    <dgm:cxn modelId="{A67B2B62-0542-4802-B002-90FCEFCEE4CC}" type="presParOf" srcId="{0ABBBC62-9E14-4F0C-8FA3-4DD7E2A966C3}" destId="{09EEBD35-A6BB-491D-94BF-FE0E5290DC8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76044E-117B-40D7-85DD-DDE5F02059C0}" type="doc">
      <dgm:prSet loTypeId="urn:microsoft.com/office/officeart/2005/8/layout/hierarchy4" loCatId="list" qsTypeId="urn:microsoft.com/office/officeart/2005/8/quickstyle/simple1" qsCatId="simple" csTypeId="urn:microsoft.com/office/officeart/2005/8/colors/accent6_5" csCatId="accent6" phldr="1"/>
      <dgm:spPr/>
      <dgm:t>
        <a:bodyPr/>
        <a:lstStyle/>
        <a:p>
          <a:endParaRPr lang="en-US"/>
        </a:p>
      </dgm:t>
    </dgm:pt>
    <dgm:pt modelId="{D366CEF3-B38A-444C-8F0D-BD1924862DCC}">
      <dgm:prSet phldrT="[Text]"/>
      <dgm:spPr/>
      <dgm:t>
        <a:bodyPr/>
        <a:lstStyle/>
        <a:p>
          <a:r>
            <a:rPr lang="hr-HR" noProof="0"/>
            <a:t>Usluge čišćenja zatvorenih prostora</a:t>
          </a:r>
        </a:p>
      </dgm:t>
    </dgm:pt>
    <dgm:pt modelId="{20EAC6E5-078E-4BFF-82A9-CCD4AD26B1DC}" type="parTrans" cxnId="{60186607-542F-497B-BFAE-5C2827E0AE05}">
      <dgm:prSet/>
      <dgm:spPr/>
      <dgm:t>
        <a:bodyPr/>
        <a:lstStyle/>
        <a:p>
          <a:endParaRPr lang="en-US">
            <a:solidFill>
              <a:schemeClr val="tx1"/>
            </a:solidFill>
          </a:endParaRPr>
        </a:p>
      </dgm:t>
    </dgm:pt>
    <dgm:pt modelId="{2CF8DF31-D0A6-40E6-8244-074122AA0166}" type="sibTrans" cxnId="{60186607-542F-497B-BFAE-5C2827E0AE05}">
      <dgm:prSet/>
      <dgm:spPr/>
      <dgm:t>
        <a:bodyPr/>
        <a:lstStyle/>
        <a:p>
          <a:endParaRPr lang="en-US">
            <a:solidFill>
              <a:schemeClr val="tx1"/>
            </a:solidFill>
          </a:endParaRPr>
        </a:p>
      </dgm:t>
    </dgm:pt>
    <dgm:pt modelId="{846743A0-7902-46A1-9A22-C6B9B3D67367}">
      <dgm:prSet phldrT="[Text]"/>
      <dgm:spPr/>
      <dgm:t>
        <a:bodyPr/>
        <a:lstStyle/>
        <a:p>
          <a:r>
            <a:rPr lang="hr-HR" noProof="0"/>
            <a:t>Računala, </a:t>
          </a:r>
          <a:r>
            <a:rPr lang="en-US"/>
            <a:t> monitori</a:t>
          </a:r>
          <a:r>
            <a:rPr lang="hr-HR"/>
            <a:t>, tableti i pametni telefoni</a:t>
          </a:r>
          <a:endParaRPr lang="en-US"/>
        </a:p>
      </dgm:t>
    </dgm:pt>
    <dgm:pt modelId="{A33814DC-A26C-4BA0-AB40-EA7F08AC8CEF}" type="parTrans" cxnId="{4CEE279F-33CE-4AD1-A21C-3370F4D20C6A}">
      <dgm:prSet/>
      <dgm:spPr/>
      <dgm:t>
        <a:bodyPr/>
        <a:lstStyle/>
        <a:p>
          <a:endParaRPr lang="en-US">
            <a:solidFill>
              <a:schemeClr val="tx1"/>
            </a:solidFill>
          </a:endParaRPr>
        </a:p>
      </dgm:t>
    </dgm:pt>
    <dgm:pt modelId="{24E40ED7-0A0A-4E10-9FC3-37610BE17D06}" type="sibTrans" cxnId="{4CEE279F-33CE-4AD1-A21C-3370F4D20C6A}">
      <dgm:prSet/>
      <dgm:spPr/>
      <dgm:t>
        <a:bodyPr/>
        <a:lstStyle/>
        <a:p>
          <a:endParaRPr lang="en-US">
            <a:solidFill>
              <a:schemeClr val="tx1"/>
            </a:solidFill>
          </a:endParaRPr>
        </a:p>
      </dgm:t>
    </dgm:pt>
    <dgm:pt modelId="{72B4C86C-9525-46DA-B3E6-B6AD539638A4}">
      <dgm:prSet phldrT="[Text]"/>
      <dgm:spPr/>
      <dgm:t>
        <a:bodyPr/>
        <a:lstStyle/>
        <a:p>
          <a:r>
            <a:rPr lang="hr-HR" noProof="0"/>
            <a:t>Namještaj</a:t>
          </a:r>
        </a:p>
      </dgm:t>
    </dgm:pt>
    <dgm:pt modelId="{74320AA0-3C6D-49CD-A333-8DC358B93655}" type="parTrans" cxnId="{F29FE538-E61A-48C5-A492-1560D9AA415B}">
      <dgm:prSet/>
      <dgm:spPr/>
      <dgm:t>
        <a:bodyPr/>
        <a:lstStyle/>
        <a:p>
          <a:endParaRPr lang="en-US">
            <a:solidFill>
              <a:schemeClr val="tx1"/>
            </a:solidFill>
          </a:endParaRPr>
        </a:p>
      </dgm:t>
    </dgm:pt>
    <dgm:pt modelId="{1F85D1FD-C36F-43CD-B0C2-BA34CF41C9BD}" type="sibTrans" cxnId="{F29FE538-E61A-48C5-A492-1560D9AA415B}">
      <dgm:prSet/>
      <dgm:spPr/>
      <dgm:t>
        <a:bodyPr/>
        <a:lstStyle/>
        <a:p>
          <a:endParaRPr lang="en-US">
            <a:solidFill>
              <a:schemeClr val="tx1"/>
            </a:solidFill>
          </a:endParaRPr>
        </a:p>
      </dgm:t>
    </dgm:pt>
    <dgm:pt modelId="{9C8561D9-45F5-40E2-96D3-973B6497B893}">
      <dgm:prSet phldrT="[Text]"/>
      <dgm:spPr/>
      <dgm:t>
        <a:bodyPr/>
        <a:lstStyle/>
        <a:p>
          <a:r>
            <a:rPr lang="hr-HR" noProof="0"/>
            <a:t>Podatkovni centri, poslužiteljske sobe i usluge u „oblaku”</a:t>
          </a:r>
        </a:p>
      </dgm:t>
    </dgm:pt>
    <dgm:pt modelId="{10800234-FE62-492F-A46E-0995D1B53809}" type="parTrans" cxnId="{A35000BF-FC8F-465E-8D73-389373F7314A}">
      <dgm:prSet/>
      <dgm:spPr/>
      <dgm:t>
        <a:bodyPr/>
        <a:lstStyle/>
        <a:p>
          <a:endParaRPr lang="en-US">
            <a:solidFill>
              <a:schemeClr val="tx1"/>
            </a:solidFill>
          </a:endParaRPr>
        </a:p>
      </dgm:t>
    </dgm:pt>
    <dgm:pt modelId="{BBEC1108-DCD9-43C2-8425-34BD9F850D6C}" type="sibTrans" cxnId="{A35000BF-FC8F-465E-8D73-389373F7314A}">
      <dgm:prSet/>
      <dgm:spPr/>
      <dgm:t>
        <a:bodyPr/>
        <a:lstStyle/>
        <a:p>
          <a:endParaRPr lang="en-US">
            <a:solidFill>
              <a:schemeClr val="tx1"/>
            </a:solidFill>
          </a:endParaRPr>
        </a:p>
      </dgm:t>
    </dgm:pt>
    <dgm:pt modelId="{7807D195-827F-4877-BFDE-033868DA45EB}">
      <dgm:prSet phldrT="[Text]"/>
      <dgm:spPr/>
      <dgm:t>
        <a:bodyPr/>
        <a:lstStyle/>
        <a:p>
          <a:r>
            <a:rPr lang="hr-HR" noProof="0"/>
            <a:t>Cestovna rasvjeta i prometna signalizacija</a:t>
          </a:r>
        </a:p>
      </dgm:t>
    </dgm:pt>
    <dgm:pt modelId="{9E77443E-3584-4AD6-99C3-F698128000DD}" type="parTrans" cxnId="{7468E728-65F8-4BA0-99C6-5E646ACB4AB0}">
      <dgm:prSet/>
      <dgm:spPr/>
      <dgm:t>
        <a:bodyPr/>
        <a:lstStyle/>
        <a:p>
          <a:endParaRPr lang="en-US">
            <a:solidFill>
              <a:schemeClr val="tx1"/>
            </a:solidFill>
          </a:endParaRPr>
        </a:p>
      </dgm:t>
    </dgm:pt>
    <dgm:pt modelId="{973CBF77-B2E1-48C0-AD1B-E7823499FA45}" type="sibTrans" cxnId="{7468E728-65F8-4BA0-99C6-5E646ACB4AB0}">
      <dgm:prSet/>
      <dgm:spPr/>
      <dgm:t>
        <a:bodyPr/>
        <a:lstStyle/>
        <a:p>
          <a:endParaRPr lang="en-US">
            <a:solidFill>
              <a:schemeClr val="tx1"/>
            </a:solidFill>
          </a:endParaRPr>
        </a:p>
      </dgm:t>
    </dgm:pt>
    <dgm:pt modelId="{E997C4BA-777E-4667-9A08-309FBB4DD931}">
      <dgm:prSet phldrT="[Text]"/>
      <dgm:spPr/>
      <dgm:t>
        <a:bodyPr/>
        <a:lstStyle/>
        <a:p>
          <a:r>
            <a:rPr lang="hr-HR" noProof="0"/>
            <a:t>Električna energija</a:t>
          </a:r>
        </a:p>
      </dgm:t>
    </dgm:pt>
    <dgm:pt modelId="{3594C43F-86D2-4AB2-97CF-36CE8D0278AE}" type="parTrans" cxnId="{3035AFBE-747A-4DE4-B623-C03FA2F39D65}">
      <dgm:prSet/>
      <dgm:spPr/>
      <dgm:t>
        <a:bodyPr/>
        <a:lstStyle/>
        <a:p>
          <a:endParaRPr lang="en-US">
            <a:solidFill>
              <a:schemeClr val="tx1"/>
            </a:solidFill>
          </a:endParaRPr>
        </a:p>
      </dgm:t>
    </dgm:pt>
    <dgm:pt modelId="{5AAAF172-EEED-467B-B6D2-43E168698FEB}" type="sibTrans" cxnId="{3035AFBE-747A-4DE4-B623-C03FA2F39D65}">
      <dgm:prSet/>
      <dgm:spPr/>
      <dgm:t>
        <a:bodyPr/>
        <a:lstStyle/>
        <a:p>
          <a:endParaRPr lang="en-US">
            <a:solidFill>
              <a:schemeClr val="tx1"/>
            </a:solidFill>
          </a:endParaRPr>
        </a:p>
      </dgm:t>
    </dgm:pt>
    <dgm:pt modelId="{DA642C2E-9183-401A-99D6-9672FF8CC469}">
      <dgm:prSet phldrT="[Text]"/>
      <dgm:spPr/>
      <dgm:t>
        <a:bodyPr/>
        <a:lstStyle/>
        <a:p>
          <a:r>
            <a:rPr lang="hr-HR" noProof="0"/>
            <a:t>Hrana, ugostiteljske usluge i prodajni automati</a:t>
          </a:r>
        </a:p>
      </dgm:t>
    </dgm:pt>
    <dgm:pt modelId="{756FA9A6-CA4F-4B94-98B9-29588DAF3AD6}" type="parTrans" cxnId="{22B7FE2A-6E35-4374-AB08-8504D49016F0}">
      <dgm:prSet/>
      <dgm:spPr/>
      <dgm:t>
        <a:bodyPr/>
        <a:lstStyle/>
        <a:p>
          <a:endParaRPr lang="en-US">
            <a:solidFill>
              <a:schemeClr val="tx1"/>
            </a:solidFill>
          </a:endParaRPr>
        </a:p>
      </dgm:t>
    </dgm:pt>
    <dgm:pt modelId="{8EDD4CA5-6B28-4476-B9FB-5304901238D6}" type="sibTrans" cxnId="{22B7FE2A-6E35-4374-AB08-8504D49016F0}">
      <dgm:prSet/>
      <dgm:spPr/>
      <dgm:t>
        <a:bodyPr/>
        <a:lstStyle/>
        <a:p>
          <a:endParaRPr lang="en-US">
            <a:solidFill>
              <a:schemeClr val="tx1"/>
            </a:solidFill>
          </a:endParaRPr>
        </a:p>
      </dgm:t>
    </dgm:pt>
    <dgm:pt modelId="{9F047FFA-7E92-4CB4-A5C2-ADB670675959}">
      <dgm:prSet phldrT="[Text]"/>
      <dgm:spPr/>
      <dgm:t>
        <a:bodyPr/>
        <a:lstStyle/>
        <a:p>
          <a:r>
            <a:rPr lang="hr-HR" noProof="0"/>
            <a:t>Oprema za fotokopiranje, potrošni materijal i usluge ispisa</a:t>
          </a:r>
        </a:p>
      </dgm:t>
    </dgm:pt>
    <dgm:pt modelId="{A3AAF70C-EF56-4025-BB85-D1EF730F0D18}" type="parTrans" cxnId="{33A015BC-EBCD-4AD6-95BA-028041942FC4}">
      <dgm:prSet/>
      <dgm:spPr/>
      <dgm:t>
        <a:bodyPr/>
        <a:lstStyle/>
        <a:p>
          <a:endParaRPr lang="en-US">
            <a:solidFill>
              <a:schemeClr val="tx1"/>
            </a:solidFill>
          </a:endParaRPr>
        </a:p>
      </dgm:t>
    </dgm:pt>
    <dgm:pt modelId="{29A317B2-D0E0-40EA-9CE8-CE03BB51FFFF}" type="sibTrans" cxnId="{33A015BC-EBCD-4AD6-95BA-028041942FC4}">
      <dgm:prSet/>
      <dgm:spPr/>
      <dgm:t>
        <a:bodyPr/>
        <a:lstStyle/>
        <a:p>
          <a:endParaRPr lang="en-US">
            <a:solidFill>
              <a:schemeClr val="tx1"/>
            </a:solidFill>
          </a:endParaRPr>
        </a:p>
      </dgm:t>
    </dgm:pt>
    <dgm:pt modelId="{20397874-DC00-4B4A-939D-4A1171BFD9D9}">
      <dgm:prSet phldrT="[Text]"/>
      <dgm:spPr/>
      <dgm:t>
        <a:bodyPr/>
        <a:lstStyle/>
        <a:p>
          <a:r>
            <a:rPr lang="hr-HR" noProof="0"/>
            <a:t>Projektiranje i izgradnja poslovnih zgrada i upravljanje njima</a:t>
          </a:r>
        </a:p>
      </dgm:t>
    </dgm:pt>
    <dgm:pt modelId="{3E83E9DB-2FC1-4BF2-A56C-922EB6759412}" type="parTrans" cxnId="{B394ED7A-6969-4FCE-AB89-BA6BFE58ADB2}">
      <dgm:prSet/>
      <dgm:spPr/>
      <dgm:t>
        <a:bodyPr/>
        <a:lstStyle/>
        <a:p>
          <a:endParaRPr lang="en-US">
            <a:solidFill>
              <a:schemeClr val="tx1"/>
            </a:solidFill>
          </a:endParaRPr>
        </a:p>
      </dgm:t>
    </dgm:pt>
    <dgm:pt modelId="{81332CBC-5388-4C4F-AC23-60EE94DA42D5}" type="sibTrans" cxnId="{B394ED7A-6969-4FCE-AB89-BA6BFE58ADB2}">
      <dgm:prSet/>
      <dgm:spPr/>
      <dgm:t>
        <a:bodyPr/>
        <a:lstStyle/>
        <a:p>
          <a:endParaRPr lang="en-US">
            <a:solidFill>
              <a:schemeClr val="tx1"/>
            </a:solidFill>
          </a:endParaRPr>
        </a:p>
      </dgm:t>
    </dgm:pt>
    <dgm:pt modelId="{DBDD6552-787B-41FF-B2B8-866297E71558}">
      <dgm:prSet phldrT="[Text]"/>
      <dgm:spPr/>
      <dgm:t>
        <a:bodyPr/>
        <a:lstStyle/>
        <a:p>
          <a:r>
            <a:rPr lang="hr-HR" noProof="0"/>
            <a:t>Boje, lakovi i oznake na kolniku</a:t>
          </a:r>
        </a:p>
      </dgm:t>
    </dgm:pt>
    <dgm:pt modelId="{71CCF670-908C-444A-9606-C8C40848F9AA}" type="parTrans" cxnId="{EE857E99-89E6-434C-A62C-B8A53BB5DBDB}">
      <dgm:prSet/>
      <dgm:spPr/>
      <dgm:t>
        <a:bodyPr/>
        <a:lstStyle/>
        <a:p>
          <a:endParaRPr lang="en-US">
            <a:solidFill>
              <a:schemeClr val="tx1"/>
            </a:solidFill>
          </a:endParaRPr>
        </a:p>
      </dgm:t>
    </dgm:pt>
    <dgm:pt modelId="{977D3A4B-8230-477D-BD6C-21A7730E20FD}" type="sibTrans" cxnId="{EE857E99-89E6-434C-A62C-B8A53BB5DBDB}">
      <dgm:prSet/>
      <dgm:spPr/>
      <dgm:t>
        <a:bodyPr/>
        <a:lstStyle/>
        <a:p>
          <a:endParaRPr lang="en-US">
            <a:solidFill>
              <a:schemeClr val="tx1"/>
            </a:solidFill>
          </a:endParaRPr>
        </a:p>
      </dgm:t>
    </dgm:pt>
    <dgm:pt modelId="{5C529468-5BBC-47B4-83E2-6847DACE61AC}">
      <dgm:prSet phldrT="[Text]"/>
      <dgm:spPr/>
      <dgm:t>
        <a:bodyPr/>
        <a:lstStyle/>
        <a:p>
          <a:r>
            <a:rPr lang="hr-HR" noProof="0"/>
            <a:t>Održavanje javnih površina</a:t>
          </a:r>
        </a:p>
      </dgm:t>
    </dgm:pt>
    <dgm:pt modelId="{A93B286B-9616-480A-8290-F6A6231B9FF7}" type="parTrans" cxnId="{44F9E573-DBC5-4840-8513-2CE2654E5777}">
      <dgm:prSet/>
      <dgm:spPr/>
      <dgm:t>
        <a:bodyPr/>
        <a:lstStyle/>
        <a:p>
          <a:endParaRPr lang="en-US">
            <a:solidFill>
              <a:schemeClr val="tx1"/>
            </a:solidFill>
          </a:endParaRPr>
        </a:p>
      </dgm:t>
    </dgm:pt>
    <dgm:pt modelId="{5FA4A4A8-446E-4A33-94B5-FBED22729293}" type="sibTrans" cxnId="{44F9E573-DBC5-4840-8513-2CE2654E5777}">
      <dgm:prSet/>
      <dgm:spPr/>
      <dgm:t>
        <a:bodyPr/>
        <a:lstStyle/>
        <a:p>
          <a:endParaRPr lang="en-US">
            <a:solidFill>
              <a:schemeClr val="tx1"/>
            </a:solidFill>
          </a:endParaRPr>
        </a:p>
      </dgm:t>
    </dgm:pt>
    <dgm:pt modelId="{9AFF50D6-894E-44D1-926C-0A371167B152}">
      <dgm:prSet phldrT="[Text]"/>
      <dgm:spPr/>
      <dgm:t>
        <a:bodyPr/>
        <a:lstStyle/>
        <a:p>
          <a:r>
            <a:rPr lang="hr-HR" noProof="0"/>
            <a:t>Projektiranje, izgradnja i održavanje cesta</a:t>
          </a:r>
        </a:p>
      </dgm:t>
    </dgm:pt>
    <dgm:pt modelId="{77DCDB02-3B2B-49AF-B79B-266E91A10F56}" type="parTrans" cxnId="{9D8E1946-F210-41F9-9C62-5834994A53A3}">
      <dgm:prSet/>
      <dgm:spPr/>
      <dgm:t>
        <a:bodyPr/>
        <a:lstStyle/>
        <a:p>
          <a:endParaRPr lang="en-US">
            <a:solidFill>
              <a:schemeClr val="tx1"/>
            </a:solidFill>
          </a:endParaRPr>
        </a:p>
      </dgm:t>
    </dgm:pt>
    <dgm:pt modelId="{53F98E63-A363-4AA4-84CE-4C03DFE13E17}" type="sibTrans" cxnId="{9D8E1946-F210-41F9-9C62-5834994A53A3}">
      <dgm:prSet/>
      <dgm:spPr/>
      <dgm:t>
        <a:bodyPr/>
        <a:lstStyle/>
        <a:p>
          <a:endParaRPr lang="en-US">
            <a:solidFill>
              <a:schemeClr val="tx1"/>
            </a:solidFill>
          </a:endParaRPr>
        </a:p>
      </dgm:t>
    </dgm:pt>
    <dgm:pt modelId="{C7D60174-38C6-48AA-8B74-CB7D531527CC}">
      <dgm:prSet phldrT="[Text]"/>
      <dgm:spPr/>
      <dgm:t>
        <a:bodyPr/>
        <a:lstStyle/>
        <a:p>
          <a:r>
            <a:rPr lang="hr-HR" noProof="0"/>
            <a:t>Cestovni promet</a:t>
          </a:r>
        </a:p>
      </dgm:t>
    </dgm:pt>
    <dgm:pt modelId="{05F48E9E-532A-4AA7-A977-6B2B44F91845}" type="parTrans" cxnId="{035DEC39-1BF7-4071-B8F8-C87FC4BD999A}">
      <dgm:prSet/>
      <dgm:spPr/>
      <dgm:t>
        <a:bodyPr/>
        <a:lstStyle/>
        <a:p>
          <a:endParaRPr lang="en-US">
            <a:solidFill>
              <a:schemeClr val="tx1"/>
            </a:solidFill>
          </a:endParaRPr>
        </a:p>
      </dgm:t>
    </dgm:pt>
    <dgm:pt modelId="{9D1DEB86-226F-4009-86D6-75AA03BC728D}" type="sibTrans" cxnId="{035DEC39-1BF7-4071-B8F8-C87FC4BD999A}">
      <dgm:prSet/>
      <dgm:spPr/>
      <dgm:t>
        <a:bodyPr/>
        <a:lstStyle/>
        <a:p>
          <a:endParaRPr lang="en-US">
            <a:solidFill>
              <a:schemeClr val="tx1"/>
            </a:solidFill>
          </a:endParaRPr>
        </a:p>
      </dgm:t>
    </dgm:pt>
    <dgm:pt modelId="{2BE05DA2-5B82-4AA8-85B6-BBD92CCDA4AD}">
      <dgm:prSet phldrT="[Text]"/>
      <dgm:spPr/>
      <dgm:t>
        <a:bodyPr/>
        <a:lstStyle/>
        <a:p>
          <a:r>
            <a:rPr lang="hr-HR" noProof="0"/>
            <a:t>Tekstilni proizvodi i usluge</a:t>
          </a:r>
        </a:p>
      </dgm:t>
    </dgm:pt>
    <dgm:pt modelId="{B96585C3-9FAC-43C0-A32A-6CD2AD461265}" type="parTrans" cxnId="{70EE2706-C5E7-434A-8A05-F272F5A04070}">
      <dgm:prSet/>
      <dgm:spPr/>
      <dgm:t>
        <a:bodyPr/>
        <a:lstStyle/>
        <a:p>
          <a:endParaRPr lang="en-US">
            <a:solidFill>
              <a:schemeClr val="tx1"/>
            </a:solidFill>
          </a:endParaRPr>
        </a:p>
      </dgm:t>
    </dgm:pt>
    <dgm:pt modelId="{506B89F8-27F0-4C73-BB0C-075C25CEC44E}" type="sibTrans" cxnId="{70EE2706-C5E7-434A-8A05-F272F5A04070}">
      <dgm:prSet/>
      <dgm:spPr/>
      <dgm:t>
        <a:bodyPr/>
        <a:lstStyle/>
        <a:p>
          <a:endParaRPr lang="en-US">
            <a:solidFill>
              <a:schemeClr val="tx1"/>
            </a:solidFill>
          </a:endParaRPr>
        </a:p>
      </dgm:t>
    </dgm:pt>
    <dgm:pt modelId="{1C5D861B-F9B1-4CE2-82B3-16A147B4EE34}" type="pres">
      <dgm:prSet presAssocID="{5076044E-117B-40D7-85DD-DDE5F02059C0}" presName="Name0" presStyleCnt="0">
        <dgm:presLayoutVars>
          <dgm:chPref val="1"/>
          <dgm:dir/>
          <dgm:animOne val="branch"/>
          <dgm:animLvl val="lvl"/>
          <dgm:resizeHandles/>
        </dgm:presLayoutVars>
      </dgm:prSet>
      <dgm:spPr/>
    </dgm:pt>
    <dgm:pt modelId="{5A3699CB-F2AD-40CA-A8A5-94CFF3BCE85D}" type="pres">
      <dgm:prSet presAssocID="{D366CEF3-B38A-444C-8F0D-BD1924862DCC}" presName="vertOne" presStyleCnt="0"/>
      <dgm:spPr/>
    </dgm:pt>
    <dgm:pt modelId="{7DE0BCC8-4575-45FE-9C90-16485EFFD281}" type="pres">
      <dgm:prSet presAssocID="{D366CEF3-B38A-444C-8F0D-BD1924862DCC}" presName="txOne" presStyleLbl="node0" presStyleIdx="0" presStyleCnt="9" custLinFactX="100000" custLinFactNeighborX="133007" custLinFactNeighborY="-45892">
        <dgm:presLayoutVars>
          <dgm:chPref val="3"/>
        </dgm:presLayoutVars>
      </dgm:prSet>
      <dgm:spPr/>
    </dgm:pt>
    <dgm:pt modelId="{A161AE3D-44DA-4D24-B439-A39A80FD68FE}" type="pres">
      <dgm:prSet presAssocID="{D366CEF3-B38A-444C-8F0D-BD1924862DCC}" presName="parTransOne" presStyleCnt="0"/>
      <dgm:spPr/>
    </dgm:pt>
    <dgm:pt modelId="{DE16A32F-B2FA-4684-9F9B-3800D364986C}" type="pres">
      <dgm:prSet presAssocID="{D366CEF3-B38A-444C-8F0D-BD1924862DCC}" presName="horzOne" presStyleCnt="0"/>
      <dgm:spPr/>
    </dgm:pt>
    <dgm:pt modelId="{43DCC8D7-B393-4B72-A0BA-11F1DFE026E1}" type="pres">
      <dgm:prSet presAssocID="{E997C4BA-777E-4667-9A08-309FBB4DD931}" presName="vertTwo" presStyleCnt="0"/>
      <dgm:spPr/>
    </dgm:pt>
    <dgm:pt modelId="{6C5F32B1-5B7C-49AC-97D3-B8F31988C53C}" type="pres">
      <dgm:prSet presAssocID="{E997C4BA-777E-4667-9A08-309FBB4DD931}" presName="txTwo" presStyleLbl="node2" presStyleIdx="0" presStyleCnt="5" custLinFactX="15466" custLinFactY="-15580" custLinFactNeighborX="100000" custLinFactNeighborY="-100000">
        <dgm:presLayoutVars>
          <dgm:chPref val="3"/>
        </dgm:presLayoutVars>
      </dgm:prSet>
      <dgm:spPr/>
    </dgm:pt>
    <dgm:pt modelId="{CD4AC647-8B6E-4D77-8BFC-B577E033824C}" type="pres">
      <dgm:prSet presAssocID="{E997C4BA-777E-4667-9A08-309FBB4DD931}" presName="horzTwo" presStyleCnt="0"/>
      <dgm:spPr/>
    </dgm:pt>
    <dgm:pt modelId="{8C19F00D-3A94-4947-8AB6-8F1DC7BE17CE}" type="pres">
      <dgm:prSet presAssocID="{2CF8DF31-D0A6-40E6-8244-074122AA0166}" presName="sibSpaceOne" presStyleCnt="0"/>
      <dgm:spPr/>
    </dgm:pt>
    <dgm:pt modelId="{73D2A3DA-0C28-4E9C-BFAA-05F01C9A8544}" type="pres">
      <dgm:prSet presAssocID="{846743A0-7902-46A1-9A22-C6B9B3D67367}" presName="vertOne" presStyleCnt="0"/>
      <dgm:spPr/>
    </dgm:pt>
    <dgm:pt modelId="{35B04E22-63EB-4C07-8E3D-2D86F49AEFD5}" type="pres">
      <dgm:prSet presAssocID="{846743A0-7902-46A1-9A22-C6B9B3D67367}" presName="txOne" presStyleLbl="node0" presStyleIdx="1" presStyleCnt="9" custLinFactX="100000" custLinFactNeighborX="138224" custLinFactNeighborY="6009">
        <dgm:presLayoutVars>
          <dgm:chPref val="3"/>
        </dgm:presLayoutVars>
      </dgm:prSet>
      <dgm:spPr/>
    </dgm:pt>
    <dgm:pt modelId="{6E19A54A-D8FA-43F2-B905-EA75EE4DE233}" type="pres">
      <dgm:prSet presAssocID="{846743A0-7902-46A1-9A22-C6B9B3D67367}" presName="parTransOne" presStyleCnt="0"/>
      <dgm:spPr/>
    </dgm:pt>
    <dgm:pt modelId="{22C24120-6FF7-4664-B150-71607D2E8864}" type="pres">
      <dgm:prSet presAssocID="{846743A0-7902-46A1-9A22-C6B9B3D67367}" presName="horzOne" presStyleCnt="0"/>
      <dgm:spPr/>
    </dgm:pt>
    <dgm:pt modelId="{641E2AF7-13D9-4438-927E-A22A1C8AD609}" type="pres">
      <dgm:prSet presAssocID="{DA642C2E-9183-401A-99D6-9672FF8CC469}" presName="vertTwo" presStyleCnt="0"/>
      <dgm:spPr/>
    </dgm:pt>
    <dgm:pt modelId="{B71ABAB7-8A23-4982-8047-6C129512557D}" type="pres">
      <dgm:prSet presAssocID="{DA642C2E-9183-401A-99D6-9672FF8CC469}" presName="txTwo" presStyleLbl="node2" presStyleIdx="1" presStyleCnt="5" custLinFactX="100000" custLinFactNeighborX="141481" custLinFactNeighborY="-2551">
        <dgm:presLayoutVars>
          <dgm:chPref val="3"/>
        </dgm:presLayoutVars>
      </dgm:prSet>
      <dgm:spPr/>
    </dgm:pt>
    <dgm:pt modelId="{7CE78F77-8957-459E-B0B2-31C9B35CB6FC}" type="pres">
      <dgm:prSet presAssocID="{DA642C2E-9183-401A-99D6-9672FF8CC469}" presName="horzTwo" presStyleCnt="0"/>
      <dgm:spPr/>
    </dgm:pt>
    <dgm:pt modelId="{4D5098D3-2C2D-4AF8-BABD-25C8DEC6AD46}" type="pres">
      <dgm:prSet presAssocID="{24E40ED7-0A0A-4E10-9FC3-37610BE17D06}" presName="sibSpaceOne" presStyleCnt="0"/>
      <dgm:spPr/>
    </dgm:pt>
    <dgm:pt modelId="{F8AD01F3-847B-49D3-BD29-9B3DBD246D38}" type="pres">
      <dgm:prSet presAssocID="{72B4C86C-9525-46DA-B3E6-B6AD539638A4}" presName="vertOne" presStyleCnt="0"/>
      <dgm:spPr/>
    </dgm:pt>
    <dgm:pt modelId="{3E6D3A44-EAD9-428E-AF3A-F844DA99C96C}" type="pres">
      <dgm:prSet presAssocID="{72B4C86C-9525-46DA-B3E6-B6AD539638A4}" presName="txOne" presStyleLbl="node0" presStyleIdx="2" presStyleCnt="9" custLinFactX="100000" custLinFactNeighborX="139921" custLinFactNeighborY="37">
        <dgm:presLayoutVars>
          <dgm:chPref val="3"/>
        </dgm:presLayoutVars>
      </dgm:prSet>
      <dgm:spPr/>
    </dgm:pt>
    <dgm:pt modelId="{535D0009-2DE4-4F69-A45D-3A1559539CC0}" type="pres">
      <dgm:prSet presAssocID="{72B4C86C-9525-46DA-B3E6-B6AD539638A4}" presName="horzOne" presStyleCnt="0"/>
      <dgm:spPr/>
    </dgm:pt>
    <dgm:pt modelId="{55C110A8-C099-45CB-BFA0-034F3793D9C4}" type="pres">
      <dgm:prSet presAssocID="{1F85D1FD-C36F-43CD-B0C2-BA34CF41C9BD}" presName="sibSpaceOne" presStyleCnt="0"/>
      <dgm:spPr/>
    </dgm:pt>
    <dgm:pt modelId="{BD2D91A2-4D18-44AD-944B-A2450FAADDFD}" type="pres">
      <dgm:prSet presAssocID="{9C8561D9-45F5-40E2-96D3-973B6497B893}" presName="vertOne" presStyleCnt="0"/>
      <dgm:spPr/>
    </dgm:pt>
    <dgm:pt modelId="{DB9B3F5A-C1E6-4CD4-B91E-DF72394A9791}" type="pres">
      <dgm:prSet presAssocID="{9C8561D9-45F5-40E2-96D3-973B6497B893}" presName="txOne" presStyleLbl="node0" presStyleIdx="3" presStyleCnt="9" custLinFactX="30760" custLinFactY="96495" custLinFactNeighborX="100000" custLinFactNeighborY="100000">
        <dgm:presLayoutVars>
          <dgm:chPref val="3"/>
        </dgm:presLayoutVars>
      </dgm:prSet>
      <dgm:spPr/>
    </dgm:pt>
    <dgm:pt modelId="{37C9AF8B-3481-42AE-98AB-746B1351BE17}" type="pres">
      <dgm:prSet presAssocID="{9C8561D9-45F5-40E2-96D3-973B6497B893}" presName="parTransOne" presStyleCnt="0"/>
      <dgm:spPr/>
    </dgm:pt>
    <dgm:pt modelId="{7177B802-1FA1-4021-95D5-1925FA55CB84}" type="pres">
      <dgm:prSet presAssocID="{9C8561D9-45F5-40E2-96D3-973B6497B893}" presName="horzOne" presStyleCnt="0"/>
      <dgm:spPr/>
    </dgm:pt>
    <dgm:pt modelId="{5F5BCB53-6374-400F-A1FC-F70E04E3DD7B}" type="pres">
      <dgm:prSet presAssocID="{9F047FFA-7E92-4CB4-A5C2-ADB670675959}" presName="vertTwo" presStyleCnt="0"/>
      <dgm:spPr/>
    </dgm:pt>
    <dgm:pt modelId="{C3970CF7-5D61-4B3C-B6A9-7494D72DFECD}" type="pres">
      <dgm:prSet presAssocID="{9F047FFA-7E92-4CB4-A5C2-ADB670675959}" presName="txTwo" presStyleLbl="node2" presStyleIdx="2" presStyleCnt="5" custLinFactX="100000" custLinFactNeighborX="165220" custLinFactNeighborY="-2179">
        <dgm:presLayoutVars>
          <dgm:chPref val="3"/>
        </dgm:presLayoutVars>
      </dgm:prSet>
      <dgm:spPr/>
    </dgm:pt>
    <dgm:pt modelId="{AFB11BAF-3139-48D4-A600-0295D498DF12}" type="pres">
      <dgm:prSet presAssocID="{9F047FFA-7E92-4CB4-A5C2-ADB670675959}" presName="horzTwo" presStyleCnt="0"/>
      <dgm:spPr/>
    </dgm:pt>
    <dgm:pt modelId="{D717FAD1-BD5F-40AC-AD80-1E0C68378827}" type="pres">
      <dgm:prSet presAssocID="{BBEC1108-DCD9-43C2-8425-34BD9F850D6C}" presName="sibSpaceOne" presStyleCnt="0"/>
      <dgm:spPr/>
    </dgm:pt>
    <dgm:pt modelId="{8E8CD773-5CF9-4C06-9A7F-F274B3493221}" type="pres">
      <dgm:prSet presAssocID="{20397874-DC00-4B4A-939D-4A1171BFD9D9}" presName="vertOne" presStyleCnt="0"/>
      <dgm:spPr/>
    </dgm:pt>
    <dgm:pt modelId="{651330CC-0327-4695-A0D8-97113F252415}" type="pres">
      <dgm:prSet presAssocID="{20397874-DC00-4B4A-939D-4A1171BFD9D9}" presName="txOne" presStyleLbl="node0" presStyleIdx="4" presStyleCnt="9" custLinFactX="43994" custLinFactNeighborX="100000" custLinFactNeighborY="-16">
        <dgm:presLayoutVars>
          <dgm:chPref val="3"/>
        </dgm:presLayoutVars>
      </dgm:prSet>
      <dgm:spPr/>
    </dgm:pt>
    <dgm:pt modelId="{E8D49F7D-11A6-4DF8-9CBE-1970AC5D2CB9}" type="pres">
      <dgm:prSet presAssocID="{20397874-DC00-4B4A-939D-4A1171BFD9D9}" presName="horzOne" presStyleCnt="0"/>
      <dgm:spPr/>
    </dgm:pt>
    <dgm:pt modelId="{5974507C-FFE0-4228-8C50-83F7564D6639}" type="pres">
      <dgm:prSet presAssocID="{81332CBC-5388-4C4F-AC23-60EE94DA42D5}" presName="sibSpaceOne" presStyleCnt="0"/>
      <dgm:spPr/>
    </dgm:pt>
    <dgm:pt modelId="{EB596726-2D36-4595-A3DD-824F130506D6}" type="pres">
      <dgm:prSet presAssocID="{DBDD6552-787B-41FF-B2B8-866297E71558}" presName="vertOne" presStyleCnt="0"/>
      <dgm:spPr/>
    </dgm:pt>
    <dgm:pt modelId="{5573D0C8-20D6-4543-843B-01BFDC32A2A5}" type="pres">
      <dgm:prSet presAssocID="{DBDD6552-787B-41FF-B2B8-866297E71558}" presName="txOne" presStyleLbl="node0" presStyleIdx="5" presStyleCnt="9" custLinFactX="-268534" custLinFactY="96495" custLinFactNeighborX="-300000" custLinFactNeighborY="100000">
        <dgm:presLayoutVars>
          <dgm:chPref val="3"/>
        </dgm:presLayoutVars>
      </dgm:prSet>
      <dgm:spPr/>
    </dgm:pt>
    <dgm:pt modelId="{2B49A7CC-B004-4562-BB71-A246E9C7C001}" type="pres">
      <dgm:prSet presAssocID="{DBDD6552-787B-41FF-B2B8-866297E71558}" presName="parTransOne" presStyleCnt="0"/>
      <dgm:spPr/>
    </dgm:pt>
    <dgm:pt modelId="{A16332CD-B1E7-4ABB-9B25-AB5C7BE75F32}" type="pres">
      <dgm:prSet presAssocID="{DBDD6552-787B-41FF-B2B8-866297E71558}" presName="horzOne" presStyleCnt="0"/>
      <dgm:spPr/>
    </dgm:pt>
    <dgm:pt modelId="{4F547106-A9D2-4BB6-B99E-2F91CEA9CC56}" type="pres">
      <dgm:prSet presAssocID="{5C529468-5BBC-47B4-83E2-6847DACE61AC}" presName="vertTwo" presStyleCnt="0"/>
      <dgm:spPr/>
    </dgm:pt>
    <dgm:pt modelId="{6B4CAAF0-2D4D-4418-8078-64A23A0916C9}" type="pres">
      <dgm:prSet presAssocID="{5C529468-5BBC-47B4-83E2-6847DACE61AC}" presName="txTwo" presStyleLbl="node2" presStyleIdx="3" presStyleCnt="5" custLinFactX="50433" custLinFactNeighborX="100000" custLinFactNeighborY="-3505">
        <dgm:presLayoutVars>
          <dgm:chPref val="3"/>
        </dgm:presLayoutVars>
      </dgm:prSet>
      <dgm:spPr/>
    </dgm:pt>
    <dgm:pt modelId="{C1DAC699-C69C-44CA-8E82-502714D4AC96}" type="pres">
      <dgm:prSet presAssocID="{5C529468-5BBC-47B4-83E2-6847DACE61AC}" presName="horzTwo" presStyleCnt="0"/>
      <dgm:spPr/>
    </dgm:pt>
    <dgm:pt modelId="{86EFA2AD-F1F0-4BE3-89BB-5D1CEB07B0CC}" type="pres">
      <dgm:prSet presAssocID="{977D3A4B-8230-477D-BD6C-21A7730E20FD}" presName="sibSpaceOne" presStyleCnt="0"/>
      <dgm:spPr/>
    </dgm:pt>
    <dgm:pt modelId="{29F8819C-C846-4576-A093-44BAA9D2E549}" type="pres">
      <dgm:prSet presAssocID="{9AFF50D6-894E-44D1-926C-0A371167B152}" presName="vertOne" presStyleCnt="0"/>
      <dgm:spPr/>
    </dgm:pt>
    <dgm:pt modelId="{F81DA8B3-9ABF-4E8B-9846-505CD92E6ADD}" type="pres">
      <dgm:prSet presAssocID="{9AFF50D6-894E-44D1-926C-0A371167B152}" presName="txOne" presStyleLbl="node0" presStyleIdx="6" presStyleCnt="9" custLinFactNeighborX="29891" custLinFactNeighborY="283">
        <dgm:presLayoutVars>
          <dgm:chPref val="3"/>
        </dgm:presLayoutVars>
      </dgm:prSet>
      <dgm:spPr/>
    </dgm:pt>
    <dgm:pt modelId="{6080454C-95FB-4296-A3CC-90BAC072D0E3}" type="pres">
      <dgm:prSet presAssocID="{9AFF50D6-894E-44D1-926C-0A371167B152}" presName="parTransOne" presStyleCnt="0"/>
      <dgm:spPr/>
    </dgm:pt>
    <dgm:pt modelId="{DC17B49F-96E7-4F37-8DF5-74E9E2241B5E}" type="pres">
      <dgm:prSet presAssocID="{9AFF50D6-894E-44D1-926C-0A371167B152}" presName="horzOne" presStyleCnt="0"/>
      <dgm:spPr/>
    </dgm:pt>
    <dgm:pt modelId="{D5C22127-34A4-45E3-9FAD-95CC54EFA6DC}" type="pres">
      <dgm:prSet presAssocID="{7807D195-827F-4877-BFDE-033868DA45EB}" presName="vertTwo" presStyleCnt="0"/>
      <dgm:spPr/>
    </dgm:pt>
    <dgm:pt modelId="{16020B26-4E69-4BA0-8EF8-AC2B25AE7843}" type="pres">
      <dgm:prSet presAssocID="{7807D195-827F-4877-BFDE-033868DA45EB}" presName="txTwo" presStyleLbl="node2" presStyleIdx="4" presStyleCnt="5" custLinFactX="-200000" custLinFactNeighborX="-262635" custLinFactNeighborY="-5995">
        <dgm:presLayoutVars>
          <dgm:chPref val="3"/>
        </dgm:presLayoutVars>
      </dgm:prSet>
      <dgm:spPr/>
    </dgm:pt>
    <dgm:pt modelId="{73CA9A57-CD1E-430D-852B-E5096E6D562E}" type="pres">
      <dgm:prSet presAssocID="{7807D195-827F-4877-BFDE-033868DA45EB}" presName="horzTwo" presStyleCnt="0"/>
      <dgm:spPr/>
    </dgm:pt>
    <dgm:pt modelId="{213662CE-1D76-4921-8E33-918F8F67C178}" type="pres">
      <dgm:prSet presAssocID="{53F98E63-A363-4AA4-84CE-4C03DFE13E17}" presName="sibSpaceOne" presStyleCnt="0"/>
      <dgm:spPr/>
    </dgm:pt>
    <dgm:pt modelId="{8039EA77-5BA8-42A2-BD9C-AF263E8C5128}" type="pres">
      <dgm:prSet presAssocID="{C7D60174-38C6-48AA-8B74-CB7D531527CC}" presName="vertOne" presStyleCnt="0"/>
      <dgm:spPr/>
    </dgm:pt>
    <dgm:pt modelId="{321110AA-F74A-4FD2-8199-1701884C9180}" type="pres">
      <dgm:prSet presAssocID="{C7D60174-38C6-48AA-8B74-CB7D531527CC}" presName="txOne" presStyleLbl="node0" presStyleIdx="7" presStyleCnt="9" custLinFactX="-400000" custLinFactNeighborX="-412612" custLinFactNeighborY="-1054">
        <dgm:presLayoutVars>
          <dgm:chPref val="3"/>
        </dgm:presLayoutVars>
      </dgm:prSet>
      <dgm:spPr/>
    </dgm:pt>
    <dgm:pt modelId="{AB1D8596-960B-41D7-9F54-38DFB7495F8E}" type="pres">
      <dgm:prSet presAssocID="{C7D60174-38C6-48AA-8B74-CB7D531527CC}" presName="horzOne" presStyleCnt="0"/>
      <dgm:spPr/>
    </dgm:pt>
    <dgm:pt modelId="{A69637F2-2801-4EA9-B11C-A81535249D96}" type="pres">
      <dgm:prSet presAssocID="{9D1DEB86-226F-4009-86D6-75AA03BC728D}" presName="sibSpaceOne" presStyleCnt="0"/>
      <dgm:spPr/>
    </dgm:pt>
    <dgm:pt modelId="{3EB1C0C5-114F-4368-A0BD-5C5311B72DBD}" type="pres">
      <dgm:prSet presAssocID="{2BE05DA2-5B82-4AA8-85B6-BBD92CCDA4AD}" presName="vertOne" presStyleCnt="0"/>
      <dgm:spPr/>
    </dgm:pt>
    <dgm:pt modelId="{55ED5B07-4B9D-4E06-8053-9CB67C40D821}" type="pres">
      <dgm:prSet presAssocID="{2BE05DA2-5B82-4AA8-85B6-BBD92CCDA4AD}" presName="txOne" presStyleLbl="node0" presStyleIdx="8" presStyleCnt="9" custLinFactX="-400000" custLinFactY="11314" custLinFactNeighborX="-411561" custLinFactNeighborY="100000">
        <dgm:presLayoutVars>
          <dgm:chPref val="3"/>
        </dgm:presLayoutVars>
      </dgm:prSet>
      <dgm:spPr/>
    </dgm:pt>
    <dgm:pt modelId="{A9E59B59-C285-4A13-924A-E146CACAE314}" type="pres">
      <dgm:prSet presAssocID="{2BE05DA2-5B82-4AA8-85B6-BBD92CCDA4AD}" presName="horzOne" presStyleCnt="0"/>
      <dgm:spPr/>
    </dgm:pt>
  </dgm:ptLst>
  <dgm:cxnLst>
    <dgm:cxn modelId="{9E934003-39DA-4191-BA30-28703DBCECA8}" type="presOf" srcId="{E997C4BA-777E-4667-9A08-309FBB4DD931}" destId="{6C5F32B1-5B7C-49AC-97D3-B8F31988C53C}" srcOrd="0" destOrd="0" presId="urn:microsoft.com/office/officeart/2005/8/layout/hierarchy4"/>
    <dgm:cxn modelId="{AEC46303-FE7F-4A9F-A629-0102A7230CBF}" type="presOf" srcId="{DBDD6552-787B-41FF-B2B8-866297E71558}" destId="{5573D0C8-20D6-4543-843B-01BFDC32A2A5}" srcOrd="0" destOrd="0" presId="urn:microsoft.com/office/officeart/2005/8/layout/hierarchy4"/>
    <dgm:cxn modelId="{EC240405-7BA5-4F66-8C9C-851715BB78E8}" type="presOf" srcId="{7807D195-827F-4877-BFDE-033868DA45EB}" destId="{16020B26-4E69-4BA0-8EF8-AC2B25AE7843}" srcOrd="0" destOrd="0" presId="urn:microsoft.com/office/officeart/2005/8/layout/hierarchy4"/>
    <dgm:cxn modelId="{70EE2706-C5E7-434A-8A05-F272F5A04070}" srcId="{5076044E-117B-40D7-85DD-DDE5F02059C0}" destId="{2BE05DA2-5B82-4AA8-85B6-BBD92CCDA4AD}" srcOrd="8" destOrd="0" parTransId="{B96585C3-9FAC-43C0-A32A-6CD2AD461265}" sibTransId="{506B89F8-27F0-4C73-BB0C-075C25CEC44E}"/>
    <dgm:cxn modelId="{60186607-542F-497B-BFAE-5C2827E0AE05}" srcId="{5076044E-117B-40D7-85DD-DDE5F02059C0}" destId="{D366CEF3-B38A-444C-8F0D-BD1924862DCC}" srcOrd="0" destOrd="0" parTransId="{20EAC6E5-078E-4BFF-82A9-CCD4AD26B1DC}" sibTransId="{2CF8DF31-D0A6-40E6-8244-074122AA0166}"/>
    <dgm:cxn modelId="{DD08AC0D-3866-4B2B-970B-2DC4C08F1B9F}" type="presOf" srcId="{9C8561D9-45F5-40E2-96D3-973B6497B893}" destId="{DB9B3F5A-C1E6-4CD4-B91E-DF72394A9791}" srcOrd="0" destOrd="0" presId="urn:microsoft.com/office/officeart/2005/8/layout/hierarchy4"/>
    <dgm:cxn modelId="{7E85A114-EA05-4FAD-B047-3071CFE2FBF8}" type="presOf" srcId="{9F047FFA-7E92-4CB4-A5C2-ADB670675959}" destId="{C3970CF7-5D61-4B3C-B6A9-7494D72DFECD}" srcOrd="0" destOrd="0" presId="urn:microsoft.com/office/officeart/2005/8/layout/hierarchy4"/>
    <dgm:cxn modelId="{F9B4921E-621B-490C-ACC3-EBDEEEA72CCF}" type="presOf" srcId="{5C529468-5BBC-47B4-83E2-6847DACE61AC}" destId="{6B4CAAF0-2D4D-4418-8078-64A23A0916C9}" srcOrd="0" destOrd="0" presId="urn:microsoft.com/office/officeart/2005/8/layout/hierarchy4"/>
    <dgm:cxn modelId="{7468E728-65F8-4BA0-99C6-5E646ACB4AB0}" srcId="{9AFF50D6-894E-44D1-926C-0A371167B152}" destId="{7807D195-827F-4877-BFDE-033868DA45EB}" srcOrd="0" destOrd="0" parTransId="{9E77443E-3584-4AD6-99C3-F698128000DD}" sibTransId="{973CBF77-B2E1-48C0-AD1B-E7823499FA45}"/>
    <dgm:cxn modelId="{22B7FE2A-6E35-4374-AB08-8504D49016F0}" srcId="{846743A0-7902-46A1-9A22-C6B9B3D67367}" destId="{DA642C2E-9183-401A-99D6-9672FF8CC469}" srcOrd="0" destOrd="0" parTransId="{756FA9A6-CA4F-4B94-98B9-29588DAF3AD6}" sibTransId="{8EDD4CA5-6B28-4476-B9FB-5304901238D6}"/>
    <dgm:cxn modelId="{F29FE538-E61A-48C5-A492-1560D9AA415B}" srcId="{5076044E-117B-40D7-85DD-DDE5F02059C0}" destId="{72B4C86C-9525-46DA-B3E6-B6AD539638A4}" srcOrd="2" destOrd="0" parTransId="{74320AA0-3C6D-49CD-A333-8DC358B93655}" sibTransId="{1F85D1FD-C36F-43CD-B0C2-BA34CF41C9BD}"/>
    <dgm:cxn modelId="{035DEC39-1BF7-4071-B8F8-C87FC4BD999A}" srcId="{5076044E-117B-40D7-85DD-DDE5F02059C0}" destId="{C7D60174-38C6-48AA-8B74-CB7D531527CC}" srcOrd="7" destOrd="0" parTransId="{05F48E9E-532A-4AA7-A977-6B2B44F91845}" sibTransId="{9D1DEB86-226F-4009-86D6-75AA03BC728D}"/>
    <dgm:cxn modelId="{9D8E1946-F210-41F9-9C62-5834994A53A3}" srcId="{5076044E-117B-40D7-85DD-DDE5F02059C0}" destId="{9AFF50D6-894E-44D1-926C-0A371167B152}" srcOrd="6" destOrd="0" parTransId="{77DCDB02-3B2B-49AF-B79B-266E91A10F56}" sibTransId="{53F98E63-A363-4AA4-84CE-4C03DFE13E17}"/>
    <dgm:cxn modelId="{E7FF224A-A5E2-4724-A93B-BE3AAAEFAC79}" type="presOf" srcId="{5076044E-117B-40D7-85DD-DDE5F02059C0}" destId="{1C5D861B-F9B1-4CE2-82B3-16A147B4EE34}" srcOrd="0" destOrd="0" presId="urn:microsoft.com/office/officeart/2005/8/layout/hierarchy4"/>
    <dgm:cxn modelId="{44F9E573-DBC5-4840-8513-2CE2654E5777}" srcId="{DBDD6552-787B-41FF-B2B8-866297E71558}" destId="{5C529468-5BBC-47B4-83E2-6847DACE61AC}" srcOrd="0" destOrd="0" parTransId="{A93B286B-9616-480A-8290-F6A6231B9FF7}" sibTransId="{5FA4A4A8-446E-4A33-94B5-FBED22729293}"/>
    <dgm:cxn modelId="{59AE2478-E3CA-4667-AC37-793566F24920}" type="presOf" srcId="{D366CEF3-B38A-444C-8F0D-BD1924862DCC}" destId="{7DE0BCC8-4575-45FE-9C90-16485EFFD281}" srcOrd="0" destOrd="0" presId="urn:microsoft.com/office/officeart/2005/8/layout/hierarchy4"/>
    <dgm:cxn modelId="{B394ED7A-6969-4FCE-AB89-BA6BFE58ADB2}" srcId="{5076044E-117B-40D7-85DD-DDE5F02059C0}" destId="{20397874-DC00-4B4A-939D-4A1171BFD9D9}" srcOrd="4" destOrd="0" parTransId="{3E83E9DB-2FC1-4BF2-A56C-922EB6759412}" sibTransId="{81332CBC-5388-4C4F-AC23-60EE94DA42D5}"/>
    <dgm:cxn modelId="{3FF95481-9729-493D-AEF2-EC97A7FA7FA0}" type="presOf" srcId="{C7D60174-38C6-48AA-8B74-CB7D531527CC}" destId="{321110AA-F74A-4FD2-8199-1701884C9180}" srcOrd="0" destOrd="0" presId="urn:microsoft.com/office/officeart/2005/8/layout/hierarchy4"/>
    <dgm:cxn modelId="{EE857E99-89E6-434C-A62C-B8A53BB5DBDB}" srcId="{5076044E-117B-40D7-85DD-DDE5F02059C0}" destId="{DBDD6552-787B-41FF-B2B8-866297E71558}" srcOrd="5" destOrd="0" parTransId="{71CCF670-908C-444A-9606-C8C40848F9AA}" sibTransId="{977D3A4B-8230-477D-BD6C-21A7730E20FD}"/>
    <dgm:cxn modelId="{4CEE279F-33CE-4AD1-A21C-3370F4D20C6A}" srcId="{5076044E-117B-40D7-85DD-DDE5F02059C0}" destId="{846743A0-7902-46A1-9A22-C6B9B3D67367}" srcOrd="1" destOrd="0" parTransId="{A33814DC-A26C-4BA0-AB40-EA7F08AC8CEF}" sibTransId="{24E40ED7-0A0A-4E10-9FC3-37610BE17D06}"/>
    <dgm:cxn modelId="{97CEADAA-D0FF-453D-B8A2-46FE2C694018}" type="presOf" srcId="{846743A0-7902-46A1-9A22-C6B9B3D67367}" destId="{35B04E22-63EB-4C07-8E3D-2D86F49AEFD5}" srcOrd="0" destOrd="0" presId="urn:microsoft.com/office/officeart/2005/8/layout/hierarchy4"/>
    <dgm:cxn modelId="{5E37C0B5-ECC4-466E-963D-A34F0BB6022A}" type="presOf" srcId="{20397874-DC00-4B4A-939D-4A1171BFD9D9}" destId="{651330CC-0327-4695-A0D8-97113F252415}" srcOrd="0" destOrd="0" presId="urn:microsoft.com/office/officeart/2005/8/layout/hierarchy4"/>
    <dgm:cxn modelId="{A06358B9-8E82-4D57-90F3-D941F1F36718}" type="presOf" srcId="{72B4C86C-9525-46DA-B3E6-B6AD539638A4}" destId="{3E6D3A44-EAD9-428E-AF3A-F844DA99C96C}" srcOrd="0" destOrd="0" presId="urn:microsoft.com/office/officeart/2005/8/layout/hierarchy4"/>
    <dgm:cxn modelId="{33A015BC-EBCD-4AD6-95BA-028041942FC4}" srcId="{9C8561D9-45F5-40E2-96D3-973B6497B893}" destId="{9F047FFA-7E92-4CB4-A5C2-ADB670675959}" srcOrd="0" destOrd="0" parTransId="{A3AAF70C-EF56-4025-BB85-D1EF730F0D18}" sibTransId="{29A317B2-D0E0-40EA-9CE8-CE03BB51FFFF}"/>
    <dgm:cxn modelId="{3035AFBE-747A-4DE4-B623-C03FA2F39D65}" srcId="{D366CEF3-B38A-444C-8F0D-BD1924862DCC}" destId="{E997C4BA-777E-4667-9A08-309FBB4DD931}" srcOrd="0" destOrd="0" parTransId="{3594C43F-86D2-4AB2-97CF-36CE8D0278AE}" sibTransId="{5AAAF172-EEED-467B-B6D2-43E168698FEB}"/>
    <dgm:cxn modelId="{A35000BF-FC8F-465E-8D73-389373F7314A}" srcId="{5076044E-117B-40D7-85DD-DDE5F02059C0}" destId="{9C8561D9-45F5-40E2-96D3-973B6497B893}" srcOrd="3" destOrd="0" parTransId="{10800234-FE62-492F-A46E-0995D1B53809}" sibTransId="{BBEC1108-DCD9-43C2-8425-34BD9F850D6C}"/>
    <dgm:cxn modelId="{CED384C2-1E25-492E-9CAC-4219D98DF684}" type="presOf" srcId="{DA642C2E-9183-401A-99D6-9672FF8CC469}" destId="{B71ABAB7-8A23-4982-8047-6C129512557D}" srcOrd="0" destOrd="0" presId="urn:microsoft.com/office/officeart/2005/8/layout/hierarchy4"/>
    <dgm:cxn modelId="{155255C7-9C5E-4B30-B31D-10A64AD4F1BB}" type="presOf" srcId="{9AFF50D6-894E-44D1-926C-0A371167B152}" destId="{F81DA8B3-9ABF-4E8B-9846-505CD92E6ADD}" srcOrd="0" destOrd="0" presId="urn:microsoft.com/office/officeart/2005/8/layout/hierarchy4"/>
    <dgm:cxn modelId="{2D4D5EF7-B7A4-4451-99BC-5F76AF7B2C6D}" type="presOf" srcId="{2BE05DA2-5B82-4AA8-85B6-BBD92CCDA4AD}" destId="{55ED5B07-4B9D-4E06-8053-9CB67C40D821}" srcOrd="0" destOrd="0" presId="urn:microsoft.com/office/officeart/2005/8/layout/hierarchy4"/>
    <dgm:cxn modelId="{B7AEF96F-D0BE-4FAA-8282-77AA107A9465}" type="presParOf" srcId="{1C5D861B-F9B1-4CE2-82B3-16A147B4EE34}" destId="{5A3699CB-F2AD-40CA-A8A5-94CFF3BCE85D}" srcOrd="0" destOrd="0" presId="urn:microsoft.com/office/officeart/2005/8/layout/hierarchy4"/>
    <dgm:cxn modelId="{EB8A15B6-0BA7-4D74-B2A6-FDAE1B63D3E3}" type="presParOf" srcId="{5A3699CB-F2AD-40CA-A8A5-94CFF3BCE85D}" destId="{7DE0BCC8-4575-45FE-9C90-16485EFFD281}" srcOrd="0" destOrd="0" presId="urn:microsoft.com/office/officeart/2005/8/layout/hierarchy4"/>
    <dgm:cxn modelId="{7025EB82-E0BF-4644-8D6B-4157CD82806D}" type="presParOf" srcId="{5A3699CB-F2AD-40CA-A8A5-94CFF3BCE85D}" destId="{A161AE3D-44DA-4D24-B439-A39A80FD68FE}" srcOrd="1" destOrd="0" presId="urn:microsoft.com/office/officeart/2005/8/layout/hierarchy4"/>
    <dgm:cxn modelId="{FD5B7073-CE54-4121-B479-40294EC71DBA}" type="presParOf" srcId="{5A3699CB-F2AD-40CA-A8A5-94CFF3BCE85D}" destId="{DE16A32F-B2FA-4684-9F9B-3800D364986C}" srcOrd="2" destOrd="0" presId="urn:microsoft.com/office/officeart/2005/8/layout/hierarchy4"/>
    <dgm:cxn modelId="{249B936C-164A-4003-B1D7-2A089B59DB46}" type="presParOf" srcId="{DE16A32F-B2FA-4684-9F9B-3800D364986C}" destId="{43DCC8D7-B393-4B72-A0BA-11F1DFE026E1}" srcOrd="0" destOrd="0" presId="urn:microsoft.com/office/officeart/2005/8/layout/hierarchy4"/>
    <dgm:cxn modelId="{42350243-779E-497F-9A19-AC8F36BF25D1}" type="presParOf" srcId="{43DCC8D7-B393-4B72-A0BA-11F1DFE026E1}" destId="{6C5F32B1-5B7C-49AC-97D3-B8F31988C53C}" srcOrd="0" destOrd="0" presId="urn:microsoft.com/office/officeart/2005/8/layout/hierarchy4"/>
    <dgm:cxn modelId="{61351C69-AD7A-4F04-8ABC-FE3BADC6A109}" type="presParOf" srcId="{43DCC8D7-B393-4B72-A0BA-11F1DFE026E1}" destId="{CD4AC647-8B6E-4D77-8BFC-B577E033824C}" srcOrd="1" destOrd="0" presId="urn:microsoft.com/office/officeart/2005/8/layout/hierarchy4"/>
    <dgm:cxn modelId="{A8F3C0B3-5D7C-43D5-AF71-EFF57DBB99CE}" type="presParOf" srcId="{1C5D861B-F9B1-4CE2-82B3-16A147B4EE34}" destId="{8C19F00D-3A94-4947-8AB6-8F1DC7BE17CE}" srcOrd="1" destOrd="0" presId="urn:microsoft.com/office/officeart/2005/8/layout/hierarchy4"/>
    <dgm:cxn modelId="{7873699B-380D-47E6-AC15-8B612E9416D4}" type="presParOf" srcId="{1C5D861B-F9B1-4CE2-82B3-16A147B4EE34}" destId="{73D2A3DA-0C28-4E9C-BFAA-05F01C9A8544}" srcOrd="2" destOrd="0" presId="urn:microsoft.com/office/officeart/2005/8/layout/hierarchy4"/>
    <dgm:cxn modelId="{A8CCBAEB-0097-4CE5-8331-F7FE96CC8765}" type="presParOf" srcId="{73D2A3DA-0C28-4E9C-BFAA-05F01C9A8544}" destId="{35B04E22-63EB-4C07-8E3D-2D86F49AEFD5}" srcOrd="0" destOrd="0" presId="urn:microsoft.com/office/officeart/2005/8/layout/hierarchy4"/>
    <dgm:cxn modelId="{0BCC952E-5B7E-4305-B30D-FD2E68582620}" type="presParOf" srcId="{73D2A3DA-0C28-4E9C-BFAA-05F01C9A8544}" destId="{6E19A54A-D8FA-43F2-B905-EA75EE4DE233}" srcOrd="1" destOrd="0" presId="urn:microsoft.com/office/officeart/2005/8/layout/hierarchy4"/>
    <dgm:cxn modelId="{F73DC7C8-1AFC-4345-B56C-023482B0F2FE}" type="presParOf" srcId="{73D2A3DA-0C28-4E9C-BFAA-05F01C9A8544}" destId="{22C24120-6FF7-4664-B150-71607D2E8864}" srcOrd="2" destOrd="0" presId="urn:microsoft.com/office/officeart/2005/8/layout/hierarchy4"/>
    <dgm:cxn modelId="{DD6CF6DC-91DE-41AD-B97E-B02465D91A12}" type="presParOf" srcId="{22C24120-6FF7-4664-B150-71607D2E8864}" destId="{641E2AF7-13D9-4438-927E-A22A1C8AD609}" srcOrd="0" destOrd="0" presId="urn:microsoft.com/office/officeart/2005/8/layout/hierarchy4"/>
    <dgm:cxn modelId="{E88EC1BD-6D2E-4E67-84C6-1E712DE163A6}" type="presParOf" srcId="{641E2AF7-13D9-4438-927E-A22A1C8AD609}" destId="{B71ABAB7-8A23-4982-8047-6C129512557D}" srcOrd="0" destOrd="0" presId="urn:microsoft.com/office/officeart/2005/8/layout/hierarchy4"/>
    <dgm:cxn modelId="{4195427E-7FF0-4856-AC56-3D1FB9C0B007}" type="presParOf" srcId="{641E2AF7-13D9-4438-927E-A22A1C8AD609}" destId="{7CE78F77-8957-459E-B0B2-31C9B35CB6FC}" srcOrd="1" destOrd="0" presId="urn:microsoft.com/office/officeart/2005/8/layout/hierarchy4"/>
    <dgm:cxn modelId="{302E9D7E-5546-4CB6-8B84-D538E7464FF3}" type="presParOf" srcId="{1C5D861B-F9B1-4CE2-82B3-16A147B4EE34}" destId="{4D5098D3-2C2D-4AF8-BABD-25C8DEC6AD46}" srcOrd="3" destOrd="0" presId="urn:microsoft.com/office/officeart/2005/8/layout/hierarchy4"/>
    <dgm:cxn modelId="{D3824156-0534-4836-820B-F531C24B0A74}" type="presParOf" srcId="{1C5D861B-F9B1-4CE2-82B3-16A147B4EE34}" destId="{F8AD01F3-847B-49D3-BD29-9B3DBD246D38}" srcOrd="4" destOrd="0" presId="urn:microsoft.com/office/officeart/2005/8/layout/hierarchy4"/>
    <dgm:cxn modelId="{553C1B62-1759-4921-9193-A1A06D9A1CFC}" type="presParOf" srcId="{F8AD01F3-847B-49D3-BD29-9B3DBD246D38}" destId="{3E6D3A44-EAD9-428E-AF3A-F844DA99C96C}" srcOrd="0" destOrd="0" presId="urn:microsoft.com/office/officeart/2005/8/layout/hierarchy4"/>
    <dgm:cxn modelId="{316600E2-7496-49B1-95D7-45515DDC015A}" type="presParOf" srcId="{F8AD01F3-847B-49D3-BD29-9B3DBD246D38}" destId="{535D0009-2DE4-4F69-A45D-3A1559539CC0}" srcOrd="1" destOrd="0" presId="urn:microsoft.com/office/officeart/2005/8/layout/hierarchy4"/>
    <dgm:cxn modelId="{E48EC645-224B-4B24-B269-B908EE48684C}" type="presParOf" srcId="{1C5D861B-F9B1-4CE2-82B3-16A147B4EE34}" destId="{55C110A8-C099-45CB-BFA0-034F3793D9C4}" srcOrd="5" destOrd="0" presId="urn:microsoft.com/office/officeart/2005/8/layout/hierarchy4"/>
    <dgm:cxn modelId="{85D3D71A-80AB-4396-B56A-C2A7A6650B0B}" type="presParOf" srcId="{1C5D861B-F9B1-4CE2-82B3-16A147B4EE34}" destId="{BD2D91A2-4D18-44AD-944B-A2450FAADDFD}" srcOrd="6" destOrd="0" presId="urn:microsoft.com/office/officeart/2005/8/layout/hierarchy4"/>
    <dgm:cxn modelId="{B3D291AE-D81C-417F-A5C3-080CDEA56131}" type="presParOf" srcId="{BD2D91A2-4D18-44AD-944B-A2450FAADDFD}" destId="{DB9B3F5A-C1E6-4CD4-B91E-DF72394A9791}" srcOrd="0" destOrd="0" presId="urn:microsoft.com/office/officeart/2005/8/layout/hierarchy4"/>
    <dgm:cxn modelId="{4D07FB34-7D8A-42C0-AABB-91FA47A7891D}" type="presParOf" srcId="{BD2D91A2-4D18-44AD-944B-A2450FAADDFD}" destId="{37C9AF8B-3481-42AE-98AB-746B1351BE17}" srcOrd="1" destOrd="0" presId="urn:microsoft.com/office/officeart/2005/8/layout/hierarchy4"/>
    <dgm:cxn modelId="{6A8822B7-ACB3-486E-8C7E-1F16E81A83F4}" type="presParOf" srcId="{BD2D91A2-4D18-44AD-944B-A2450FAADDFD}" destId="{7177B802-1FA1-4021-95D5-1925FA55CB84}" srcOrd="2" destOrd="0" presId="urn:microsoft.com/office/officeart/2005/8/layout/hierarchy4"/>
    <dgm:cxn modelId="{06898177-144D-491D-9860-25E91ACD2C1D}" type="presParOf" srcId="{7177B802-1FA1-4021-95D5-1925FA55CB84}" destId="{5F5BCB53-6374-400F-A1FC-F70E04E3DD7B}" srcOrd="0" destOrd="0" presId="urn:microsoft.com/office/officeart/2005/8/layout/hierarchy4"/>
    <dgm:cxn modelId="{0431A4AE-153B-4A65-B024-5CEC8B67B389}" type="presParOf" srcId="{5F5BCB53-6374-400F-A1FC-F70E04E3DD7B}" destId="{C3970CF7-5D61-4B3C-B6A9-7494D72DFECD}" srcOrd="0" destOrd="0" presId="urn:microsoft.com/office/officeart/2005/8/layout/hierarchy4"/>
    <dgm:cxn modelId="{FD6D6F5B-55A3-4AB4-B584-2B0F72DD8362}" type="presParOf" srcId="{5F5BCB53-6374-400F-A1FC-F70E04E3DD7B}" destId="{AFB11BAF-3139-48D4-A600-0295D498DF12}" srcOrd="1" destOrd="0" presId="urn:microsoft.com/office/officeart/2005/8/layout/hierarchy4"/>
    <dgm:cxn modelId="{3146A373-EDB9-414D-AA42-CB6B2A4A8087}" type="presParOf" srcId="{1C5D861B-F9B1-4CE2-82B3-16A147B4EE34}" destId="{D717FAD1-BD5F-40AC-AD80-1E0C68378827}" srcOrd="7" destOrd="0" presId="urn:microsoft.com/office/officeart/2005/8/layout/hierarchy4"/>
    <dgm:cxn modelId="{885C1322-B95F-4277-BA88-0F7C6A83C02D}" type="presParOf" srcId="{1C5D861B-F9B1-4CE2-82B3-16A147B4EE34}" destId="{8E8CD773-5CF9-4C06-9A7F-F274B3493221}" srcOrd="8" destOrd="0" presId="urn:microsoft.com/office/officeart/2005/8/layout/hierarchy4"/>
    <dgm:cxn modelId="{8BD0558E-3A62-474F-B1A2-34658602F358}" type="presParOf" srcId="{8E8CD773-5CF9-4C06-9A7F-F274B3493221}" destId="{651330CC-0327-4695-A0D8-97113F252415}" srcOrd="0" destOrd="0" presId="urn:microsoft.com/office/officeart/2005/8/layout/hierarchy4"/>
    <dgm:cxn modelId="{159B5BD2-8BEF-43E7-B8B0-C6EBB0546AEB}" type="presParOf" srcId="{8E8CD773-5CF9-4C06-9A7F-F274B3493221}" destId="{E8D49F7D-11A6-4DF8-9CBE-1970AC5D2CB9}" srcOrd="1" destOrd="0" presId="urn:microsoft.com/office/officeart/2005/8/layout/hierarchy4"/>
    <dgm:cxn modelId="{4E10B4FB-78AF-4613-AB25-723684727C10}" type="presParOf" srcId="{1C5D861B-F9B1-4CE2-82B3-16A147B4EE34}" destId="{5974507C-FFE0-4228-8C50-83F7564D6639}" srcOrd="9" destOrd="0" presId="urn:microsoft.com/office/officeart/2005/8/layout/hierarchy4"/>
    <dgm:cxn modelId="{42C4A764-1635-42AD-A77C-E049BC7CDBA4}" type="presParOf" srcId="{1C5D861B-F9B1-4CE2-82B3-16A147B4EE34}" destId="{EB596726-2D36-4595-A3DD-824F130506D6}" srcOrd="10" destOrd="0" presId="urn:microsoft.com/office/officeart/2005/8/layout/hierarchy4"/>
    <dgm:cxn modelId="{C7C04F4E-6178-435E-B4AC-ED23230F919D}" type="presParOf" srcId="{EB596726-2D36-4595-A3DD-824F130506D6}" destId="{5573D0C8-20D6-4543-843B-01BFDC32A2A5}" srcOrd="0" destOrd="0" presId="urn:microsoft.com/office/officeart/2005/8/layout/hierarchy4"/>
    <dgm:cxn modelId="{2CFCAA25-4467-48CB-B621-896D3133BE39}" type="presParOf" srcId="{EB596726-2D36-4595-A3DD-824F130506D6}" destId="{2B49A7CC-B004-4562-BB71-A246E9C7C001}" srcOrd="1" destOrd="0" presId="urn:microsoft.com/office/officeart/2005/8/layout/hierarchy4"/>
    <dgm:cxn modelId="{8C915E10-1EF4-44E4-BD01-2916AEDED95A}" type="presParOf" srcId="{EB596726-2D36-4595-A3DD-824F130506D6}" destId="{A16332CD-B1E7-4ABB-9B25-AB5C7BE75F32}" srcOrd="2" destOrd="0" presId="urn:microsoft.com/office/officeart/2005/8/layout/hierarchy4"/>
    <dgm:cxn modelId="{F578F273-4954-416D-9596-5ACEB102414E}" type="presParOf" srcId="{A16332CD-B1E7-4ABB-9B25-AB5C7BE75F32}" destId="{4F547106-A9D2-4BB6-B99E-2F91CEA9CC56}" srcOrd="0" destOrd="0" presId="urn:microsoft.com/office/officeart/2005/8/layout/hierarchy4"/>
    <dgm:cxn modelId="{EA4CF882-8355-4911-9D0E-4EF0AB785E5E}" type="presParOf" srcId="{4F547106-A9D2-4BB6-B99E-2F91CEA9CC56}" destId="{6B4CAAF0-2D4D-4418-8078-64A23A0916C9}" srcOrd="0" destOrd="0" presId="urn:microsoft.com/office/officeart/2005/8/layout/hierarchy4"/>
    <dgm:cxn modelId="{BD747943-3A04-4587-ACCD-BCE0F61A34B7}" type="presParOf" srcId="{4F547106-A9D2-4BB6-B99E-2F91CEA9CC56}" destId="{C1DAC699-C69C-44CA-8E82-502714D4AC96}" srcOrd="1" destOrd="0" presId="urn:microsoft.com/office/officeart/2005/8/layout/hierarchy4"/>
    <dgm:cxn modelId="{3723F47D-EC37-4643-89DA-F523608FB951}" type="presParOf" srcId="{1C5D861B-F9B1-4CE2-82B3-16A147B4EE34}" destId="{86EFA2AD-F1F0-4BE3-89BB-5D1CEB07B0CC}" srcOrd="11" destOrd="0" presId="urn:microsoft.com/office/officeart/2005/8/layout/hierarchy4"/>
    <dgm:cxn modelId="{255F2384-E2A4-4F4E-B09D-AC55E25CE729}" type="presParOf" srcId="{1C5D861B-F9B1-4CE2-82B3-16A147B4EE34}" destId="{29F8819C-C846-4576-A093-44BAA9D2E549}" srcOrd="12" destOrd="0" presId="urn:microsoft.com/office/officeart/2005/8/layout/hierarchy4"/>
    <dgm:cxn modelId="{19953A82-47D2-4C07-823D-F7C0FAF05FAB}" type="presParOf" srcId="{29F8819C-C846-4576-A093-44BAA9D2E549}" destId="{F81DA8B3-9ABF-4E8B-9846-505CD92E6ADD}" srcOrd="0" destOrd="0" presId="urn:microsoft.com/office/officeart/2005/8/layout/hierarchy4"/>
    <dgm:cxn modelId="{E832AE9A-ECD4-43D9-AE0E-94A3899F5494}" type="presParOf" srcId="{29F8819C-C846-4576-A093-44BAA9D2E549}" destId="{6080454C-95FB-4296-A3CC-90BAC072D0E3}" srcOrd="1" destOrd="0" presId="urn:microsoft.com/office/officeart/2005/8/layout/hierarchy4"/>
    <dgm:cxn modelId="{A0CA6C4F-04EE-46CB-891D-2D3B6D1F00FA}" type="presParOf" srcId="{29F8819C-C846-4576-A093-44BAA9D2E549}" destId="{DC17B49F-96E7-4F37-8DF5-74E9E2241B5E}" srcOrd="2" destOrd="0" presId="urn:microsoft.com/office/officeart/2005/8/layout/hierarchy4"/>
    <dgm:cxn modelId="{16704870-5D7E-46E0-A9C5-5D8E88779D02}" type="presParOf" srcId="{DC17B49F-96E7-4F37-8DF5-74E9E2241B5E}" destId="{D5C22127-34A4-45E3-9FAD-95CC54EFA6DC}" srcOrd="0" destOrd="0" presId="urn:microsoft.com/office/officeart/2005/8/layout/hierarchy4"/>
    <dgm:cxn modelId="{DA78C8D8-A523-4109-80C4-A0FDBC6DC642}" type="presParOf" srcId="{D5C22127-34A4-45E3-9FAD-95CC54EFA6DC}" destId="{16020B26-4E69-4BA0-8EF8-AC2B25AE7843}" srcOrd="0" destOrd="0" presId="urn:microsoft.com/office/officeart/2005/8/layout/hierarchy4"/>
    <dgm:cxn modelId="{C15E7673-2A3B-4985-ABBE-0512350A629B}" type="presParOf" srcId="{D5C22127-34A4-45E3-9FAD-95CC54EFA6DC}" destId="{73CA9A57-CD1E-430D-852B-E5096E6D562E}" srcOrd="1" destOrd="0" presId="urn:microsoft.com/office/officeart/2005/8/layout/hierarchy4"/>
    <dgm:cxn modelId="{28DB0A71-BEA5-45E0-BCD8-37D536D73549}" type="presParOf" srcId="{1C5D861B-F9B1-4CE2-82B3-16A147B4EE34}" destId="{213662CE-1D76-4921-8E33-918F8F67C178}" srcOrd="13" destOrd="0" presId="urn:microsoft.com/office/officeart/2005/8/layout/hierarchy4"/>
    <dgm:cxn modelId="{6095A143-FACF-42B5-89E4-714A2253A006}" type="presParOf" srcId="{1C5D861B-F9B1-4CE2-82B3-16A147B4EE34}" destId="{8039EA77-5BA8-42A2-BD9C-AF263E8C5128}" srcOrd="14" destOrd="0" presId="urn:microsoft.com/office/officeart/2005/8/layout/hierarchy4"/>
    <dgm:cxn modelId="{16BBCA0A-7677-4C72-B1CC-02C1F4ADCA2A}" type="presParOf" srcId="{8039EA77-5BA8-42A2-BD9C-AF263E8C5128}" destId="{321110AA-F74A-4FD2-8199-1701884C9180}" srcOrd="0" destOrd="0" presId="urn:microsoft.com/office/officeart/2005/8/layout/hierarchy4"/>
    <dgm:cxn modelId="{A4CE9006-F5D3-483C-947F-871604B2E4A4}" type="presParOf" srcId="{8039EA77-5BA8-42A2-BD9C-AF263E8C5128}" destId="{AB1D8596-960B-41D7-9F54-38DFB7495F8E}" srcOrd="1" destOrd="0" presId="urn:microsoft.com/office/officeart/2005/8/layout/hierarchy4"/>
    <dgm:cxn modelId="{1B7683A3-66BF-49B8-839D-9D38DB00E2EB}" type="presParOf" srcId="{1C5D861B-F9B1-4CE2-82B3-16A147B4EE34}" destId="{A69637F2-2801-4EA9-B11C-A81535249D96}" srcOrd="15" destOrd="0" presId="urn:microsoft.com/office/officeart/2005/8/layout/hierarchy4"/>
    <dgm:cxn modelId="{52CE21DE-4F7A-435B-AF9C-53B42ADB54A5}" type="presParOf" srcId="{1C5D861B-F9B1-4CE2-82B3-16A147B4EE34}" destId="{3EB1C0C5-114F-4368-A0BD-5C5311B72DBD}" srcOrd="16" destOrd="0" presId="urn:microsoft.com/office/officeart/2005/8/layout/hierarchy4"/>
    <dgm:cxn modelId="{5D854028-6121-4CBC-8EE5-6FFD9370C40C}" type="presParOf" srcId="{3EB1C0C5-114F-4368-A0BD-5C5311B72DBD}" destId="{55ED5B07-4B9D-4E06-8053-9CB67C40D821}" srcOrd="0" destOrd="0" presId="urn:microsoft.com/office/officeart/2005/8/layout/hierarchy4"/>
    <dgm:cxn modelId="{D8E21BD0-23B7-4F04-A1CD-F47C4F307558}" type="presParOf" srcId="{3EB1C0C5-114F-4368-A0BD-5C5311B72DBD}" destId="{A9E59B59-C285-4A13-924A-E146CACAE314}"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55D7A9-9B82-4DC3-8C4E-7991B3C14F3B}" type="doc">
      <dgm:prSet loTypeId="urn:microsoft.com/office/officeart/2005/8/layout/hProcess3" loCatId="process" qsTypeId="urn:microsoft.com/office/officeart/2005/8/quickstyle/simple1" qsCatId="simple" csTypeId="urn:microsoft.com/office/officeart/2005/8/colors/accent6_5" csCatId="accent6" phldr="1"/>
      <dgm:spPr/>
    </dgm:pt>
    <dgm:pt modelId="{E4C49E60-FB77-423B-AFF6-37005EF2DA09}">
      <dgm:prSet phldrT="[Tekst]"/>
      <dgm:spPr/>
      <dgm:t>
        <a:bodyPr/>
        <a:lstStyle/>
        <a:p>
          <a:r>
            <a:rPr lang="hr-HR"/>
            <a:t>6 osnovnih aspekata okoliša EMAS i njihovi pokazatelji</a:t>
          </a:r>
        </a:p>
      </dgm:t>
    </dgm:pt>
    <dgm:pt modelId="{FB1432D0-F818-41E6-A374-2AA5544AAAD1}" type="parTrans" cxnId="{19B41428-8F5C-40D5-B30E-CBAEAC272427}">
      <dgm:prSet/>
      <dgm:spPr/>
      <dgm:t>
        <a:bodyPr/>
        <a:lstStyle/>
        <a:p>
          <a:endParaRPr lang="hr-HR"/>
        </a:p>
      </dgm:t>
    </dgm:pt>
    <dgm:pt modelId="{0832C7EB-52E3-4414-B0CD-D40D2EEB1A3A}" type="sibTrans" cxnId="{19B41428-8F5C-40D5-B30E-CBAEAC272427}">
      <dgm:prSet/>
      <dgm:spPr/>
      <dgm:t>
        <a:bodyPr/>
        <a:lstStyle/>
        <a:p>
          <a:endParaRPr lang="hr-HR"/>
        </a:p>
      </dgm:t>
    </dgm:pt>
    <dgm:pt modelId="{A6016950-4D20-40B5-B7BC-229F829BE0A9}" type="pres">
      <dgm:prSet presAssocID="{8155D7A9-9B82-4DC3-8C4E-7991B3C14F3B}" presName="Name0" presStyleCnt="0">
        <dgm:presLayoutVars>
          <dgm:dir/>
          <dgm:animLvl val="lvl"/>
          <dgm:resizeHandles val="exact"/>
        </dgm:presLayoutVars>
      </dgm:prSet>
      <dgm:spPr/>
    </dgm:pt>
    <dgm:pt modelId="{15400351-2DE1-45A7-B8FC-B9488B348709}" type="pres">
      <dgm:prSet presAssocID="{8155D7A9-9B82-4DC3-8C4E-7991B3C14F3B}" presName="dummy" presStyleCnt="0"/>
      <dgm:spPr/>
    </dgm:pt>
    <dgm:pt modelId="{1E78370B-42F2-460B-BE6F-E75DC1782633}" type="pres">
      <dgm:prSet presAssocID="{8155D7A9-9B82-4DC3-8C4E-7991B3C14F3B}" presName="linH" presStyleCnt="0"/>
      <dgm:spPr/>
    </dgm:pt>
    <dgm:pt modelId="{08E84A61-26BD-4408-9F6A-C1E4CF740BBE}" type="pres">
      <dgm:prSet presAssocID="{8155D7A9-9B82-4DC3-8C4E-7991B3C14F3B}" presName="padding1" presStyleCnt="0"/>
      <dgm:spPr/>
    </dgm:pt>
    <dgm:pt modelId="{F0AD8E10-0FCD-45F9-8D04-8E04C4116088}" type="pres">
      <dgm:prSet presAssocID="{E4C49E60-FB77-423B-AFF6-37005EF2DA09}" presName="linV" presStyleCnt="0"/>
      <dgm:spPr/>
    </dgm:pt>
    <dgm:pt modelId="{0838F744-F296-4D05-A024-2CB6B05A8A90}" type="pres">
      <dgm:prSet presAssocID="{E4C49E60-FB77-423B-AFF6-37005EF2DA09}" presName="spVertical1" presStyleCnt="0"/>
      <dgm:spPr/>
    </dgm:pt>
    <dgm:pt modelId="{6AE496DF-B9A7-4B2E-8C5D-71C13E789838}" type="pres">
      <dgm:prSet presAssocID="{E4C49E60-FB77-423B-AFF6-37005EF2DA09}" presName="parTx" presStyleLbl="revTx" presStyleIdx="0" presStyleCnt="1">
        <dgm:presLayoutVars>
          <dgm:chMax val="0"/>
          <dgm:chPref val="0"/>
          <dgm:bulletEnabled val="1"/>
        </dgm:presLayoutVars>
      </dgm:prSet>
      <dgm:spPr/>
    </dgm:pt>
    <dgm:pt modelId="{74657401-EE2D-4A37-B5B0-79260CE8F3DA}" type="pres">
      <dgm:prSet presAssocID="{E4C49E60-FB77-423B-AFF6-37005EF2DA09}" presName="spVertical2" presStyleCnt="0"/>
      <dgm:spPr/>
    </dgm:pt>
    <dgm:pt modelId="{12790A21-CF3B-4C6E-89AE-691A565ACDC2}" type="pres">
      <dgm:prSet presAssocID="{E4C49E60-FB77-423B-AFF6-37005EF2DA09}" presName="spVertical3" presStyleCnt="0"/>
      <dgm:spPr/>
    </dgm:pt>
    <dgm:pt modelId="{5553F482-B63C-4A42-886E-8716BD0500DB}" type="pres">
      <dgm:prSet presAssocID="{8155D7A9-9B82-4DC3-8C4E-7991B3C14F3B}" presName="padding2" presStyleCnt="0"/>
      <dgm:spPr/>
    </dgm:pt>
    <dgm:pt modelId="{D63D6F7C-33F9-4D8B-939B-4424FC42FDC2}" type="pres">
      <dgm:prSet presAssocID="{8155D7A9-9B82-4DC3-8C4E-7991B3C14F3B}" presName="negArrow" presStyleCnt="0"/>
      <dgm:spPr/>
    </dgm:pt>
    <dgm:pt modelId="{BA456779-3DB1-44E4-97AE-04097225EDE8}" type="pres">
      <dgm:prSet presAssocID="{8155D7A9-9B82-4DC3-8C4E-7991B3C14F3B}" presName="backgroundArrow" presStyleLbl="node1" presStyleIdx="0" presStyleCnt="1"/>
      <dgm:spPr/>
    </dgm:pt>
  </dgm:ptLst>
  <dgm:cxnLst>
    <dgm:cxn modelId="{F1FC8223-0DC4-4595-9F7B-F2CCBFA17EEA}" type="presOf" srcId="{E4C49E60-FB77-423B-AFF6-37005EF2DA09}" destId="{6AE496DF-B9A7-4B2E-8C5D-71C13E789838}" srcOrd="0" destOrd="0" presId="urn:microsoft.com/office/officeart/2005/8/layout/hProcess3"/>
    <dgm:cxn modelId="{19B41428-8F5C-40D5-B30E-CBAEAC272427}" srcId="{8155D7A9-9B82-4DC3-8C4E-7991B3C14F3B}" destId="{E4C49E60-FB77-423B-AFF6-37005EF2DA09}" srcOrd="0" destOrd="0" parTransId="{FB1432D0-F818-41E6-A374-2AA5544AAAD1}" sibTransId="{0832C7EB-52E3-4414-B0CD-D40D2EEB1A3A}"/>
    <dgm:cxn modelId="{FAF431EB-9F41-418E-B1C1-5A4555C7D4F0}" type="presOf" srcId="{8155D7A9-9B82-4DC3-8C4E-7991B3C14F3B}" destId="{A6016950-4D20-40B5-B7BC-229F829BE0A9}" srcOrd="0" destOrd="0" presId="urn:microsoft.com/office/officeart/2005/8/layout/hProcess3"/>
    <dgm:cxn modelId="{37AD974D-7D6F-4853-BD6E-5DE6EDEE461C}" type="presParOf" srcId="{A6016950-4D20-40B5-B7BC-229F829BE0A9}" destId="{15400351-2DE1-45A7-B8FC-B9488B348709}" srcOrd="0" destOrd="0" presId="urn:microsoft.com/office/officeart/2005/8/layout/hProcess3"/>
    <dgm:cxn modelId="{7B1A71C6-AA0F-4BBC-B87C-4DD2F663E6CC}" type="presParOf" srcId="{A6016950-4D20-40B5-B7BC-229F829BE0A9}" destId="{1E78370B-42F2-460B-BE6F-E75DC1782633}" srcOrd="1" destOrd="0" presId="urn:microsoft.com/office/officeart/2005/8/layout/hProcess3"/>
    <dgm:cxn modelId="{9474586E-850A-4EC8-B9B2-9727D85C36F1}" type="presParOf" srcId="{1E78370B-42F2-460B-BE6F-E75DC1782633}" destId="{08E84A61-26BD-4408-9F6A-C1E4CF740BBE}" srcOrd="0" destOrd="0" presId="urn:microsoft.com/office/officeart/2005/8/layout/hProcess3"/>
    <dgm:cxn modelId="{9E02F3A0-0C2A-40B6-9075-735CCF0134E9}" type="presParOf" srcId="{1E78370B-42F2-460B-BE6F-E75DC1782633}" destId="{F0AD8E10-0FCD-45F9-8D04-8E04C4116088}" srcOrd="1" destOrd="0" presId="urn:microsoft.com/office/officeart/2005/8/layout/hProcess3"/>
    <dgm:cxn modelId="{D6E7DD0B-7A9E-4067-8E6C-639FDA27C9EF}" type="presParOf" srcId="{F0AD8E10-0FCD-45F9-8D04-8E04C4116088}" destId="{0838F744-F296-4D05-A024-2CB6B05A8A90}" srcOrd="0" destOrd="0" presId="urn:microsoft.com/office/officeart/2005/8/layout/hProcess3"/>
    <dgm:cxn modelId="{9499F9ED-3B85-4A48-94C6-EAED34EFC391}" type="presParOf" srcId="{F0AD8E10-0FCD-45F9-8D04-8E04C4116088}" destId="{6AE496DF-B9A7-4B2E-8C5D-71C13E789838}" srcOrd="1" destOrd="0" presId="urn:microsoft.com/office/officeart/2005/8/layout/hProcess3"/>
    <dgm:cxn modelId="{34F9A479-034E-4790-AD66-08611393E548}" type="presParOf" srcId="{F0AD8E10-0FCD-45F9-8D04-8E04C4116088}" destId="{74657401-EE2D-4A37-B5B0-79260CE8F3DA}" srcOrd="2" destOrd="0" presId="urn:microsoft.com/office/officeart/2005/8/layout/hProcess3"/>
    <dgm:cxn modelId="{172BD5CF-6D7B-41B5-AE23-EBE3B4F3476A}" type="presParOf" srcId="{F0AD8E10-0FCD-45F9-8D04-8E04C4116088}" destId="{12790A21-CF3B-4C6E-89AE-691A565ACDC2}" srcOrd="3" destOrd="0" presId="urn:microsoft.com/office/officeart/2005/8/layout/hProcess3"/>
    <dgm:cxn modelId="{778A86C1-5393-43A2-9101-5032A1C5DA47}" type="presParOf" srcId="{1E78370B-42F2-460B-BE6F-E75DC1782633}" destId="{5553F482-B63C-4A42-886E-8716BD0500DB}" srcOrd="2" destOrd="0" presId="urn:microsoft.com/office/officeart/2005/8/layout/hProcess3"/>
    <dgm:cxn modelId="{AE599A49-01C1-40F5-A011-6C62C69CD17B}" type="presParOf" srcId="{1E78370B-42F2-460B-BE6F-E75DC1782633}" destId="{D63D6F7C-33F9-4D8B-939B-4424FC42FDC2}" srcOrd="3" destOrd="0" presId="urn:microsoft.com/office/officeart/2005/8/layout/hProcess3"/>
    <dgm:cxn modelId="{DB253437-5D24-49DC-B97C-3E09689C7FCF}" type="presParOf" srcId="{1E78370B-42F2-460B-BE6F-E75DC1782633}" destId="{BA456779-3DB1-44E4-97AE-04097225EDE8}" srcOrd="4"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6C3E19-5505-472A-B558-600D915541CB}" type="doc">
      <dgm:prSet loTypeId="urn:microsoft.com/office/officeart/2005/8/layout/arrow2" loCatId="process" qsTypeId="urn:microsoft.com/office/officeart/2005/8/quickstyle/simple1" qsCatId="simple" csTypeId="urn:microsoft.com/office/officeart/2005/8/colors/accent1_4" csCatId="accent1" phldr="1"/>
      <dgm:spPr/>
    </dgm:pt>
    <dgm:pt modelId="{103B17DD-D3B7-46BC-A613-5CBF8DF70081}">
      <dgm:prSet phldrT="[Text]" custT="1"/>
      <dgm:spPr/>
      <dgm:t>
        <a:bodyPr/>
        <a:lstStyle/>
        <a:p>
          <a:r>
            <a:rPr lang="hr-HR" sz="1600">
              <a:latin typeface="Arial" panose="020B0604020202020204" pitchFamily="34" charset="0"/>
              <a:cs typeface="Arial" panose="020B0604020202020204" pitchFamily="34" charset="0"/>
            </a:rPr>
            <a:t>Financijski aspekt</a:t>
          </a:r>
        </a:p>
      </dgm:t>
    </dgm:pt>
    <dgm:pt modelId="{757EEC02-EE7B-4F4D-86F1-481AF7CF1678}" type="parTrans" cxnId="{1CAA6D9A-2C61-406B-9D4C-082CA9BCB01A}">
      <dgm:prSet/>
      <dgm:spPr/>
      <dgm:t>
        <a:bodyPr/>
        <a:lstStyle/>
        <a:p>
          <a:endParaRPr lang="hr-HR" sz="2400">
            <a:latin typeface="Arial" panose="020B0604020202020204" pitchFamily="34" charset="0"/>
            <a:cs typeface="Arial" panose="020B0604020202020204" pitchFamily="34" charset="0"/>
          </a:endParaRPr>
        </a:p>
      </dgm:t>
    </dgm:pt>
    <dgm:pt modelId="{4169519E-6EB8-44A1-BE70-F9972945C99F}" type="sibTrans" cxnId="{1CAA6D9A-2C61-406B-9D4C-082CA9BCB01A}">
      <dgm:prSet/>
      <dgm:spPr/>
      <dgm:t>
        <a:bodyPr/>
        <a:lstStyle/>
        <a:p>
          <a:endParaRPr lang="hr-HR" sz="2400">
            <a:latin typeface="Arial" panose="020B0604020202020204" pitchFamily="34" charset="0"/>
            <a:cs typeface="Arial" panose="020B0604020202020204" pitchFamily="34" charset="0"/>
          </a:endParaRPr>
        </a:p>
      </dgm:t>
    </dgm:pt>
    <dgm:pt modelId="{11E080F1-D0D1-45C0-B22A-EF6C8881D91C}">
      <dgm:prSet phldrT="[Text]" custT="1"/>
      <dgm:spPr/>
      <dgm:t>
        <a:bodyPr/>
        <a:lstStyle/>
        <a:p>
          <a:r>
            <a:rPr lang="hr-HR" sz="1600">
              <a:latin typeface="Arial" panose="020B0604020202020204" pitchFamily="34" charset="0"/>
              <a:cs typeface="Arial" panose="020B0604020202020204" pitchFamily="34" charset="0"/>
            </a:rPr>
            <a:t>Rukovanje / upotreba</a:t>
          </a:r>
        </a:p>
      </dgm:t>
    </dgm:pt>
    <dgm:pt modelId="{F82F6CE6-A729-4093-8D97-855EFD2B9351}" type="parTrans" cxnId="{A3E95B89-4D9C-428A-8711-BB98DB84CFFF}">
      <dgm:prSet/>
      <dgm:spPr/>
      <dgm:t>
        <a:bodyPr/>
        <a:lstStyle/>
        <a:p>
          <a:endParaRPr lang="hr-HR" sz="2400">
            <a:latin typeface="Arial" panose="020B0604020202020204" pitchFamily="34" charset="0"/>
            <a:cs typeface="Arial" panose="020B0604020202020204" pitchFamily="34" charset="0"/>
          </a:endParaRPr>
        </a:p>
      </dgm:t>
    </dgm:pt>
    <dgm:pt modelId="{A560C8E8-D769-456D-B827-00216FF072A2}" type="sibTrans" cxnId="{A3E95B89-4D9C-428A-8711-BB98DB84CFFF}">
      <dgm:prSet/>
      <dgm:spPr/>
      <dgm:t>
        <a:bodyPr/>
        <a:lstStyle/>
        <a:p>
          <a:endParaRPr lang="hr-HR" sz="2400">
            <a:latin typeface="Arial" panose="020B0604020202020204" pitchFamily="34" charset="0"/>
            <a:cs typeface="Arial" panose="020B0604020202020204" pitchFamily="34" charset="0"/>
          </a:endParaRPr>
        </a:p>
      </dgm:t>
    </dgm:pt>
    <dgm:pt modelId="{FA715477-4A8A-4D87-B63A-5F2390F71972}">
      <dgm:prSet phldrT="[Text]" custT="1"/>
      <dgm:spPr/>
      <dgm:t>
        <a:bodyPr/>
        <a:lstStyle/>
        <a:p>
          <a:r>
            <a:rPr lang="hr-HR" sz="1600">
              <a:latin typeface="Arial" panose="020B0604020202020204" pitchFamily="34" charset="0"/>
              <a:cs typeface="Arial" panose="020B0604020202020204" pitchFamily="34" charset="0"/>
            </a:rPr>
            <a:t>Održavanje</a:t>
          </a:r>
        </a:p>
      </dgm:t>
    </dgm:pt>
    <dgm:pt modelId="{09A8614D-C576-455A-ABF6-755F713C9C7C}" type="parTrans" cxnId="{7ED47FC8-B2C5-4DAA-BAA0-B6A1FC4FDE1F}">
      <dgm:prSet/>
      <dgm:spPr/>
      <dgm:t>
        <a:bodyPr/>
        <a:lstStyle/>
        <a:p>
          <a:endParaRPr lang="hr-HR" sz="2400">
            <a:latin typeface="Arial" panose="020B0604020202020204" pitchFamily="34" charset="0"/>
            <a:cs typeface="Arial" panose="020B0604020202020204" pitchFamily="34" charset="0"/>
          </a:endParaRPr>
        </a:p>
      </dgm:t>
    </dgm:pt>
    <dgm:pt modelId="{94B984C4-E680-4198-885B-D8972FF07BC6}" type="sibTrans" cxnId="{7ED47FC8-B2C5-4DAA-BAA0-B6A1FC4FDE1F}">
      <dgm:prSet/>
      <dgm:spPr/>
      <dgm:t>
        <a:bodyPr/>
        <a:lstStyle/>
        <a:p>
          <a:endParaRPr lang="hr-HR" sz="2400">
            <a:latin typeface="Arial" panose="020B0604020202020204" pitchFamily="34" charset="0"/>
            <a:cs typeface="Arial" panose="020B0604020202020204" pitchFamily="34" charset="0"/>
          </a:endParaRPr>
        </a:p>
      </dgm:t>
    </dgm:pt>
    <dgm:pt modelId="{8C092BB7-48FC-48FA-9796-D9210DB38421}">
      <dgm:prSet phldrT="[Text]" custT="1"/>
      <dgm:spPr/>
      <dgm:t>
        <a:bodyPr/>
        <a:lstStyle/>
        <a:p>
          <a:r>
            <a:rPr lang="hr-HR" sz="1600">
              <a:latin typeface="Arial" panose="020B0604020202020204" pitchFamily="34" charset="0"/>
              <a:cs typeface="Arial" panose="020B0604020202020204" pitchFamily="34" charset="0"/>
            </a:rPr>
            <a:t>Zbrinjavanje</a:t>
          </a:r>
        </a:p>
      </dgm:t>
    </dgm:pt>
    <dgm:pt modelId="{9F535A23-54D4-42E0-B024-1A7F4C872741}" type="parTrans" cxnId="{04E9BB6A-9FFB-4BD5-8166-8F567C68AA3A}">
      <dgm:prSet/>
      <dgm:spPr/>
      <dgm:t>
        <a:bodyPr/>
        <a:lstStyle/>
        <a:p>
          <a:endParaRPr lang="hr-HR" sz="2400">
            <a:latin typeface="Arial" panose="020B0604020202020204" pitchFamily="34" charset="0"/>
            <a:cs typeface="Arial" panose="020B0604020202020204" pitchFamily="34" charset="0"/>
          </a:endParaRPr>
        </a:p>
      </dgm:t>
    </dgm:pt>
    <dgm:pt modelId="{16C000CD-6EE4-4A19-B79E-F2F1A92C23A8}" type="sibTrans" cxnId="{04E9BB6A-9FFB-4BD5-8166-8F567C68AA3A}">
      <dgm:prSet/>
      <dgm:spPr/>
      <dgm:t>
        <a:bodyPr/>
        <a:lstStyle/>
        <a:p>
          <a:endParaRPr lang="hr-HR" sz="2400">
            <a:latin typeface="Arial" panose="020B0604020202020204" pitchFamily="34" charset="0"/>
            <a:cs typeface="Arial" panose="020B0604020202020204" pitchFamily="34" charset="0"/>
          </a:endParaRPr>
        </a:p>
      </dgm:t>
    </dgm:pt>
    <dgm:pt modelId="{B84284E8-F29F-42E6-A2ED-80625B70473A}">
      <dgm:prSet phldrT="[Text]" custT="1"/>
      <dgm:spPr/>
      <dgm:t>
        <a:bodyPr/>
        <a:lstStyle/>
        <a:p>
          <a:r>
            <a:rPr lang="hr-HR" sz="1600" b="1" u="none">
              <a:latin typeface="Arial" panose="020B0604020202020204" pitchFamily="34" charset="0"/>
              <a:cs typeface="Arial" panose="020B0604020202020204" pitchFamily="34" charset="0"/>
            </a:rPr>
            <a:t>Vanjski okolišni aspekti</a:t>
          </a:r>
        </a:p>
      </dgm:t>
    </dgm:pt>
    <dgm:pt modelId="{8E0055C1-D570-4A05-857B-8AB106A8A952}" type="parTrans" cxnId="{820FEEE8-31E5-4A68-AAF4-4DAD26FCA12C}">
      <dgm:prSet/>
      <dgm:spPr/>
      <dgm:t>
        <a:bodyPr/>
        <a:lstStyle/>
        <a:p>
          <a:endParaRPr lang="hr-HR" sz="2400">
            <a:latin typeface="Arial" panose="020B0604020202020204" pitchFamily="34" charset="0"/>
            <a:cs typeface="Arial" panose="020B0604020202020204" pitchFamily="34" charset="0"/>
          </a:endParaRPr>
        </a:p>
      </dgm:t>
    </dgm:pt>
    <dgm:pt modelId="{70FBDA70-FAA9-4E4F-9603-3A90974501D1}" type="sibTrans" cxnId="{820FEEE8-31E5-4A68-AAF4-4DAD26FCA12C}">
      <dgm:prSet/>
      <dgm:spPr/>
      <dgm:t>
        <a:bodyPr/>
        <a:lstStyle/>
        <a:p>
          <a:endParaRPr lang="hr-HR" sz="2400">
            <a:latin typeface="Arial" panose="020B0604020202020204" pitchFamily="34" charset="0"/>
            <a:cs typeface="Arial" panose="020B0604020202020204" pitchFamily="34" charset="0"/>
          </a:endParaRPr>
        </a:p>
      </dgm:t>
    </dgm:pt>
    <dgm:pt modelId="{03C02CAF-F254-4526-B95F-162001F37897}" type="pres">
      <dgm:prSet presAssocID="{116C3E19-5505-472A-B558-600D915541CB}" presName="arrowDiagram" presStyleCnt="0">
        <dgm:presLayoutVars>
          <dgm:chMax val="5"/>
          <dgm:dir/>
          <dgm:resizeHandles val="exact"/>
        </dgm:presLayoutVars>
      </dgm:prSet>
      <dgm:spPr/>
    </dgm:pt>
    <dgm:pt modelId="{A00557F9-6601-4DDE-BCC2-BAA48D5B4183}" type="pres">
      <dgm:prSet presAssocID="{116C3E19-5505-472A-B558-600D915541CB}" presName="arrow" presStyleLbl="bgShp" presStyleIdx="0" presStyleCnt="1"/>
      <dgm:spPr/>
    </dgm:pt>
    <dgm:pt modelId="{BB9AAB87-FEF4-48B2-BD28-E0B6C0B4C6E7}" type="pres">
      <dgm:prSet presAssocID="{116C3E19-5505-472A-B558-600D915541CB}" presName="arrowDiagram5" presStyleCnt="0"/>
      <dgm:spPr/>
    </dgm:pt>
    <dgm:pt modelId="{474D9BAE-E289-491E-98BD-72168E8B6494}" type="pres">
      <dgm:prSet presAssocID="{103B17DD-D3B7-46BC-A613-5CBF8DF70081}" presName="bullet5a" presStyleLbl="node1" presStyleIdx="0" presStyleCnt="5"/>
      <dgm:spPr/>
    </dgm:pt>
    <dgm:pt modelId="{71BFD08F-A38E-460F-8FC0-3F5F42C819AF}" type="pres">
      <dgm:prSet presAssocID="{103B17DD-D3B7-46BC-A613-5CBF8DF70081}" presName="textBox5a" presStyleLbl="revTx" presStyleIdx="0" presStyleCnt="5">
        <dgm:presLayoutVars>
          <dgm:bulletEnabled val="1"/>
        </dgm:presLayoutVars>
      </dgm:prSet>
      <dgm:spPr/>
    </dgm:pt>
    <dgm:pt modelId="{99E1B468-061C-4A2B-81C8-D8C690F6D4ED}" type="pres">
      <dgm:prSet presAssocID="{11E080F1-D0D1-45C0-B22A-EF6C8881D91C}" presName="bullet5b" presStyleLbl="node1" presStyleIdx="1" presStyleCnt="5"/>
      <dgm:spPr/>
    </dgm:pt>
    <dgm:pt modelId="{2D3C9B29-AA43-4091-9142-8FC70647C9D7}" type="pres">
      <dgm:prSet presAssocID="{11E080F1-D0D1-45C0-B22A-EF6C8881D91C}" presName="textBox5b" presStyleLbl="revTx" presStyleIdx="1" presStyleCnt="5">
        <dgm:presLayoutVars>
          <dgm:bulletEnabled val="1"/>
        </dgm:presLayoutVars>
      </dgm:prSet>
      <dgm:spPr/>
    </dgm:pt>
    <dgm:pt modelId="{ABDFE9A0-509C-49C2-925F-42FBF1E02802}" type="pres">
      <dgm:prSet presAssocID="{FA715477-4A8A-4D87-B63A-5F2390F71972}" presName="bullet5c" presStyleLbl="node1" presStyleIdx="2" presStyleCnt="5"/>
      <dgm:spPr/>
    </dgm:pt>
    <dgm:pt modelId="{CCF5571D-5FF4-4A4D-8D82-5FBD1CA08EB7}" type="pres">
      <dgm:prSet presAssocID="{FA715477-4A8A-4D87-B63A-5F2390F71972}" presName="textBox5c" presStyleLbl="revTx" presStyleIdx="2" presStyleCnt="5">
        <dgm:presLayoutVars>
          <dgm:bulletEnabled val="1"/>
        </dgm:presLayoutVars>
      </dgm:prSet>
      <dgm:spPr/>
    </dgm:pt>
    <dgm:pt modelId="{3560CC4F-5C71-48C8-B409-4DB9EC2A286D}" type="pres">
      <dgm:prSet presAssocID="{8C092BB7-48FC-48FA-9796-D9210DB38421}" presName="bullet5d" presStyleLbl="node1" presStyleIdx="3" presStyleCnt="5"/>
      <dgm:spPr/>
    </dgm:pt>
    <dgm:pt modelId="{3BD0CE6C-D7EB-42A4-A62B-E5CFCFFA2A6E}" type="pres">
      <dgm:prSet presAssocID="{8C092BB7-48FC-48FA-9796-D9210DB38421}" presName="textBox5d" presStyleLbl="revTx" presStyleIdx="3" presStyleCnt="5">
        <dgm:presLayoutVars>
          <dgm:bulletEnabled val="1"/>
        </dgm:presLayoutVars>
      </dgm:prSet>
      <dgm:spPr/>
    </dgm:pt>
    <dgm:pt modelId="{2600CE6D-14E1-4C7E-8496-B4E58470DC36}" type="pres">
      <dgm:prSet presAssocID="{B84284E8-F29F-42E6-A2ED-80625B70473A}" presName="bullet5e" presStyleLbl="node1" presStyleIdx="4" presStyleCnt="5"/>
      <dgm:spPr/>
    </dgm:pt>
    <dgm:pt modelId="{FBD5BF49-D378-4BDA-8755-573220C7F275}" type="pres">
      <dgm:prSet presAssocID="{B84284E8-F29F-42E6-A2ED-80625B70473A}" presName="textBox5e" presStyleLbl="revTx" presStyleIdx="4" presStyleCnt="5">
        <dgm:presLayoutVars>
          <dgm:bulletEnabled val="1"/>
        </dgm:presLayoutVars>
      </dgm:prSet>
      <dgm:spPr/>
    </dgm:pt>
  </dgm:ptLst>
  <dgm:cxnLst>
    <dgm:cxn modelId="{04E9BB6A-9FFB-4BD5-8166-8F567C68AA3A}" srcId="{116C3E19-5505-472A-B558-600D915541CB}" destId="{8C092BB7-48FC-48FA-9796-D9210DB38421}" srcOrd="3" destOrd="0" parTransId="{9F535A23-54D4-42E0-B024-1A7F4C872741}" sibTransId="{16C000CD-6EE4-4A19-B79E-F2F1A92C23A8}"/>
    <dgm:cxn modelId="{FA0F1D6B-2312-4EFB-A501-E7D74C6B75C0}" type="presOf" srcId="{FA715477-4A8A-4D87-B63A-5F2390F71972}" destId="{CCF5571D-5FF4-4A4D-8D82-5FBD1CA08EB7}" srcOrd="0" destOrd="0" presId="urn:microsoft.com/office/officeart/2005/8/layout/arrow2"/>
    <dgm:cxn modelId="{A3E95B89-4D9C-428A-8711-BB98DB84CFFF}" srcId="{116C3E19-5505-472A-B558-600D915541CB}" destId="{11E080F1-D0D1-45C0-B22A-EF6C8881D91C}" srcOrd="1" destOrd="0" parTransId="{F82F6CE6-A729-4093-8D97-855EFD2B9351}" sibTransId="{A560C8E8-D769-456D-B827-00216FF072A2}"/>
    <dgm:cxn modelId="{0D341790-19CE-4B5F-A0AF-F90C94820144}" type="presOf" srcId="{11E080F1-D0D1-45C0-B22A-EF6C8881D91C}" destId="{2D3C9B29-AA43-4091-9142-8FC70647C9D7}" srcOrd="0" destOrd="0" presId="urn:microsoft.com/office/officeart/2005/8/layout/arrow2"/>
    <dgm:cxn modelId="{1CAA6D9A-2C61-406B-9D4C-082CA9BCB01A}" srcId="{116C3E19-5505-472A-B558-600D915541CB}" destId="{103B17DD-D3B7-46BC-A613-5CBF8DF70081}" srcOrd="0" destOrd="0" parTransId="{757EEC02-EE7B-4F4D-86F1-481AF7CF1678}" sibTransId="{4169519E-6EB8-44A1-BE70-F9972945C99F}"/>
    <dgm:cxn modelId="{479E4CAE-974F-4870-A89C-2EF1F0E29C0B}" type="presOf" srcId="{8C092BB7-48FC-48FA-9796-D9210DB38421}" destId="{3BD0CE6C-D7EB-42A4-A62B-E5CFCFFA2A6E}" srcOrd="0" destOrd="0" presId="urn:microsoft.com/office/officeart/2005/8/layout/arrow2"/>
    <dgm:cxn modelId="{B24632BB-D0AE-4324-A809-A77179CF0ECC}" type="presOf" srcId="{116C3E19-5505-472A-B558-600D915541CB}" destId="{03C02CAF-F254-4526-B95F-162001F37897}" srcOrd="0" destOrd="0" presId="urn:microsoft.com/office/officeart/2005/8/layout/arrow2"/>
    <dgm:cxn modelId="{7ED47FC8-B2C5-4DAA-BAA0-B6A1FC4FDE1F}" srcId="{116C3E19-5505-472A-B558-600D915541CB}" destId="{FA715477-4A8A-4D87-B63A-5F2390F71972}" srcOrd="2" destOrd="0" parTransId="{09A8614D-C576-455A-ABF6-755F713C9C7C}" sibTransId="{94B984C4-E680-4198-885B-D8972FF07BC6}"/>
    <dgm:cxn modelId="{9A02FED7-307C-4308-B54B-100D5E4E83FE}" type="presOf" srcId="{103B17DD-D3B7-46BC-A613-5CBF8DF70081}" destId="{71BFD08F-A38E-460F-8FC0-3F5F42C819AF}" srcOrd="0" destOrd="0" presId="urn:microsoft.com/office/officeart/2005/8/layout/arrow2"/>
    <dgm:cxn modelId="{49B359E0-1B77-485F-8C3A-4B3F6E959AE4}" type="presOf" srcId="{B84284E8-F29F-42E6-A2ED-80625B70473A}" destId="{FBD5BF49-D378-4BDA-8755-573220C7F275}" srcOrd="0" destOrd="0" presId="urn:microsoft.com/office/officeart/2005/8/layout/arrow2"/>
    <dgm:cxn modelId="{820FEEE8-31E5-4A68-AAF4-4DAD26FCA12C}" srcId="{116C3E19-5505-472A-B558-600D915541CB}" destId="{B84284E8-F29F-42E6-A2ED-80625B70473A}" srcOrd="4" destOrd="0" parTransId="{8E0055C1-D570-4A05-857B-8AB106A8A952}" sibTransId="{70FBDA70-FAA9-4E4F-9603-3A90974501D1}"/>
    <dgm:cxn modelId="{159C7F3A-12DA-417F-A8B8-BC32811A8976}" type="presParOf" srcId="{03C02CAF-F254-4526-B95F-162001F37897}" destId="{A00557F9-6601-4DDE-BCC2-BAA48D5B4183}" srcOrd="0" destOrd="0" presId="urn:microsoft.com/office/officeart/2005/8/layout/arrow2"/>
    <dgm:cxn modelId="{6A52BFD1-71B8-45A7-A369-67454F5271CB}" type="presParOf" srcId="{03C02CAF-F254-4526-B95F-162001F37897}" destId="{BB9AAB87-FEF4-48B2-BD28-E0B6C0B4C6E7}" srcOrd="1" destOrd="0" presId="urn:microsoft.com/office/officeart/2005/8/layout/arrow2"/>
    <dgm:cxn modelId="{E62B8235-30C1-49CF-A6A7-BF742086A030}" type="presParOf" srcId="{BB9AAB87-FEF4-48B2-BD28-E0B6C0B4C6E7}" destId="{474D9BAE-E289-491E-98BD-72168E8B6494}" srcOrd="0" destOrd="0" presId="urn:microsoft.com/office/officeart/2005/8/layout/arrow2"/>
    <dgm:cxn modelId="{2C09A989-37DE-4D27-9B1B-BB39397FCA2E}" type="presParOf" srcId="{BB9AAB87-FEF4-48B2-BD28-E0B6C0B4C6E7}" destId="{71BFD08F-A38E-460F-8FC0-3F5F42C819AF}" srcOrd="1" destOrd="0" presId="urn:microsoft.com/office/officeart/2005/8/layout/arrow2"/>
    <dgm:cxn modelId="{7718935C-DB15-4EAC-873C-18A1466F4923}" type="presParOf" srcId="{BB9AAB87-FEF4-48B2-BD28-E0B6C0B4C6E7}" destId="{99E1B468-061C-4A2B-81C8-D8C690F6D4ED}" srcOrd="2" destOrd="0" presId="urn:microsoft.com/office/officeart/2005/8/layout/arrow2"/>
    <dgm:cxn modelId="{653969DB-E048-4D13-82FF-024C0EC51A57}" type="presParOf" srcId="{BB9AAB87-FEF4-48B2-BD28-E0B6C0B4C6E7}" destId="{2D3C9B29-AA43-4091-9142-8FC70647C9D7}" srcOrd="3" destOrd="0" presId="urn:microsoft.com/office/officeart/2005/8/layout/arrow2"/>
    <dgm:cxn modelId="{55BC8E2B-B6E2-4CC9-9386-0F3185695D9E}" type="presParOf" srcId="{BB9AAB87-FEF4-48B2-BD28-E0B6C0B4C6E7}" destId="{ABDFE9A0-509C-49C2-925F-42FBF1E02802}" srcOrd="4" destOrd="0" presId="urn:microsoft.com/office/officeart/2005/8/layout/arrow2"/>
    <dgm:cxn modelId="{C9079402-5724-4F12-9623-06C3AB24162F}" type="presParOf" srcId="{BB9AAB87-FEF4-48B2-BD28-E0B6C0B4C6E7}" destId="{CCF5571D-5FF4-4A4D-8D82-5FBD1CA08EB7}" srcOrd="5" destOrd="0" presId="urn:microsoft.com/office/officeart/2005/8/layout/arrow2"/>
    <dgm:cxn modelId="{102A4937-2DC9-4EFD-B44D-6C5A9457339C}" type="presParOf" srcId="{BB9AAB87-FEF4-48B2-BD28-E0B6C0B4C6E7}" destId="{3560CC4F-5C71-48C8-B409-4DB9EC2A286D}" srcOrd="6" destOrd="0" presId="urn:microsoft.com/office/officeart/2005/8/layout/arrow2"/>
    <dgm:cxn modelId="{CD2CBB20-90F2-4F68-B5EB-E45CE6CC7BE4}" type="presParOf" srcId="{BB9AAB87-FEF4-48B2-BD28-E0B6C0B4C6E7}" destId="{3BD0CE6C-D7EB-42A4-A62B-E5CFCFFA2A6E}" srcOrd="7" destOrd="0" presId="urn:microsoft.com/office/officeart/2005/8/layout/arrow2"/>
    <dgm:cxn modelId="{BE8040DC-2DA2-42BC-88C8-EEB1EEECEA16}" type="presParOf" srcId="{BB9AAB87-FEF4-48B2-BD28-E0B6C0B4C6E7}" destId="{2600CE6D-14E1-4C7E-8496-B4E58470DC36}" srcOrd="8" destOrd="0" presId="urn:microsoft.com/office/officeart/2005/8/layout/arrow2"/>
    <dgm:cxn modelId="{FBF5340B-ABEA-4BB8-B185-29DF6909C1F1}" type="presParOf" srcId="{BB9AAB87-FEF4-48B2-BD28-E0B6C0B4C6E7}" destId="{FBD5BF49-D378-4BDA-8755-573220C7F275}"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9449ED-4640-45E1-ACA2-FD3EC369522F}">
      <dsp:nvSpPr>
        <dsp:cNvPr id="0" name=""/>
        <dsp:cNvSpPr/>
      </dsp:nvSpPr>
      <dsp:spPr>
        <a:xfrm>
          <a:off x="2793" y="937113"/>
          <a:ext cx="1994428" cy="1266462"/>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A2F0F-CA60-4C3C-B56A-FA550589D381}">
      <dsp:nvSpPr>
        <dsp:cNvPr id="0" name=""/>
        <dsp:cNvSpPr/>
      </dsp:nvSpPr>
      <dsp:spPr>
        <a:xfrm>
          <a:off x="224396" y="1147636"/>
          <a:ext cx="1994428" cy="1266462"/>
        </a:xfrm>
        <a:prstGeom prst="roundRect">
          <a:avLst>
            <a:gd name="adj" fmla="val 10000"/>
          </a:avLst>
        </a:prstGeom>
        <a:solidFill>
          <a:schemeClr val="lt1">
            <a:alpha val="90000"/>
            <a:hueOff val="0"/>
            <a:satOff val="0"/>
            <a:lumOff val="0"/>
            <a:alphaOff val="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hr-HR" sz="1100" kern="1200" noProof="0"/>
            <a:t>Studijama slučaja približiti uključivanje mjerila </a:t>
          </a:r>
          <a:r>
            <a:rPr lang="hr-HR" sz="1100" kern="1200" noProof="0" err="1"/>
            <a:t>ZeJN</a:t>
          </a:r>
          <a:r>
            <a:rPr lang="hr-HR" sz="1100" kern="1200" noProof="0"/>
            <a:t> u postupke nabave</a:t>
          </a:r>
        </a:p>
      </dsp:txBody>
      <dsp:txXfrm>
        <a:off x="261489" y="1184729"/>
        <a:ext cx="1920242" cy="1192276"/>
      </dsp:txXfrm>
    </dsp:sp>
    <dsp:sp modelId="{B24913D8-7E96-4058-BAFD-3B7FFC1D7D4A}">
      <dsp:nvSpPr>
        <dsp:cNvPr id="0" name=""/>
        <dsp:cNvSpPr/>
      </dsp:nvSpPr>
      <dsp:spPr>
        <a:xfrm>
          <a:off x="7318492" y="1051778"/>
          <a:ext cx="1994428" cy="1266462"/>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B51A0-29BF-4253-B467-CC38DD6A21FA}">
      <dsp:nvSpPr>
        <dsp:cNvPr id="0" name=""/>
        <dsp:cNvSpPr/>
      </dsp:nvSpPr>
      <dsp:spPr>
        <a:xfrm>
          <a:off x="7540096" y="1262301"/>
          <a:ext cx="1994428" cy="1266462"/>
        </a:xfrm>
        <a:prstGeom prst="roundRect">
          <a:avLst>
            <a:gd name="adj" fmla="val 10000"/>
          </a:avLst>
        </a:prstGeom>
        <a:solidFill>
          <a:schemeClr val="lt1">
            <a:alpha val="90000"/>
            <a:hueOff val="0"/>
            <a:satOff val="0"/>
            <a:lumOff val="0"/>
            <a:alphaOff val="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hr-HR" sz="1100" kern="1200" noProof="0"/>
            <a:t>Potaknuti razvoj tržišta zelenih proizvoda u Republici Hrvatskoj</a:t>
          </a:r>
        </a:p>
      </dsp:txBody>
      <dsp:txXfrm>
        <a:off x="7577189" y="1299394"/>
        <a:ext cx="1920242" cy="1192276"/>
      </dsp:txXfrm>
    </dsp:sp>
    <dsp:sp modelId="{FDADAA45-7A0C-4165-9982-6B961F1B0C96}">
      <dsp:nvSpPr>
        <dsp:cNvPr id="0" name=""/>
        <dsp:cNvSpPr/>
      </dsp:nvSpPr>
      <dsp:spPr>
        <a:xfrm>
          <a:off x="4990350" y="1006059"/>
          <a:ext cx="1994428" cy="1266462"/>
        </a:xfrm>
        <a:prstGeom prst="roundRect">
          <a:avLst>
            <a:gd name="adj" fmla="val 10000"/>
          </a:avLst>
        </a:prstGeom>
        <a:solidFill>
          <a:schemeClr val="accent6">
            <a:lumMod val="60000"/>
            <a:lumOff val="40000"/>
          </a:schemeClr>
        </a:solidFill>
        <a:ln w="12700" cap="flat" cmpd="sng" algn="ctr">
          <a:solidFill>
            <a:schemeClr val="accent6">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1B77B3-EFCA-42F4-92BD-6FEF923999D1}">
      <dsp:nvSpPr>
        <dsp:cNvPr id="0" name=""/>
        <dsp:cNvSpPr/>
      </dsp:nvSpPr>
      <dsp:spPr>
        <a:xfrm>
          <a:off x="5211953" y="1216582"/>
          <a:ext cx="1994428" cy="1266462"/>
        </a:xfrm>
        <a:prstGeom prst="roundRect">
          <a:avLst>
            <a:gd name="adj" fmla="val 10000"/>
          </a:avLst>
        </a:prstGeom>
        <a:solidFill>
          <a:schemeClr val="lt1">
            <a:alpha val="90000"/>
            <a:hueOff val="0"/>
            <a:satOff val="0"/>
            <a:lumOff val="0"/>
            <a:alphaOff val="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hr-HR" sz="1100" kern="1200"/>
            <a:t>Smanjenje negativnog okolišnog otiska i </a:t>
          </a:r>
          <a:r>
            <a:rPr lang="hr-HR" sz="1100" kern="1200" err="1"/>
            <a:t>ozelenjavanje</a:t>
          </a:r>
          <a:r>
            <a:rPr lang="hr-HR" sz="1100" kern="1200"/>
            <a:t> postupanja javne uprave</a:t>
          </a:r>
        </a:p>
      </dsp:txBody>
      <dsp:txXfrm>
        <a:off x="5249046" y="1253675"/>
        <a:ext cx="1920242" cy="1192276"/>
      </dsp:txXfrm>
    </dsp:sp>
    <dsp:sp modelId="{33EDA695-179F-401A-A1B9-4CDAA02D6567}">
      <dsp:nvSpPr>
        <dsp:cNvPr id="0" name=""/>
        <dsp:cNvSpPr/>
      </dsp:nvSpPr>
      <dsp:spPr>
        <a:xfrm>
          <a:off x="2551208" y="988037"/>
          <a:ext cx="1994428" cy="1266462"/>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1456AE-24BD-45E3-AA19-C605532033E2}">
      <dsp:nvSpPr>
        <dsp:cNvPr id="0" name=""/>
        <dsp:cNvSpPr/>
      </dsp:nvSpPr>
      <dsp:spPr>
        <a:xfrm>
          <a:off x="2772811" y="1198560"/>
          <a:ext cx="1994428" cy="1266462"/>
        </a:xfrm>
        <a:prstGeom prst="roundRect">
          <a:avLst>
            <a:gd name="adj" fmla="val 10000"/>
          </a:avLst>
        </a:prstGeom>
        <a:solidFill>
          <a:schemeClr val="lt1">
            <a:alpha val="90000"/>
            <a:hueOff val="0"/>
            <a:satOff val="0"/>
            <a:lumOff val="0"/>
            <a:alphaOff val="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hr-HR" sz="1100" kern="1200" noProof="0"/>
            <a:t>Doprinijeti smanjenju </a:t>
          </a:r>
          <a:r>
            <a:rPr lang="hr-HR" sz="1100" b="0" i="0" kern="1200"/>
            <a:t>ključnih pritisaka na okoliš (potrošnja resursa i energije, učinak na bioraznolikost, emisija onečišćujućih tvari, stakleničkih plinova i CO</a:t>
          </a:r>
          <a:r>
            <a:rPr lang="hr-HR" sz="1100" b="0" i="0" kern="1200" baseline="-25000"/>
            <a:t>2</a:t>
          </a:r>
          <a:r>
            <a:rPr lang="hr-HR" sz="1100" b="0" i="0" kern="1200"/>
            <a:t> te nastajanje otpada)</a:t>
          </a:r>
          <a:endParaRPr lang="hr-HR" sz="1100" kern="1200" noProof="0"/>
        </a:p>
      </dsp:txBody>
      <dsp:txXfrm>
        <a:off x="2809904" y="1235653"/>
        <a:ext cx="1920242" cy="11922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949F5-879D-436E-B0F1-12AD214149F9}">
      <dsp:nvSpPr>
        <dsp:cNvPr id="0" name=""/>
        <dsp:cNvSpPr/>
      </dsp:nvSpPr>
      <dsp:spPr>
        <a:xfrm>
          <a:off x="0" y="601728"/>
          <a:ext cx="6792912"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576A40-8B67-44C9-9FFA-91BD77782CFF}">
      <dsp:nvSpPr>
        <dsp:cNvPr id="0" name=""/>
        <dsp:cNvSpPr/>
      </dsp:nvSpPr>
      <dsp:spPr>
        <a:xfrm>
          <a:off x="339645" y="532592"/>
          <a:ext cx="4755038"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729" tIns="0" rIns="179729" bIns="0" numCol="1" spcCol="1270" anchor="ctr" anchorCtr="0">
          <a:noAutofit/>
        </a:bodyPr>
        <a:lstStyle/>
        <a:p>
          <a:pPr marL="0" lvl="0" indent="0" algn="l" defTabSz="800100">
            <a:lnSpc>
              <a:spcPct val="90000"/>
            </a:lnSpc>
            <a:spcBef>
              <a:spcPct val="0"/>
            </a:spcBef>
            <a:spcAft>
              <a:spcPct val="35000"/>
            </a:spcAft>
            <a:buNone/>
          </a:pPr>
          <a:r>
            <a:rPr lang="hr-HR" sz="1800" kern="1200"/>
            <a:t>U FAZI PRIPREME DON</a:t>
          </a:r>
          <a:endParaRPr lang="en-US" sz="1800" kern="1200"/>
        </a:p>
      </dsp:txBody>
      <dsp:txXfrm>
        <a:off x="365584" y="558531"/>
        <a:ext cx="4703160" cy="479482"/>
      </dsp:txXfrm>
    </dsp:sp>
    <dsp:sp modelId="{DFAD56D6-F3C5-4060-AF8C-60258A99D014}">
      <dsp:nvSpPr>
        <dsp:cNvPr id="0" name=""/>
        <dsp:cNvSpPr/>
      </dsp:nvSpPr>
      <dsp:spPr>
        <a:xfrm>
          <a:off x="0" y="1418208"/>
          <a:ext cx="6792912"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9B1C0B-ECB8-4E48-8CD0-C9E8945C57CC}">
      <dsp:nvSpPr>
        <dsp:cNvPr id="0" name=""/>
        <dsp:cNvSpPr/>
      </dsp:nvSpPr>
      <dsp:spPr>
        <a:xfrm>
          <a:off x="339645" y="1349067"/>
          <a:ext cx="4755038"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729" tIns="0" rIns="179729" bIns="0" numCol="1" spcCol="1270" anchor="ctr" anchorCtr="0">
          <a:noAutofit/>
        </a:bodyPr>
        <a:lstStyle/>
        <a:p>
          <a:pPr marL="0" lvl="0" indent="0" algn="l" defTabSz="800100">
            <a:lnSpc>
              <a:spcPct val="90000"/>
            </a:lnSpc>
            <a:spcBef>
              <a:spcPct val="0"/>
            </a:spcBef>
            <a:spcAft>
              <a:spcPct val="35000"/>
            </a:spcAft>
            <a:buNone/>
          </a:pPr>
          <a:r>
            <a:rPr lang="hr-HR" sz="1800" kern="1200"/>
            <a:t>U OKVIRU SAMOG POSTUPKA JAVNE NABAVE</a:t>
          </a:r>
          <a:endParaRPr lang="en-US" sz="1800" kern="1200"/>
        </a:p>
      </dsp:txBody>
      <dsp:txXfrm>
        <a:off x="365584" y="1375006"/>
        <a:ext cx="4703160" cy="479482"/>
      </dsp:txXfrm>
    </dsp:sp>
    <dsp:sp modelId="{09EEBD35-A6BB-491D-94BF-FE0E5290DC8C}">
      <dsp:nvSpPr>
        <dsp:cNvPr id="0" name=""/>
        <dsp:cNvSpPr/>
      </dsp:nvSpPr>
      <dsp:spPr>
        <a:xfrm>
          <a:off x="0" y="2234688"/>
          <a:ext cx="6792912"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C06812-8FD4-4B62-B531-7C5D6DA71CE6}">
      <dsp:nvSpPr>
        <dsp:cNvPr id="0" name=""/>
        <dsp:cNvSpPr/>
      </dsp:nvSpPr>
      <dsp:spPr>
        <a:xfrm>
          <a:off x="339645" y="2199740"/>
          <a:ext cx="4755038"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729" tIns="0" rIns="179729" bIns="0" numCol="1" spcCol="1270" anchor="ctr" anchorCtr="0">
          <a:noAutofit/>
        </a:bodyPr>
        <a:lstStyle/>
        <a:p>
          <a:pPr marL="0" lvl="0" indent="0" algn="l" defTabSz="800100">
            <a:lnSpc>
              <a:spcPct val="90000"/>
            </a:lnSpc>
            <a:spcBef>
              <a:spcPct val="0"/>
            </a:spcBef>
            <a:spcAft>
              <a:spcPct val="35000"/>
            </a:spcAft>
            <a:buNone/>
          </a:pPr>
          <a:r>
            <a:rPr lang="hr-HR" sz="1800" kern="1200"/>
            <a:t>TIJEKOM IZVRŠENJA UGOVORA</a:t>
          </a:r>
          <a:endParaRPr lang="en-US" sz="1800" kern="1200"/>
        </a:p>
      </dsp:txBody>
      <dsp:txXfrm>
        <a:off x="365584" y="2225679"/>
        <a:ext cx="4703160"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0BCC8-4575-45FE-9C90-16485EFFD281}">
      <dsp:nvSpPr>
        <dsp:cNvPr id="0" name=""/>
        <dsp:cNvSpPr/>
      </dsp:nvSpPr>
      <dsp:spPr>
        <a:xfrm>
          <a:off x="2463501" y="0"/>
          <a:ext cx="1054434" cy="1825656"/>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noProof="0"/>
            <a:t>Usluge čišćenja zatvorenih prostora</a:t>
          </a:r>
        </a:p>
      </dsp:txBody>
      <dsp:txXfrm>
        <a:off x="2494384" y="30883"/>
        <a:ext cx="992668" cy="1763890"/>
      </dsp:txXfrm>
    </dsp:sp>
    <dsp:sp modelId="{6C5F32B1-5B7C-49AC-97D3-B8F31988C53C}">
      <dsp:nvSpPr>
        <dsp:cNvPr id="0" name=""/>
        <dsp:cNvSpPr/>
      </dsp:nvSpPr>
      <dsp:spPr>
        <a:xfrm>
          <a:off x="1224108" y="0"/>
          <a:ext cx="1054434" cy="1825656"/>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noProof="0"/>
            <a:t>Električna energija</a:t>
          </a:r>
        </a:p>
      </dsp:txBody>
      <dsp:txXfrm>
        <a:off x="1254991" y="30883"/>
        <a:ext cx="992668" cy="1763890"/>
      </dsp:txXfrm>
    </dsp:sp>
    <dsp:sp modelId="{35B04E22-63EB-4C07-8E3D-2D86F49AEFD5}">
      <dsp:nvSpPr>
        <dsp:cNvPr id="0" name=""/>
        <dsp:cNvSpPr/>
      </dsp:nvSpPr>
      <dsp:spPr>
        <a:xfrm>
          <a:off x="3750090" y="17419"/>
          <a:ext cx="1054434" cy="1825656"/>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noProof="0"/>
            <a:t>Računala, </a:t>
          </a:r>
          <a:r>
            <a:rPr lang="en-US" sz="1200" kern="1200"/>
            <a:t> monitori</a:t>
          </a:r>
          <a:r>
            <a:rPr lang="hr-HR" sz="1200" kern="1200"/>
            <a:t>, tableti i pametni telefoni</a:t>
          </a:r>
          <a:endParaRPr lang="en-US" sz="1200" kern="1200"/>
        </a:p>
      </dsp:txBody>
      <dsp:txXfrm>
        <a:off x="3780973" y="48302"/>
        <a:ext cx="992668" cy="1763890"/>
      </dsp:txXfrm>
    </dsp:sp>
    <dsp:sp modelId="{B71ABAB7-8A23-4982-8047-6C129512557D}">
      <dsp:nvSpPr>
        <dsp:cNvPr id="0" name=""/>
        <dsp:cNvSpPr/>
      </dsp:nvSpPr>
      <dsp:spPr>
        <a:xfrm>
          <a:off x="3784433" y="2063127"/>
          <a:ext cx="1054434" cy="1825656"/>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noProof="0"/>
            <a:t>Hrana, ugostiteljske usluge i prodajni automati</a:t>
          </a:r>
        </a:p>
      </dsp:txBody>
      <dsp:txXfrm>
        <a:off x="3815316" y="2094010"/>
        <a:ext cx="992668" cy="1763890"/>
      </dsp:txXfrm>
    </dsp:sp>
    <dsp:sp modelId="{3E6D3A44-EAD9-428E-AF3A-F844DA99C96C}">
      <dsp:nvSpPr>
        <dsp:cNvPr id="0" name=""/>
        <dsp:cNvSpPr/>
      </dsp:nvSpPr>
      <dsp:spPr>
        <a:xfrm>
          <a:off x="4999563" y="1049"/>
          <a:ext cx="1054434" cy="1825656"/>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noProof="0"/>
            <a:t>Namještaj</a:t>
          </a:r>
        </a:p>
      </dsp:txBody>
      <dsp:txXfrm>
        <a:off x="5030446" y="31932"/>
        <a:ext cx="992668" cy="1763890"/>
      </dsp:txXfrm>
    </dsp:sp>
    <dsp:sp modelId="{DB9B3F5A-C1E6-4CD4-B91E-DF72394A9791}">
      <dsp:nvSpPr>
        <dsp:cNvPr id="0" name=""/>
        <dsp:cNvSpPr/>
      </dsp:nvSpPr>
      <dsp:spPr>
        <a:xfrm>
          <a:off x="5080111" y="2045711"/>
          <a:ext cx="1054434" cy="1825656"/>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noProof="0"/>
            <a:t>Podatkovni centri, poslužiteljske sobe i usluge u „oblaku”</a:t>
          </a:r>
        </a:p>
      </dsp:txBody>
      <dsp:txXfrm>
        <a:off x="5110994" y="2076594"/>
        <a:ext cx="992668" cy="1763890"/>
      </dsp:txXfrm>
    </dsp:sp>
    <dsp:sp modelId="{C3970CF7-5D61-4B3C-B6A9-7494D72DFECD}">
      <dsp:nvSpPr>
        <dsp:cNvPr id="0" name=""/>
        <dsp:cNvSpPr/>
      </dsp:nvSpPr>
      <dsp:spPr>
        <a:xfrm>
          <a:off x="6497904" y="2069919"/>
          <a:ext cx="1054434" cy="1825656"/>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noProof="0"/>
            <a:t>Oprema za fotokopiranje, potrošni materijal i usluge ispisa</a:t>
          </a:r>
        </a:p>
      </dsp:txBody>
      <dsp:txXfrm>
        <a:off x="6528787" y="2100802"/>
        <a:ext cx="992668" cy="1763890"/>
      </dsp:txXfrm>
    </dsp:sp>
    <dsp:sp modelId="{651330CC-0327-4695-A0D8-97113F252415}">
      <dsp:nvSpPr>
        <dsp:cNvPr id="0" name=""/>
        <dsp:cNvSpPr/>
      </dsp:nvSpPr>
      <dsp:spPr>
        <a:xfrm>
          <a:off x="6451234" y="81"/>
          <a:ext cx="1054434" cy="1825656"/>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noProof="0"/>
            <a:t>Projektiranje i izgradnja poslovnih zgrada i upravljanje njima</a:t>
          </a:r>
        </a:p>
      </dsp:txBody>
      <dsp:txXfrm>
        <a:off x="6482117" y="30964"/>
        <a:ext cx="992668" cy="1763890"/>
      </dsp:txXfrm>
    </dsp:sp>
    <dsp:sp modelId="{5573D0C8-20D6-4543-843B-01BFDC32A2A5}">
      <dsp:nvSpPr>
        <dsp:cNvPr id="0" name=""/>
        <dsp:cNvSpPr/>
      </dsp:nvSpPr>
      <dsp:spPr>
        <a:xfrm>
          <a:off x="169674" y="2045711"/>
          <a:ext cx="1054434" cy="1825656"/>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noProof="0"/>
            <a:t>Boje, lakovi i oznake na kolniku</a:t>
          </a:r>
        </a:p>
      </dsp:txBody>
      <dsp:txXfrm>
        <a:off x="200557" y="2076594"/>
        <a:ext cx="992668" cy="1763890"/>
      </dsp:txXfrm>
    </dsp:sp>
    <dsp:sp modelId="{6B4CAAF0-2D4D-4418-8078-64A23A0916C9}">
      <dsp:nvSpPr>
        <dsp:cNvPr id="0" name=""/>
        <dsp:cNvSpPr/>
      </dsp:nvSpPr>
      <dsp:spPr>
        <a:xfrm>
          <a:off x="7750709" y="2045711"/>
          <a:ext cx="1054434" cy="1825656"/>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noProof="0"/>
            <a:t>Održavanje javnih površina</a:t>
          </a:r>
        </a:p>
      </dsp:txBody>
      <dsp:txXfrm>
        <a:off x="7781592" y="2076594"/>
        <a:ext cx="992668" cy="1763890"/>
      </dsp:txXfrm>
    </dsp:sp>
    <dsp:sp modelId="{F81DA8B3-9ABF-4E8B-9846-505CD92E6ADD}">
      <dsp:nvSpPr>
        <dsp:cNvPr id="0" name=""/>
        <dsp:cNvSpPr/>
      </dsp:nvSpPr>
      <dsp:spPr>
        <a:xfrm>
          <a:off x="7711252" y="1176"/>
          <a:ext cx="1054434" cy="1825656"/>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noProof="0"/>
            <a:t>Projektiranje, izgradnja i održavanje cesta</a:t>
          </a:r>
        </a:p>
      </dsp:txBody>
      <dsp:txXfrm>
        <a:off x="7742135" y="32059"/>
        <a:ext cx="992668" cy="1763890"/>
      </dsp:txXfrm>
    </dsp:sp>
    <dsp:sp modelId="{16020B26-4E69-4BA0-8EF8-AC2B25AE7843}">
      <dsp:nvSpPr>
        <dsp:cNvPr id="0" name=""/>
        <dsp:cNvSpPr/>
      </dsp:nvSpPr>
      <dsp:spPr>
        <a:xfrm>
          <a:off x="2517889" y="2000252"/>
          <a:ext cx="1054434" cy="1825656"/>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noProof="0"/>
            <a:t>Cestovna rasvjeta i prometna signalizacija</a:t>
          </a:r>
        </a:p>
      </dsp:txBody>
      <dsp:txXfrm>
        <a:off x="2548772" y="2031135"/>
        <a:ext cx="992668" cy="1763890"/>
      </dsp:txXfrm>
    </dsp:sp>
    <dsp:sp modelId="{321110AA-F74A-4FD2-8199-1701884C9180}">
      <dsp:nvSpPr>
        <dsp:cNvPr id="0" name=""/>
        <dsp:cNvSpPr/>
      </dsp:nvSpPr>
      <dsp:spPr>
        <a:xfrm>
          <a:off x="59191" y="0"/>
          <a:ext cx="1054434" cy="1825656"/>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noProof="0"/>
            <a:t>Cestovni promet</a:t>
          </a:r>
        </a:p>
      </dsp:txBody>
      <dsp:txXfrm>
        <a:off x="90074" y="30883"/>
        <a:ext cx="992668" cy="1763890"/>
      </dsp:txXfrm>
    </dsp:sp>
    <dsp:sp modelId="{55ED5B07-4B9D-4E06-8053-9CB67C40D821}">
      <dsp:nvSpPr>
        <dsp:cNvPr id="0" name=""/>
        <dsp:cNvSpPr/>
      </dsp:nvSpPr>
      <dsp:spPr>
        <a:xfrm>
          <a:off x="1301852" y="2032584"/>
          <a:ext cx="1054434" cy="1825656"/>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noProof="0"/>
            <a:t>Tekstilni proizvodi i usluge</a:t>
          </a:r>
        </a:p>
      </dsp:txBody>
      <dsp:txXfrm>
        <a:off x="1332735" y="2063467"/>
        <a:ext cx="992668" cy="1763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56779-3DB1-44E4-97AE-04097225EDE8}">
      <dsp:nvSpPr>
        <dsp:cNvPr id="0" name=""/>
        <dsp:cNvSpPr/>
      </dsp:nvSpPr>
      <dsp:spPr>
        <a:xfrm>
          <a:off x="0" y="400"/>
          <a:ext cx="7241262" cy="1008000"/>
        </a:xfrm>
        <a:prstGeom prst="rightArrow">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E496DF-B9A7-4B2E-8C5D-71C13E789838}">
      <dsp:nvSpPr>
        <dsp:cNvPr id="0" name=""/>
        <dsp:cNvSpPr/>
      </dsp:nvSpPr>
      <dsp:spPr>
        <a:xfrm>
          <a:off x="582241" y="252401"/>
          <a:ext cx="6406819" cy="5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ctr" defTabSz="622300">
            <a:lnSpc>
              <a:spcPct val="90000"/>
            </a:lnSpc>
            <a:spcBef>
              <a:spcPct val="0"/>
            </a:spcBef>
            <a:spcAft>
              <a:spcPct val="35000"/>
            </a:spcAft>
            <a:buNone/>
          </a:pPr>
          <a:r>
            <a:rPr lang="hr-HR" sz="1400" kern="1200"/>
            <a:t>6 osnovnih aspekata okoliša EMAS i njihovi pokazatelji</a:t>
          </a:r>
        </a:p>
      </dsp:txBody>
      <dsp:txXfrm>
        <a:off x="582241" y="252401"/>
        <a:ext cx="6406819" cy="504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557F9-6601-4DDE-BCC2-BAA48D5B4183}">
      <dsp:nvSpPr>
        <dsp:cNvPr id="0" name=""/>
        <dsp:cNvSpPr/>
      </dsp:nvSpPr>
      <dsp:spPr>
        <a:xfrm>
          <a:off x="0" y="180019"/>
          <a:ext cx="8640960" cy="5400599"/>
        </a:xfrm>
        <a:prstGeom prst="swooshArrow">
          <a:avLst>
            <a:gd name="adj1" fmla="val 25000"/>
            <a:gd name="adj2" fmla="val 25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4D9BAE-E289-491E-98BD-72168E8B6494}">
      <dsp:nvSpPr>
        <dsp:cNvPr id="0" name=""/>
        <dsp:cNvSpPr/>
      </dsp:nvSpPr>
      <dsp:spPr>
        <a:xfrm>
          <a:off x="851134" y="4195906"/>
          <a:ext cx="198742" cy="198742"/>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BFD08F-A38E-460F-8FC0-3F5F42C819AF}">
      <dsp:nvSpPr>
        <dsp:cNvPr id="0" name=""/>
        <dsp:cNvSpPr/>
      </dsp:nvSpPr>
      <dsp:spPr>
        <a:xfrm>
          <a:off x="950505" y="4295277"/>
          <a:ext cx="1131965" cy="128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09" tIns="0" rIns="0" bIns="0" numCol="1" spcCol="1270" anchor="t" anchorCtr="0">
          <a:noAutofit/>
        </a:bodyPr>
        <a:lstStyle/>
        <a:p>
          <a:pPr marL="0" lvl="0" indent="0" algn="l" defTabSz="711200">
            <a:lnSpc>
              <a:spcPct val="90000"/>
            </a:lnSpc>
            <a:spcBef>
              <a:spcPct val="0"/>
            </a:spcBef>
            <a:spcAft>
              <a:spcPct val="35000"/>
            </a:spcAft>
            <a:buNone/>
          </a:pPr>
          <a:r>
            <a:rPr lang="hr-HR" sz="1600" kern="1200">
              <a:latin typeface="Arial" panose="020B0604020202020204" pitchFamily="34" charset="0"/>
              <a:cs typeface="Arial" panose="020B0604020202020204" pitchFamily="34" charset="0"/>
            </a:rPr>
            <a:t>Financijski aspekt</a:t>
          </a:r>
        </a:p>
      </dsp:txBody>
      <dsp:txXfrm>
        <a:off x="950505" y="4295277"/>
        <a:ext cx="1131965" cy="1285342"/>
      </dsp:txXfrm>
    </dsp:sp>
    <dsp:sp modelId="{99E1B468-061C-4A2B-81C8-D8C690F6D4ED}">
      <dsp:nvSpPr>
        <dsp:cNvPr id="0" name=""/>
        <dsp:cNvSpPr/>
      </dsp:nvSpPr>
      <dsp:spPr>
        <a:xfrm>
          <a:off x="1926934" y="3162231"/>
          <a:ext cx="311074" cy="311074"/>
        </a:xfrm>
        <a:prstGeom prst="ellipse">
          <a:avLst/>
        </a:prstGeom>
        <a:solidFill>
          <a:schemeClr val="accent1">
            <a:shade val="50000"/>
            <a:hueOff val="160997"/>
            <a:satOff val="-3921"/>
            <a:lumOff val="17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C9B29-AA43-4091-9142-8FC70647C9D7}">
      <dsp:nvSpPr>
        <dsp:cNvPr id="0" name=""/>
        <dsp:cNvSpPr/>
      </dsp:nvSpPr>
      <dsp:spPr>
        <a:xfrm>
          <a:off x="2082471" y="3317768"/>
          <a:ext cx="1434399" cy="2262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32" tIns="0" rIns="0" bIns="0" numCol="1" spcCol="1270" anchor="t" anchorCtr="0">
          <a:noAutofit/>
        </a:bodyPr>
        <a:lstStyle/>
        <a:p>
          <a:pPr marL="0" lvl="0" indent="0" algn="l" defTabSz="711200">
            <a:lnSpc>
              <a:spcPct val="90000"/>
            </a:lnSpc>
            <a:spcBef>
              <a:spcPct val="0"/>
            </a:spcBef>
            <a:spcAft>
              <a:spcPct val="35000"/>
            </a:spcAft>
            <a:buNone/>
          </a:pPr>
          <a:r>
            <a:rPr lang="hr-HR" sz="1600" kern="1200">
              <a:latin typeface="Arial" panose="020B0604020202020204" pitchFamily="34" charset="0"/>
              <a:cs typeface="Arial" panose="020B0604020202020204" pitchFamily="34" charset="0"/>
            </a:rPr>
            <a:t>Rukovanje / upotreba</a:t>
          </a:r>
        </a:p>
      </dsp:txBody>
      <dsp:txXfrm>
        <a:off x="2082471" y="3317768"/>
        <a:ext cx="1434399" cy="2262851"/>
      </dsp:txXfrm>
    </dsp:sp>
    <dsp:sp modelId="{ABDFE9A0-509C-49C2-925F-42FBF1E02802}">
      <dsp:nvSpPr>
        <dsp:cNvPr id="0" name=""/>
        <dsp:cNvSpPr/>
      </dsp:nvSpPr>
      <dsp:spPr>
        <a:xfrm>
          <a:off x="3309487" y="2338099"/>
          <a:ext cx="414766" cy="414766"/>
        </a:xfrm>
        <a:prstGeom prst="ellipse">
          <a:avLst/>
        </a:prstGeom>
        <a:solidFill>
          <a:schemeClr val="accent1">
            <a:shade val="50000"/>
            <a:hueOff val="321995"/>
            <a:satOff val="-7842"/>
            <a:lumOff val="34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F5571D-5FF4-4A4D-8D82-5FBD1CA08EB7}">
      <dsp:nvSpPr>
        <dsp:cNvPr id="0" name=""/>
        <dsp:cNvSpPr/>
      </dsp:nvSpPr>
      <dsp:spPr>
        <a:xfrm>
          <a:off x="3516870" y="2545482"/>
          <a:ext cx="1667705" cy="303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776" tIns="0" rIns="0" bIns="0" numCol="1" spcCol="1270" anchor="t" anchorCtr="0">
          <a:noAutofit/>
        </a:bodyPr>
        <a:lstStyle/>
        <a:p>
          <a:pPr marL="0" lvl="0" indent="0" algn="l" defTabSz="711200">
            <a:lnSpc>
              <a:spcPct val="90000"/>
            </a:lnSpc>
            <a:spcBef>
              <a:spcPct val="0"/>
            </a:spcBef>
            <a:spcAft>
              <a:spcPct val="35000"/>
            </a:spcAft>
            <a:buNone/>
          </a:pPr>
          <a:r>
            <a:rPr lang="hr-HR" sz="1600" kern="1200">
              <a:latin typeface="Arial" panose="020B0604020202020204" pitchFamily="34" charset="0"/>
              <a:cs typeface="Arial" panose="020B0604020202020204" pitchFamily="34" charset="0"/>
            </a:rPr>
            <a:t>Održavanje</a:t>
          </a:r>
        </a:p>
      </dsp:txBody>
      <dsp:txXfrm>
        <a:off x="3516870" y="2545482"/>
        <a:ext cx="1667705" cy="3035137"/>
      </dsp:txXfrm>
    </dsp:sp>
    <dsp:sp modelId="{3560CC4F-5C71-48C8-B409-4DB9EC2A286D}">
      <dsp:nvSpPr>
        <dsp:cNvPr id="0" name=""/>
        <dsp:cNvSpPr/>
      </dsp:nvSpPr>
      <dsp:spPr>
        <a:xfrm>
          <a:off x="4916706" y="1694348"/>
          <a:ext cx="535739" cy="535739"/>
        </a:xfrm>
        <a:prstGeom prst="ellipse">
          <a:avLst/>
        </a:prstGeom>
        <a:solidFill>
          <a:schemeClr val="accent1">
            <a:shade val="50000"/>
            <a:hueOff val="321995"/>
            <a:satOff val="-7842"/>
            <a:lumOff val="34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D0CE6C-D7EB-42A4-A62B-E5CFCFFA2A6E}">
      <dsp:nvSpPr>
        <dsp:cNvPr id="0" name=""/>
        <dsp:cNvSpPr/>
      </dsp:nvSpPr>
      <dsp:spPr>
        <a:xfrm>
          <a:off x="5184576" y="1962218"/>
          <a:ext cx="1728192" cy="3618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877" tIns="0" rIns="0" bIns="0" numCol="1" spcCol="1270" anchor="t" anchorCtr="0">
          <a:noAutofit/>
        </a:bodyPr>
        <a:lstStyle/>
        <a:p>
          <a:pPr marL="0" lvl="0" indent="0" algn="l" defTabSz="711200">
            <a:lnSpc>
              <a:spcPct val="90000"/>
            </a:lnSpc>
            <a:spcBef>
              <a:spcPct val="0"/>
            </a:spcBef>
            <a:spcAft>
              <a:spcPct val="35000"/>
            </a:spcAft>
            <a:buNone/>
          </a:pPr>
          <a:r>
            <a:rPr lang="hr-HR" sz="1600" kern="1200">
              <a:latin typeface="Arial" panose="020B0604020202020204" pitchFamily="34" charset="0"/>
              <a:cs typeface="Arial" panose="020B0604020202020204" pitchFamily="34" charset="0"/>
            </a:rPr>
            <a:t>Zbrinjavanje</a:t>
          </a:r>
        </a:p>
      </dsp:txBody>
      <dsp:txXfrm>
        <a:off x="5184576" y="1962218"/>
        <a:ext cx="1728192" cy="3618402"/>
      </dsp:txXfrm>
    </dsp:sp>
    <dsp:sp modelId="{2600CE6D-14E1-4C7E-8496-B4E58470DC36}">
      <dsp:nvSpPr>
        <dsp:cNvPr id="0" name=""/>
        <dsp:cNvSpPr/>
      </dsp:nvSpPr>
      <dsp:spPr>
        <a:xfrm>
          <a:off x="6571450" y="1264460"/>
          <a:ext cx="682635" cy="682635"/>
        </a:xfrm>
        <a:prstGeom prst="ellipse">
          <a:avLst/>
        </a:prstGeom>
        <a:solidFill>
          <a:schemeClr val="accent1">
            <a:shade val="50000"/>
            <a:hueOff val="160997"/>
            <a:satOff val="-3921"/>
            <a:lumOff val="17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D5BF49-D378-4BDA-8755-573220C7F275}">
      <dsp:nvSpPr>
        <dsp:cNvPr id="0" name=""/>
        <dsp:cNvSpPr/>
      </dsp:nvSpPr>
      <dsp:spPr>
        <a:xfrm>
          <a:off x="6912768" y="1605778"/>
          <a:ext cx="1728192" cy="3974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715" tIns="0" rIns="0" bIns="0" numCol="1" spcCol="1270" anchor="t" anchorCtr="0">
          <a:noAutofit/>
        </a:bodyPr>
        <a:lstStyle/>
        <a:p>
          <a:pPr marL="0" lvl="0" indent="0" algn="l" defTabSz="711200">
            <a:lnSpc>
              <a:spcPct val="90000"/>
            </a:lnSpc>
            <a:spcBef>
              <a:spcPct val="0"/>
            </a:spcBef>
            <a:spcAft>
              <a:spcPct val="35000"/>
            </a:spcAft>
            <a:buNone/>
          </a:pPr>
          <a:r>
            <a:rPr lang="hr-HR" sz="1600" b="1" u="none" kern="1200">
              <a:latin typeface="Arial" panose="020B0604020202020204" pitchFamily="34" charset="0"/>
              <a:cs typeface="Arial" panose="020B0604020202020204" pitchFamily="34" charset="0"/>
            </a:rPr>
            <a:t>Vanjski okolišni aspekti</a:t>
          </a:r>
        </a:p>
      </dsp:txBody>
      <dsp:txXfrm>
        <a:off x="6912768" y="1605778"/>
        <a:ext cx="1728192" cy="39748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71800" cy="458788"/>
          </a:xfrm>
          <a:prstGeom prst="rect">
            <a:avLst/>
          </a:prstGeom>
        </p:spPr>
        <p:txBody>
          <a:bodyPr vert="horz" lIns="91429" tIns="45714" rIns="91429" bIns="45714" rtlCol="0"/>
          <a:lstStyle>
            <a:lvl1pPr algn="l">
              <a:defRPr sz="1200"/>
            </a:lvl1pPr>
          </a:lstStyle>
          <a:p>
            <a:endParaRPr lang="hr-HR"/>
          </a:p>
        </p:txBody>
      </p:sp>
      <p:sp>
        <p:nvSpPr>
          <p:cNvPr id="3" name="Date Placeholder 2"/>
          <p:cNvSpPr>
            <a:spLocks noGrp="1"/>
          </p:cNvSpPr>
          <p:nvPr>
            <p:ph type="dt" sz="quarter" idx="1"/>
          </p:nvPr>
        </p:nvSpPr>
        <p:spPr>
          <a:xfrm>
            <a:off x="3884614" y="0"/>
            <a:ext cx="2971800" cy="458788"/>
          </a:xfrm>
          <a:prstGeom prst="rect">
            <a:avLst/>
          </a:prstGeom>
        </p:spPr>
        <p:txBody>
          <a:bodyPr vert="horz" lIns="91429" tIns="45714" rIns="91429" bIns="45714" rtlCol="0"/>
          <a:lstStyle>
            <a:lvl1pPr algn="r">
              <a:defRPr sz="1200"/>
            </a:lvl1pPr>
          </a:lstStyle>
          <a:p>
            <a:fld id="{C452B1B9-52E4-4E03-97BF-563CF6191C42}" type="datetimeFigureOut">
              <a:rPr lang="hr-HR" smtClean="0"/>
              <a:t>8.11.2023.</a:t>
            </a:fld>
            <a:endParaRPr lang="hr-HR"/>
          </a:p>
        </p:txBody>
      </p:sp>
      <p:sp>
        <p:nvSpPr>
          <p:cNvPr id="4" name="Footer Placeholder 3"/>
          <p:cNvSpPr>
            <a:spLocks noGrp="1"/>
          </p:cNvSpPr>
          <p:nvPr>
            <p:ph type="ftr" sz="quarter" idx="2"/>
          </p:nvPr>
        </p:nvSpPr>
        <p:spPr>
          <a:xfrm>
            <a:off x="2" y="8685213"/>
            <a:ext cx="2971800" cy="458787"/>
          </a:xfrm>
          <a:prstGeom prst="rect">
            <a:avLst/>
          </a:prstGeom>
        </p:spPr>
        <p:txBody>
          <a:bodyPr vert="horz" lIns="91429" tIns="45714" rIns="91429" bIns="45714" rtlCol="0" anchor="b"/>
          <a:lstStyle>
            <a:lvl1pPr algn="l">
              <a:defRPr sz="1200"/>
            </a:lvl1pPr>
          </a:lstStyle>
          <a:p>
            <a:endParaRPr lang="hr-HR"/>
          </a:p>
        </p:txBody>
      </p:sp>
      <p:sp>
        <p:nvSpPr>
          <p:cNvPr id="5" name="Slide Number Placeholder 4"/>
          <p:cNvSpPr>
            <a:spLocks noGrp="1"/>
          </p:cNvSpPr>
          <p:nvPr>
            <p:ph type="sldNum" sz="quarter" idx="3"/>
          </p:nvPr>
        </p:nvSpPr>
        <p:spPr>
          <a:xfrm>
            <a:off x="3884614" y="8685213"/>
            <a:ext cx="2971800" cy="458787"/>
          </a:xfrm>
          <a:prstGeom prst="rect">
            <a:avLst/>
          </a:prstGeom>
        </p:spPr>
        <p:txBody>
          <a:bodyPr vert="horz" lIns="91429" tIns="45714" rIns="91429" bIns="45714" rtlCol="0" anchor="b"/>
          <a:lstStyle>
            <a:lvl1pPr algn="r">
              <a:defRPr sz="1200"/>
            </a:lvl1pPr>
          </a:lstStyle>
          <a:p>
            <a:fld id="{9D0CC8C4-120F-4A23-9ECA-2E03A9C32BCC}" type="slidenum">
              <a:rPr lang="hr-HR" smtClean="0"/>
              <a:t>‹#›</a:t>
            </a:fld>
            <a:endParaRPr lang="hr-HR"/>
          </a:p>
        </p:txBody>
      </p:sp>
    </p:spTree>
    <p:extLst>
      <p:ext uri="{BB962C8B-B14F-4D97-AF65-F5344CB8AC3E}">
        <p14:creationId xmlns:p14="http://schemas.microsoft.com/office/powerpoint/2010/main" val="1498108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C9019-0A48-46F8-897A-61E351D37EAD}" type="datetimeFigureOut">
              <a:rPr lang="hr-HR" smtClean="0"/>
              <a:t>8.11.2023.</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3DF4D-A87A-48D6-8A65-61B0532453EA}" type="slidenum">
              <a:rPr lang="hr-HR" smtClean="0"/>
              <a:t>‹#›</a:t>
            </a:fld>
            <a:endParaRPr lang="hr-HR"/>
          </a:p>
        </p:txBody>
      </p:sp>
    </p:spTree>
    <p:extLst>
      <p:ext uri="{BB962C8B-B14F-4D97-AF65-F5344CB8AC3E}">
        <p14:creationId xmlns:p14="http://schemas.microsoft.com/office/powerpoint/2010/main" val="4217299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noProof="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r-HR"/>
          </a:p>
          <a:p>
            <a:endParaRPr lang="hr-HR"/>
          </a:p>
        </p:txBody>
      </p:sp>
      <p:sp>
        <p:nvSpPr>
          <p:cNvPr id="4" name="Slide Number Placeholder 3"/>
          <p:cNvSpPr>
            <a:spLocks noGrp="1"/>
          </p:cNvSpPr>
          <p:nvPr>
            <p:ph type="sldNum" sz="quarter" idx="5"/>
          </p:nvPr>
        </p:nvSpPr>
        <p:spPr/>
        <p:txBody>
          <a:bodyPr/>
          <a:lstStyle/>
          <a:p>
            <a:fld id="{597F4036-3D8B-45CB-8CAD-B9769AFAF67F}" type="slidenum">
              <a:rPr lang="hr-HR" smtClean="0"/>
              <a:t>33</a:t>
            </a:fld>
            <a:endParaRPr lang="hr-HR"/>
          </a:p>
        </p:txBody>
      </p:sp>
    </p:spTree>
    <p:extLst>
      <p:ext uri="{BB962C8B-B14F-4D97-AF65-F5344CB8AC3E}">
        <p14:creationId xmlns:p14="http://schemas.microsoft.com/office/powerpoint/2010/main" val="888850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noProof="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r-HR"/>
          </a:p>
          <a:p>
            <a:endParaRPr lang="hr-HR"/>
          </a:p>
        </p:txBody>
      </p:sp>
      <p:sp>
        <p:nvSpPr>
          <p:cNvPr id="4" name="Slide Number Placeholder 3"/>
          <p:cNvSpPr>
            <a:spLocks noGrp="1"/>
          </p:cNvSpPr>
          <p:nvPr>
            <p:ph type="sldNum" sz="quarter" idx="5"/>
          </p:nvPr>
        </p:nvSpPr>
        <p:spPr/>
        <p:txBody>
          <a:bodyPr/>
          <a:lstStyle/>
          <a:p>
            <a:fld id="{597F4036-3D8B-45CB-8CAD-B9769AFAF67F}" type="slidenum">
              <a:rPr lang="hr-HR" smtClean="0"/>
              <a:t>35</a:t>
            </a:fld>
            <a:endParaRPr lang="hr-HR"/>
          </a:p>
        </p:txBody>
      </p:sp>
    </p:spTree>
    <p:extLst>
      <p:ext uri="{BB962C8B-B14F-4D97-AF65-F5344CB8AC3E}">
        <p14:creationId xmlns:p14="http://schemas.microsoft.com/office/powerpoint/2010/main" val="2107651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zervirano mjesto slike slajda 1">
            <a:extLst>
              <a:ext uri="{FF2B5EF4-FFF2-40B4-BE49-F238E27FC236}">
                <a16:creationId xmlns:a16="http://schemas.microsoft.com/office/drawing/2014/main" id="{74AFD74C-E872-471D-A379-73DD55347B95}"/>
              </a:ext>
            </a:extLst>
          </p:cNvPr>
          <p:cNvSpPr>
            <a:spLocks noGrp="1" noRot="1" noChangeAspect="1" noChangeArrowheads="1" noTextEdit="1"/>
          </p:cNvSpPr>
          <p:nvPr>
            <p:ph type="sldImg"/>
          </p:nvPr>
        </p:nvSpPr>
        <p:spPr>
          <a:ln/>
        </p:spPr>
      </p:sp>
      <p:sp>
        <p:nvSpPr>
          <p:cNvPr id="100355" name="Rezervirano mjesto bilježaka 2">
            <a:extLst>
              <a:ext uri="{FF2B5EF4-FFF2-40B4-BE49-F238E27FC236}">
                <a16:creationId xmlns:a16="http://schemas.microsoft.com/office/drawing/2014/main" id="{537236D6-B2B5-4049-A238-B83237C434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RS" altLang="sr-Latn-RS">
              <a:latin typeface="Arial" panose="020B0604020202020204" pitchFamily="34" charset="0"/>
            </a:endParaRPr>
          </a:p>
        </p:txBody>
      </p:sp>
      <p:sp>
        <p:nvSpPr>
          <p:cNvPr id="100356" name="Rezervirano mjesto broja slajda 3">
            <a:extLst>
              <a:ext uri="{FF2B5EF4-FFF2-40B4-BE49-F238E27FC236}">
                <a16:creationId xmlns:a16="http://schemas.microsoft.com/office/drawing/2014/main" id="{185A4912-E826-4E93-93C0-D177227DA4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79CE30-AF79-4343-9E9B-15AE0587FC08}" type="slidenum">
              <a:rPr lang="hr-HR" altLang="sr-Latn-RS" smtClean="0"/>
              <a:pPr/>
              <a:t>52</a:t>
            </a:fld>
            <a:endParaRPr lang="hr-HR" altLang="sr-Latn-R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14573" y="2508923"/>
            <a:ext cx="9144000" cy="1535995"/>
          </a:xfrm>
        </p:spPr>
        <p:txBody>
          <a:bodyPr anchor="b"/>
          <a:lstStyle>
            <a:lvl1pPr algn="ctr">
              <a:defRPr sz="6000" b="1">
                <a:solidFill>
                  <a:schemeClr val="tx1">
                    <a:lumMod val="75000"/>
                    <a:lumOff val="25000"/>
                  </a:schemeClr>
                </a:solidFill>
                <a:latin typeface="+mn-lt"/>
              </a:defRPr>
            </a:lvl1pPr>
          </a:lstStyle>
          <a:p>
            <a:r>
              <a:rPr lang="en-US"/>
              <a:t>Click to edit Master title style</a:t>
            </a:r>
            <a:endParaRPr lang="hr-HR"/>
          </a:p>
        </p:txBody>
      </p:sp>
      <p:sp>
        <p:nvSpPr>
          <p:cNvPr id="4" name="Text Placeholder 2"/>
          <p:cNvSpPr>
            <a:spLocks noGrp="1"/>
          </p:cNvSpPr>
          <p:nvPr>
            <p:ph type="body" idx="1"/>
          </p:nvPr>
        </p:nvSpPr>
        <p:spPr>
          <a:xfrm>
            <a:off x="1514573" y="4194990"/>
            <a:ext cx="9144000" cy="699848"/>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60589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2F02FD-EE4A-48AB-BE1E-77DC6D5C53AC}" type="datetimeFigureOut">
              <a:rPr lang="hr-HR" smtClean="0"/>
              <a:t>8.11.2023.</a:t>
            </a:fld>
            <a:endParaRPr lang="hr-H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hr-H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7D1370-35AF-4E2E-ADBA-1F6D0E205A09}" type="slidenum">
              <a:rPr lang="hr-HR" smtClean="0"/>
              <a:t>‹#›</a:t>
            </a:fld>
            <a:endParaRPr lang="hr-HR"/>
          </a:p>
        </p:txBody>
      </p:sp>
    </p:spTree>
    <p:extLst>
      <p:ext uri="{BB962C8B-B14F-4D97-AF65-F5344CB8AC3E}">
        <p14:creationId xmlns:p14="http://schemas.microsoft.com/office/powerpoint/2010/main" val="691110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2F02FD-EE4A-48AB-BE1E-77DC6D5C53AC}" type="datetimeFigureOut">
              <a:rPr lang="hr-HR" smtClean="0"/>
              <a:t>8.11.2023.</a:t>
            </a:fld>
            <a:endParaRPr lang="hr-H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hr-H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7D1370-35AF-4E2E-ADBA-1F6D0E205A09}" type="slidenum">
              <a:rPr lang="hr-HR" smtClean="0"/>
              <a:t>‹#›</a:t>
            </a:fld>
            <a:endParaRPr lang="hr-HR"/>
          </a:p>
        </p:txBody>
      </p:sp>
    </p:spTree>
    <p:extLst>
      <p:ext uri="{BB962C8B-B14F-4D97-AF65-F5344CB8AC3E}">
        <p14:creationId xmlns:p14="http://schemas.microsoft.com/office/powerpoint/2010/main" val="2274877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15870-B9AF-468B-83F6-49D8A13D790E}"/>
              </a:ext>
            </a:extLst>
          </p:cNvPr>
          <p:cNvSpPr>
            <a:spLocks noGrp="1"/>
          </p:cNvSpPr>
          <p:nvPr>
            <p:ph type="title"/>
          </p:nvPr>
        </p:nvSpPr>
        <p:spPr>
          <a:xfrm>
            <a:off x="838200" y="681036"/>
            <a:ext cx="9046029" cy="1112930"/>
          </a:xfrm>
        </p:spPr>
        <p:txBody>
          <a:bodyPr/>
          <a:lstStyle>
            <a:lvl1pPr>
              <a:defRPr>
                <a:solidFill>
                  <a:schemeClr val="tx1">
                    <a:lumMod val="65000"/>
                    <a:lumOff val="35000"/>
                  </a:schemeClr>
                </a:solidFill>
              </a:defRPr>
            </a:lvl1pPr>
          </a:lstStyle>
          <a:p>
            <a:r>
              <a:rPr lang="en-US"/>
              <a:t>Click to edit Master title style</a:t>
            </a:r>
            <a:endParaRPr lang="hr-HR"/>
          </a:p>
        </p:txBody>
      </p:sp>
      <p:sp>
        <p:nvSpPr>
          <p:cNvPr id="5" name="Footer Placeholder 4">
            <a:extLst>
              <a:ext uri="{FF2B5EF4-FFF2-40B4-BE49-F238E27FC236}">
                <a16:creationId xmlns:a16="http://schemas.microsoft.com/office/drawing/2014/main" id="{AEE61617-01EA-4BDA-BAA7-C44D4D70E0A5}"/>
              </a:ext>
            </a:extLst>
          </p:cNvPr>
          <p:cNvSpPr txBox="1">
            <a:spLocks/>
          </p:cNvSpPr>
          <p:nvPr userDrawn="1"/>
        </p:nvSpPr>
        <p:spPr>
          <a:xfrm>
            <a:off x="4040777" y="6627222"/>
            <a:ext cx="4114800" cy="169818"/>
          </a:xfrm>
          <a:prstGeom prst="rect">
            <a:avLst/>
          </a:prstGeom>
        </p:spPr>
        <p:txBody>
          <a:bodyPr vert="horz" lIns="91440" tIns="45720" rIns="91440" bIns="45720" rtlCol="0" anchor="ctr"/>
          <a:lstStyle>
            <a:defPPr>
              <a:defRPr lang="sr-Latn-RS"/>
            </a:defPPr>
            <a:lvl1pPr marL="0" algn="ct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r-HR"/>
              <a:t>www.pjr.hr</a:t>
            </a:r>
          </a:p>
        </p:txBody>
      </p:sp>
      <p:sp>
        <p:nvSpPr>
          <p:cNvPr id="7" name="Text Placeholder 6">
            <a:extLst>
              <a:ext uri="{FF2B5EF4-FFF2-40B4-BE49-F238E27FC236}">
                <a16:creationId xmlns:a16="http://schemas.microsoft.com/office/drawing/2014/main" id="{D615AF00-328A-410A-9B6C-AE0AFD717E4E}"/>
              </a:ext>
            </a:extLst>
          </p:cNvPr>
          <p:cNvSpPr>
            <a:spLocks noGrp="1"/>
          </p:cNvSpPr>
          <p:nvPr>
            <p:ph type="body" sz="quarter" idx="10"/>
          </p:nvPr>
        </p:nvSpPr>
        <p:spPr>
          <a:xfrm>
            <a:off x="880065" y="2242343"/>
            <a:ext cx="9046029" cy="4088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10" name="Rectangle 9">
            <a:extLst>
              <a:ext uri="{FF2B5EF4-FFF2-40B4-BE49-F238E27FC236}">
                <a16:creationId xmlns:a16="http://schemas.microsoft.com/office/drawing/2014/main" id="{9E9B1EC5-27DC-4C9A-BDB5-1E063B9895C3}"/>
              </a:ext>
              <a:ext uri="{C183D7F6-B498-43B3-948B-1728B52AA6E4}">
                <adec:decorative xmlns:adec="http://schemas.microsoft.com/office/drawing/2017/decorative" val="1"/>
              </a:ext>
            </a:extLst>
          </p:cNvPr>
          <p:cNvSpPr/>
          <p:nvPr userDrawn="1"/>
        </p:nvSpPr>
        <p:spPr>
          <a:xfrm rot="5400000">
            <a:off x="-3377152" y="3377153"/>
            <a:ext cx="6858000" cy="103695"/>
          </a:xfrm>
          <a:prstGeom prst="rect">
            <a:avLst/>
          </a:prstGeom>
          <a:gradFill flip="none" rotWithShape="1">
            <a:gsLst>
              <a:gs pos="1770">
                <a:srgbClr val="DD9648"/>
              </a:gs>
              <a:gs pos="40000">
                <a:srgbClr val="AC6B95"/>
              </a:gs>
              <a:gs pos="75000">
                <a:srgbClr val="72AB7D"/>
              </a:gs>
              <a:gs pos="100000">
                <a:srgbClr val="0596BD"/>
              </a:gs>
            </a:gsLst>
            <a:lin ang="10800000" scaled="1"/>
            <a:tileRect/>
          </a:gradFill>
        </p:spPr>
        <p:txBody>
          <a:bodyPr vert="horz" lIns="91440" tIns="45720" rIns="91440" bIns="45720" rtlCol="0">
            <a:noAutofit/>
          </a:bodyPr>
          <a:lstStyle/>
          <a:p>
            <a:pPr lvl="0" indent="0" algn="ctr">
              <a:lnSpc>
                <a:spcPct val="150000"/>
              </a:lnSpc>
              <a:spcBef>
                <a:spcPts val="1000"/>
              </a:spcBef>
              <a:buFont typeface="Arial" panose="020B0604020202020204" pitchFamily="34" charset="0"/>
              <a:buNone/>
            </a:pPr>
            <a:endParaRPr lang="en-US" cap="all" spc="300" baseline="0">
              <a:solidFill>
                <a:schemeClr val="tx1"/>
              </a:solidFill>
            </a:endParaRPr>
          </a:p>
        </p:txBody>
      </p:sp>
    </p:spTree>
    <p:extLst>
      <p:ext uri="{BB962C8B-B14F-4D97-AF65-F5344CB8AC3E}">
        <p14:creationId xmlns:p14="http://schemas.microsoft.com/office/powerpoint/2010/main" val="2391172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Grafov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45D17-D652-4766-B11C-2E8D8390D957}"/>
              </a:ext>
            </a:extLst>
          </p:cNvPr>
          <p:cNvSpPr>
            <a:spLocks noGrp="1"/>
          </p:cNvSpPr>
          <p:nvPr>
            <p:ph type="title"/>
          </p:nvPr>
        </p:nvSpPr>
        <p:spPr>
          <a:xfrm>
            <a:off x="486453" y="767789"/>
            <a:ext cx="9347503" cy="823913"/>
          </a:xfrm>
        </p:spPr>
        <p:txBody>
          <a:bodyPr>
            <a:noAutofit/>
          </a:bodyPr>
          <a:lstStyle>
            <a:lvl1pPr>
              <a:defRPr sz="4000" spc="300"/>
            </a:lvl1pPr>
          </a:lstStyle>
          <a:p>
            <a:r>
              <a:rPr lang="en-US"/>
              <a:t>Click to edit Master title style</a:t>
            </a:r>
          </a:p>
        </p:txBody>
      </p:sp>
      <p:sp>
        <p:nvSpPr>
          <p:cNvPr id="4" name="Slide Number Placeholder 3">
            <a:extLst>
              <a:ext uri="{FF2B5EF4-FFF2-40B4-BE49-F238E27FC236}">
                <a16:creationId xmlns:a16="http://schemas.microsoft.com/office/drawing/2014/main" id="{0F8A60B7-2499-42C6-8A74-ACDAE245746D}"/>
              </a:ext>
            </a:extLst>
          </p:cNvPr>
          <p:cNvSpPr>
            <a:spLocks noGrp="1"/>
          </p:cNvSpPr>
          <p:nvPr>
            <p:ph type="sldNum" sz="quarter" idx="11"/>
          </p:nvPr>
        </p:nvSpPr>
        <p:spPr>
          <a:xfrm>
            <a:off x="11194292" y="6492875"/>
            <a:ext cx="443948" cy="365125"/>
          </a:xfrm>
        </p:spPr>
        <p:txBody>
          <a:bodyPr/>
          <a:lstStyle/>
          <a:p>
            <a:fld id="{8C2E478F-E849-4A8C-AF1F-CBCC78A7CBFA}" type="slidenum">
              <a:rPr lang="en-US" smtClean="0"/>
              <a:t>‹#›</a:t>
            </a:fld>
            <a:endParaRPr lang="en-US"/>
          </a:p>
        </p:txBody>
      </p:sp>
      <p:sp>
        <p:nvSpPr>
          <p:cNvPr id="9" name="Chart Placeholder 8">
            <a:extLst>
              <a:ext uri="{FF2B5EF4-FFF2-40B4-BE49-F238E27FC236}">
                <a16:creationId xmlns:a16="http://schemas.microsoft.com/office/drawing/2014/main" id="{4622EB44-AA9E-41EB-B529-3AE07AF10D68}"/>
              </a:ext>
            </a:extLst>
          </p:cNvPr>
          <p:cNvSpPr>
            <a:spLocks noGrp="1"/>
          </p:cNvSpPr>
          <p:nvPr>
            <p:ph type="chart" sz="quarter" idx="12"/>
          </p:nvPr>
        </p:nvSpPr>
        <p:spPr>
          <a:xfrm>
            <a:off x="486453" y="2193925"/>
            <a:ext cx="4866943" cy="3575050"/>
          </a:xfrm>
        </p:spPr>
        <p:txBody>
          <a:bodyPr/>
          <a:lstStyle/>
          <a:p>
            <a:r>
              <a:rPr lang="en-US"/>
              <a:t>Click icon to add chart</a:t>
            </a:r>
            <a:endParaRPr lang="hr-HR"/>
          </a:p>
        </p:txBody>
      </p:sp>
      <p:sp>
        <p:nvSpPr>
          <p:cNvPr id="23" name="Text Placeholder 22">
            <a:extLst>
              <a:ext uri="{FF2B5EF4-FFF2-40B4-BE49-F238E27FC236}">
                <a16:creationId xmlns:a16="http://schemas.microsoft.com/office/drawing/2014/main" id="{ADEB59BA-6669-47BF-A814-7E669368C111}"/>
              </a:ext>
            </a:extLst>
          </p:cNvPr>
          <p:cNvSpPr>
            <a:spLocks noGrp="1"/>
          </p:cNvSpPr>
          <p:nvPr>
            <p:ph type="body" sz="quarter" idx="13"/>
          </p:nvPr>
        </p:nvSpPr>
        <p:spPr>
          <a:xfrm>
            <a:off x="5925373" y="2193290"/>
            <a:ext cx="4866943" cy="3575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10" name="Rectangle 9">
            <a:extLst>
              <a:ext uri="{FF2B5EF4-FFF2-40B4-BE49-F238E27FC236}">
                <a16:creationId xmlns:a16="http://schemas.microsoft.com/office/drawing/2014/main" id="{B20DE87E-20E3-443D-8A0F-969EF425433D}"/>
              </a:ext>
              <a:ext uri="{C183D7F6-B498-43B3-948B-1728B52AA6E4}">
                <adec:decorative xmlns:adec="http://schemas.microsoft.com/office/drawing/2017/decorative" val="1"/>
              </a:ext>
            </a:extLst>
          </p:cNvPr>
          <p:cNvSpPr/>
          <p:nvPr/>
        </p:nvSpPr>
        <p:spPr>
          <a:xfrm rot="5400000">
            <a:off x="-3381866" y="3381867"/>
            <a:ext cx="6858000" cy="94268"/>
          </a:xfrm>
          <a:prstGeom prst="rect">
            <a:avLst/>
          </a:prstGeom>
          <a:gradFill flip="none" rotWithShape="1">
            <a:gsLst>
              <a:gs pos="1770">
                <a:srgbClr val="DD9648"/>
              </a:gs>
              <a:gs pos="40000">
                <a:srgbClr val="AC6B95"/>
              </a:gs>
              <a:gs pos="75000">
                <a:srgbClr val="72AB7D"/>
              </a:gs>
              <a:gs pos="100000">
                <a:srgbClr val="0596BD"/>
              </a:gs>
            </a:gsLst>
            <a:lin ang="10800000" scaled="1"/>
            <a:tileRect/>
          </a:gradFill>
        </p:spPr>
        <p:txBody>
          <a:bodyPr vert="horz" lIns="91440" tIns="45720" rIns="91440" bIns="45720" rtlCol="0">
            <a:noAutofit/>
          </a:bodyPr>
          <a:lstStyle/>
          <a:p>
            <a:pPr lvl="0" indent="0" algn="ctr">
              <a:lnSpc>
                <a:spcPct val="150000"/>
              </a:lnSpc>
              <a:spcBef>
                <a:spcPts val="1000"/>
              </a:spcBef>
              <a:buFont typeface="Arial" panose="020B0604020202020204" pitchFamily="34" charset="0"/>
              <a:buNone/>
            </a:pPr>
            <a:endParaRPr lang="en-US" cap="all" spc="300" baseline="0">
              <a:solidFill>
                <a:schemeClr val="tx1"/>
              </a:solidFill>
            </a:endParaRPr>
          </a:p>
        </p:txBody>
      </p:sp>
      <p:sp>
        <p:nvSpPr>
          <p:cNvPr id="11" name="Footer Placeholder 4">
            <a:extLst>
              <a:ext uri="{FF2B5EF4-FFF2-40B4-BE49-F238E27FC236}">
                <a16:creationId xmlns:a16="http://schemas.microsoft.com/office/drawing/2014/main" id="{6A420CB5-D1B4-4A88-879F-1BB12BF1E985}"/>
              </a:ext>
            </a:extLst>
          </p:cNvPr>
          <p:cNvSpPr>
            <a:spLocks noGrp="1"/>
          </p:cNvSpPr>
          <p:nvPr>
            <p:ph type="ftr" sz="quarter" idx="46"/>
          </p:nvPr>
        </p:nvSpPr>
        <p:spPr>
          <a:xfrm>
            <a:off x="9932434" y="6492875"/>
            <a:ext cx="1261857" cy="365125"/>
          </a:xfrm>
        </p:spPr>
        <p:txBody>
          <a:bodyPr/>
          <a:lstStyle>
            <a:lvl1pPr>
              <a:defRPr/>
            </a:lvl1pPr>
          </a:lstStyle>
          <a:p>
            <a:r>
              <a:rPr lang="hr-HR"/>
              <a:t>www.pjr.hr</a:t>
            </a:r>
          </a:p>
        </p:txBody>
      </p:sp>
      <p:pic>
        <p:nvPicPr>
          <p:cNvPr id="12" name="Picture 11" descr="A picture containing application&#10;&#10;Description automatically generated">
            <a:extLst>
              <a:ext uri="{FF2B5EF4-FFF2-40B4-BE49-F238E27FC236}">
                <a16:creationId xmlns:a16="http://schemas.microsoft.com/office/drawing/2014/main" id="{8F592905-79C3-4153-B8FE-CC8E70BC0B4D}"/>
              </a:ext>
            </a:extLst>
          </p:cNvPr>
          <p:cNvPicPr>
            <a:picLocks noChangeAspect="1"/>
          </p:cNvPicPr>
          <p:nvPr/>
        </p:nvPicPr>
        <p:blipFill>
          <a:blip r:embed="rId2"/>
          <a:stretch>
            <a:fillRect/>
          </a:stretch>
        </p:blipFill>
        <p:spPr>
          <a:xfrm>
            <a:off x="10798262" y="6591507"/>
            <a:ext cx="396030" cy="160654"/>
          </a:xfrm>
          <a:prstGeom prst="rect">
            <a:avLst/>
          </a:prstGeom>
        </p:spPr>
      </p:pic>
    </p:spTree>
    <p:extLst>
      <p:ext uri="{BB962C8B-B14F-4D97-AF65-F5344CB8AC3E}">
        <p14:creationId xmlns:p14="http://schemas.microsoft.com/office/powerpoint/2010/main" val="1744211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Edukacije_tekstualn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45D17-D652-4766-B11C-2E8D8390D957}"/>
              </a:ext>
            </a:extLst>
          </p:cNvPr>
          <p:cNvSpPr>
            <a:spLocks noGrp="1"/>
          </p:cNvSpPr>
          <p:nvPr>
            <p:ph type="title"/>
          </p:nvPr>
        </p:nvSpPr>
        <p:spPr>
          <a:xfrm>
            <a:off x="486453" y="767789"/>
            <a:ext cx="9347503" cy="823913"/>
          </a:xfrm>
        </p:spPr>
        <p:txBody>
          <a:bodyPr>
            <a:noAutofit/>
          </a:bodyPr>
          <a:lstStyle>
            <a:lvl1pPr>
              <a:defRPr sz="4000" spc="300"/>
            </a:lvl1pPr>
          </a:lstStyle>
          <a:p>
            <a:r>
              <a:rPr lang="en-US"/>
              <a:t>Click to edit Master title style</a:t>
            </a:r>
          </a:p>
        </p:txBody>
      </p:sp>
      <p:sp>
        <p:nvSpPr>
          <p:cNvPr id="4" name="Slide Number Placeholder 3">
            <a:extLst>
              <a:ext uri="{FF2B5EF4-FFF2-40B4-BE49-F238E27FC236}">
                <a16:creationId xmlns:a16="http://schemas.microsoft.com/office/drawing/2014/main" id="{0F8A60B7-2499-42C6-8A74-ACDAE245746D}"/>
              </a:ext>
            </a:extLst>
          </p:cNvPr>
          <p:cNvSpPr>
            <a:spLocks noGrp="1"/>
          </p:cNvSpPr>
          <p:nvPr>
            <p:ph type="sldNum" sz="quarter" idx="11"/>
          </p:nvPr>
        </p:nvSpPr>
        <p:spPr>
          <a:xfrm>
            <a:off x="11327295" y="6435506"/>
            <a:ext cx="443948" cy="365125"/>
          </a:xfrm>
        </p:spPr>
        <p:txBody>
          <a:bodyPr/>
          <a:lstStyle/>
          <a:p>
            <a:fld id="{8C2E478F-E849-4A8C-AF1F-CBCC78A7CBFA}" type="slidenum">
              <a:rPr lang="en-US" smtClean="0"/>
              <a:t>‹#›</a:t>
            </a:fld>
            <a:endParaRPr lang="en-US"/>
          </a:p>
        </p:txBody>
      </p:sp>
      <p:sp>
        <p:nvSpPr>
          <p:cNvPr id="8" name="Text Placeholder 7">
            <a:extLst>
              <a:ext uri="{FF2B5EF4-FFF2-40B4-BE49-F238E27FC236}">
                <a16:creationId xmlns:a16="http://schemas.microsoft.com/office/drawing/2014/main" id="{FE1E0849-5BF3-4AAF-8F42-84FEF92A2E41}"/>
              </a:ext>
            </a:extLst>
          </p:cNvPr>
          <p:cNvSpPr>
            <a:spLocks noGrp="1"/>
          </p:cNvSpPr>
          <p:nvPr>
            <p:ph type="body" sz="quarter" idx="12"/>
          </p:nvPr>
        </p:nvSpPr>
        <p:spPr>
          <a:xfrm>
            <a:off x="485775" y="1911350"/>
            <a:ext cx="10310813" cy="416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10" name="Rectangle 9">
            <a:extLst>
              <a:ext uri="{FF2B5EF4-FFF2-40B4-BE49-F238E27FC236}">
                <a16:creationId xmlns:a16="http://schemas.microsoft.com/office/drawing/2014/main" id="{1B67C8A4-85F3-4897-8012-E4C551ED2063}"/>
              </a:ext>
              <a:ext uri="{C183D7F6-B498-43B3-948B-1728B52AA6E4}">
                <adec:decorative xmlns:adec="http://schemas.microsoft.com/office/drawing/2017/decorative" val="1"/>
              </a:ext>
            </a:extLst>
          </p:cNvPr>
          <p:cNvSpPr/>
          <p:nvPr/>
        </p:nvSpPr>
        <p:spPr>
          <a:xfrm rot="5400000">
            <a:off x="-3377152" y="3377153"/>
            <a:ext cx="6858000" cy="103695"/>
          </a:xfrm>
          <a:prstGeom prst="rect">
            <a:avLst/>
          </a:prstGeom>
          <a:gradFill flip="none" rotWithShape="1">
            <a:gsLst>
              <a:gs pos="1770">
                <a:srgbClr val="DD9648"/>
              </a:gs>
              <a:gs pos="40000">
                <a:srgbClr val="AC6B95"/>
              </a:gs>
              <a:gs pos="75000">
                <a:srgbClr val="72AB7D"/>
              </a:gs>
              <a:gs pos="100000">
                <a:srgbClr val="0596BD"/>
              </a:gs>
            </a:gsLst>
            <a:lin ang="10800000" scaled="1"/>
            <a:tileRect/>
          </a:gradFill>
        </p:spPr>
        <p:txBody>
          <a:bodyPr vert="horz" lIns="91440" tIns="45720" rIns="91440" bIns="45720" rtlCol="0">
            <a:noAutofit/>
          </a:bodyPr>
          <a:lstStyle/>
          <a:p>
            <a:pPr lvl="0" indent="0" algn="ctr">
              <a:lnSpc>
                <a:spcPct val="150000"/>
              </a:lnSpc>
              <a:spcBef>
                <a:spcPts val="1000"/>
              </a:spcBef>
              <a:buFont typeface="Arial" panose="020B0604020202020204" pitchFamily="34" charset="0"/>
              <a:buNone/>
            </a:pPr>
            <a:endParaRPr lang="en-US" cap="all" spc="300" baseline="0">
              <a:solidFill>
                <a:schemeClr val="tx1"/>
              </a:solidFill>
            </a:endParaRPr>
          </a:p>
        </p:txBody>
      </p:sp>
      <p:sp>
        <p:nvSpPr>
          <p:cNvPr id="9" name="Footer Placeholder 4">
            <a:extLst>
              <a:ext uri="{FF2B5EF4-FFF2-40B4-BE49-F238E27FC236}">
                <a16:creationId xmlns:a16="http://schemas.microsoft.com/office/drawing/2014/main" id="{C7B11002-BE8B-4C0B-B2F1-F4F3040F5731}"/>
              </a:ext>
            </a:extLst>
          </p:cNvPr>
          <p:cNvSpPr>
            <a:spLocks noGrp="1"/>
          </p:cNvSpPr>
          <p:nvPr>
            <p:ph type="ftr" sz="quarter" idx="46"/>
          </p:nvPr>
        </p:nvSpPr>
        <p:spPr>
          <a:xfrm>
            <a:off x="10065437" y="6435506"/>
            <a:ext cx="1261857" cy="365125"/>
          </a:xfrm>
        </p:spPr>
        <p:txBody>
          <a:bodyPr/>
          <a:lstStyle>
            <a:lvl1pPr>
              <a:defRPr/>
            </a:lvl1pPr>
          </a:lstStyle>
          <a:p>
            <a:r>
              <a:rPr lang="hr-HR"/>
              <a:t>www.pjr.hr</a:t>
            </a:r>
          </a:p>
        </p:txBody>
      </p:sp>
      <p:pic>
        <p:nvPicPr>
          <p:cNvPr id="11" name="Picture 10" descr="A picture containing application&#10;&#10;Description automatically generated">
            <a:extLst>
              <a:ext uri="{FF2B5EF4-FFF2-40B4-BE49-F238E27FC236}">
                <a16:creationId xmlns:a16="http://schemas.microsoft.com/office/drawing/2014/main" id="{D914FD7C-0EB7-42B4-809A-18E458DC47E9}"/>
              </a:ext>
            </a:extLst>
          </p:cNvPr>
          <p:cNvPicPr>
            <a:picLocks noChangeAspect="1"/>
          </p:cNvPicPr>
          <p:nvPr/>
        </p:nvPicPr>
        <p:blipFill>
          <a:blip r:embed="rId2"/>
          <a:stretch>
            <a:fillRect/>
          </a:stretch>
        </p:blipFill>
        <p:spPr>
          <a:xfrm>
            <a:off x="10931265" y="6534138"/>
            <a:ext cx="396030" cy="160654"/>
          </a:xfrm>
          <a:prstGeom prst="rect">
            <a:avLst/>
          </a:prstGeom>
        </p:spPr>
      </p:pic>
    </p:spTree>
    <p:extLst>
      <p:ext uri="{BB962C8B-B14F-4D97-AF65-F5344CB8AC3E}">
        <p14:creationId xmlns:p14="http://schemas.microsoft.com/office/powerpoint/2010/main" val="30843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12641" y="776433"/>
            <a:ext cx="9534426" cy="995915"/>
          </a:xfrm>
        </p:spPr>
        <p:txBody>
          <a:bodyPr/>
          <a:lstStyle>
            <a:lvl1pPr>
              <a:defRPr b="1">
                <a:solidFill>
                  <a:schemeClr val="tx1">
                    <a:lumMod val="75000"/>
                    <a:lumOff val="25000"/>
                  </a:schemeClr>
                </a:solidFill>
                <a:latin typeface="+mn-lt"/>
              </a:defRPr>
            </a:lvl1pPr>
          </a:lstStyle>
          <a:p>
            <a:r>
              <a:rPr lang="en-US"/>
              <a:t>Click to edit Master title style</a:t>
            </a:r>
            <a:endParaRPr lang="hr-HR"/>
          </a:p>
        </p:txBody>
      </p:sp>
      <p:sp>
        <p:nvSpPr>
          <p:cNvPr id="3" name="Content Placeholder 2"/>
          <p:cNvSpPr>
            <a:spLocks noGrp="1"/>
          </p:cNvSpPr>
          <p:nvPr>
            <p:ph idx="1"/>
          </p:nvPr>
        </p:nvSpPr>
        <p:spPr>
          <a:xfrm>
            <a:off x="1612641" y="2230952"/>
            <a:ext cx="9534426" cy="3350858"/>
          </a:xfrm>
        </p:spPr>
        <p:txBody>
          <a:bodyPr/>
          <a:lstStyle>
            <a:lvl1pPr marL="0" indent="0">
              <a:buNone/>
              <a:defRPr>
                <a:solidFill>
                  <a:schemeClr val="tx1">
                    <a:lumMod val="75000"/>
                    <a:lumOff val="25000"/>
                  </a:schemeClr>
                </a:solidFill>
              </a:defRPr>
            </a:lvl1pPr>
            <a:lvl2pPr marL="457200" indent="0">
              <a:buNone/>
              <a:defRPr sz="2000"/>
            </a:lvl2pPr>
            <a:lvl3pPr marL="914400" indent="0">
              <a:buNone/>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35496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2F02FD-EE4A-48AB-BE1E-77DC6D5C53AC}" type="datetimeFigureOut">
              <a:rPr lang="hr-HR" smtClean="0"/>
              <a:t>8.11.2023.</a:t>
            </a:fld>
            <a:endParaRPr lang="hr-H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hr-H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7D1370-35AF-4E2E-ADBA-1F6D0E205A09}" type="slidenum">
              <a:rPr lang="hr-HR" smtClean="0"/>
              <a:t>‹#›</a:t>
            </a:fld>
            <a:endParaRPr lang="hr-HR"/>
          </a:p>
        </p:txBody>
      </p:sp>
    </p:spTree>
    <p:extLst>
      <p:ext uri="{BB962C8B-B14F-4D97-AF65-F5344CB8AC3E}">
        <p14:creationId xmlns:p14="http://schemas.microsoft.com/office/powerpoint/2010/main" val="4134076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2F02FD-EE4A-48AB-BE1E-77DC6D5C53AC}" type="datetimeFigureOut">
              <a:rPr lang="hr-HR" smtClean="0"/>
              <a:t>8.11.2023.</a:t>
            </a:fld>
            <a:endParaRPr lang="hr-H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hr-H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7D1370-35AF-4E2E-ADBA-1F6D0E205A09}" type="slidenum">
              <a:rPr lang="hr-HR" smtClean="0"/>
              <a:t>‹#›</a:t>
            </a:fld>
            <a:endParaRPr lang="hr-HR"/>
          </a:p>
        </p:txBody>
      </p:sp>
    </p:spTree>
    <p:extLst>
      <p:ext uri="{BB962C8B-B14F-4D97-AF65-F5344CB8AC3E}">
        <p14:creationId xmlns:p14="http://schemas.microsoft.com/office/powerpoint/2010/main" val="524873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2F02FD-EE4A-48AB-BE1E-77DC6D5C53AC}" type="datetimeFigureOut">
              <a:rPr lang="hr-HR" smtClean="0"/>
              <a:t>8.11.2023.</a:t>
            </a:fld>
            <a:endParaRPr lang="hr-H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hr-H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47D1370-35AF-4E2E-ADBA-1F6D0E205A09}" type="slidenum">
              <a:rPr lang="hr-HR" smtClean="0"/>
              <a:t>‹#›</a:t>
            </a:fld>
            <a:endParaRPr lang="hr-HR"/>
          </a:p>
        </p:txBody>
      </p:sp>
    </p:spTree>
    <p:extLst>
      <p:ext uri="{BB962C8B-B14F-4D97-AF65-F5344CB8AC3E}">
        <p14:creationId xmlns:p14="http://schemas.microsoft.com/office/powerpoint/2010/main" val="866091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2F02FD-EE4A-48AB-BE1E-77DC6D5C53AC}" type="datetimeFigureOut">
              <a:rPr lang="hr-HR" smtClean="0"/>
              <a:t>8.11.2023.</a:t>
            </a:fld>
            <a:endParaRPr lang="hr-H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hr-H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47D1370-35AF-4E2E-ADBA-1F6D0E205A09}" type="slidenum">
              <a:rPr lang="hr-HR" smtClean="0"/>
              <a:t>‹#›</a:t>
            </a:fld>
            <a:endParaRPr lang="hr-HR"/>
          </a:p>
        </p:txBody>
      </p:sp>
    </p:spTree>
    <p:extLst>
      <p:ext uri="{BB962C8B-B14F-4D97-AF65-F5344CB8AC3E}">
        <p14:creationId xmlns:p14="http://schemas.microsoft.com/office/powerpoint/2010/main" val="145314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2F02FD-EE4A-48AB-BE1E-77DC6D5C53AC}" type="datetimeFigureOut">
              <a:rPr lang="hr-HR" smtClean="0"/>
              <a:t>8.11.2023.</a:t>
            </a:fld>
            <a:endParaRPr lang="hr-H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hr-H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47D1370-35AF-4E2E-ADBA-1F6D0E205A09}" type="slidenum">
              <a:rPr lang="hr-HR" smtClean="0"/>
              <a:t>‹#›</a:t>
            </a:fld>
            <a:endParaRPr lang="hr-HR"/>
          </a:p>
        </p:txBody>
      </p:sp>
    </p:spTree>
    <p:extLst>
      <p:ext uri="{BB962C8B-B14F-4D97-AF65-F5344CB8AC3E}">
        <p14:creationId xmlns:p14="http://schemas.microsoft.com/office/powerpoint/2010/main" val="3901224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2F02FD-EE4A-48AB-BE1E-77DC6D5C53AC}" type="datetimeFigureOut">
              <a:rPr lang="hr-HR" smtClean="0"/>
              <a:t>8.11.2023.</a:t>
            </a:fld>
            <a:endParaRPr lang="hr-H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hr-H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7D1370-35AF-4E2E-ADBA-1F6D0E205A09}" type="slidenum">
              <a:rPr lang="hr-HR" smtClean="0"/>
              <a:t>‹#›</a:t>
            </a:fld>
            <a:endParaRPr lang="hr-HR"/>
          </a:p>
        </p:txBody>
      </p:sp>
    </p:spTree>
    <p:extLst>
      <p:ext uri="{BB962C8B-B14F-4D97-AF65-F5344CB8AC3E}">
        <p14:creationId xmlns:p14="http://schemas.microsoft.com/office/powerpoint/2010/main" val="366895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2F02FD-EE4A-48AB-BE1E-77DC6D5C53AC}" type="datetimeFigureOut">
              <a:rPr lang="hr-HR" smtClean="0"/>
              <a:t>8.11.2023.</a:t>
            </a:fld>
            <a:endParaRPr lang="hr-H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hr-H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7D1370-35AF-4E2E-ADBA-1F6D0E205A09}" type="slidenum">
              <a:rPr lang="hr-HR" smtClean="0"/>
              <a:t>‹#›</a:t>
            </a:fld>
            <a:endParaRPr lang="hr-HR"/>
          </a:p>
        </p:txBody>
      </p:sp>
    </p:spTree>
    <p:extLst>
      <p:ext uri="{BB962C8B-B14F-4D97-AF65-F5344CB8AC3E}">
        <p14:creationId xmlns:p14="http://schemas.microsoft.com/office/powerpoint/2010/main" val="51884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BD862B93-D5B6-0416-B46D-8B823FF69CB7}"/>
              </a:ext>
            </a:extLst>
          </p:cNvPr>
          <p:cNvPicPr>
            <a:picLocks noChangeAspect="1"/>
          </p:cNvPicPr>
          <p:nvPr userDrawn="1"/>
        </p:nvPicPr>
        <p:blipFill>
          <a:blip r:embed="rId16"/>
          <a:stretch>
            <a:fillRect/>
          </a:stretch>
        </p:blipFill>
        <p:spPr>
          <a:xfrm>
            <a:off x="0" y="0"/>
            <a:ext cx="12192000" cy="6857999"/>
          </a:xfrm>
          <a:prstGeom prst="rect">
            <a:avLst/>
          </a:prstGeom>
        </p:spPr>
      </p:pic>
      <p:sp>
        <p:nvSpPr>
          <p:cNvPr id="2" name="Title Placeholder 1"/>
          <p:cNvSpPr>
            <a:spLocks noGrp="1"/>
          </p:cNvSpPr>
          <p:nvPr>
            <p:ph type="title"/>
          </p:nvPr>
        </p:nvSpPr>
        <p:spPr>
          <a:xfrm>
            <a:off x="838200" y="365124"/>
            <a:ext cx="8525759"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838200" y="2262433"/>
            <a:ext cx="10515600" cy="39145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pic>
        <p:nvPicPr>
          <p:cNvPr id="5" name="Slika 4">
            <a:extLst>
              <a:ext uri="{FF2B5EF4-FFF2-40B4-BE49-F238E27FC236}">
                <a16:creationId xmlns:a16="http://schemas.microsoft.com/office/drawing/2014/main" id="{391A6164-E6C7-F8D5-FF90-42197C3A5302}"/>
              </a:ext>
            </a:extLst>
          </p:cNvPr>
          <p:cNvPicPr>
            <a:picLocks noChangeAspect="1"/>
          </p:cNvPicPr>
          <p:nvPr userDrawn="1"/>
        </p:nvPicPr>
        <p:blipFill>
          <a:blip r:embed="rId17"/>
          <a:stretch>
            <a:fillRect/>
          </a:stretch>
        </p:blipFill>
        <p:spPr>
          <a:xfrm>
            <a:off x="575931" y="5322499"/>
            <a:ext cx="2220466" cy="1056338"/>
          </a:xfrm>
          <a:prstGeom prst="rect">
            <a:avLst/>
          </a:prstGeom>
        </p:spPr>
      </p:pic>
    </p:spTree>
    <p:extLst>
      <p:ext uri="{BB962C8B-B14F-4D97-AF65-F5344CB8AC3E}">
        <p14:creationId xmlns:p14="http://schemas.microsoft.com/office/powerpoint/2010/main" val="47951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hyperlink" Target="https://eojn.nn.hr/SPIN/APPLICATION/IPN/DocumentManagement/DokumentPodaciFrm.aspx?id=6796226"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eojn.nn.hr/SPIN/APPLICATION/IPN/DocumentManagement/DokumentPodaciFrm.aspx?id=6090068" TargetMode="External"/><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eojn.nn.hr/SPIN/APPLICATION/IPN/DocumentManagement/DokumentPodaciFrm.aspx?id=7306131"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eojn.nn.hr/SPIN/APPLICATION/IPN/DocumentManagement/DokumentPodaciFrm.aspx?id=7095399"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s://eojn.nn.hr/SPIN/APPLICATION/IPN/DocumentManagement/DokumentPodaciFrm.aspx?id=6702060"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eojn.nn.hr/SPIN/APPLICATION/IPN/DocumentManagement/DokumentPodaciFrm.aspx?id=7377341"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eojn.nn.hr/SPIN/APPLICATION/IPN/DocumentManagement/DokumentPodaciFrm.aspx?id=7510033" TargetMode="Externa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1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eojn.nn.hr/SPIN/APPLICATION/IPN/DocumentManagement/DokumentPodaciFrm.aspx?id=7621401"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www.google.hr/maps/dir/43.5116773,16.4654556/@43.5075204,16.4591057,16.08z?hl=hr" TargetMode="Externa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zelenanabava.hr/"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hyperlink" Target="https://eojn.nn.hr/SPIN/APPLICATION/IPN/DocumentManagement/DokumentPodaciFrm.aspx?id=7231012"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32.xml.rels><?xml version="1.0" encoding="UTF-8" standalone="yes"?>
<Relationships xmlns="http://schemas.openxmlformats.org/package/2006/relationships"><Relationship Id="rId2" Type="http://schemas.openxmlformats.org/officeDocument/2006/relationships/hyperlink" Target="https://www.surveymonkey.com/r/D5WHC5P"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hyperlink" Target="https://www.youtube.com/watch?v=Lsm99zOftbI"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hyperlink" Target="https://zelenanabava.hr/trosak-zivotnoga-vijeka-lcc-alati/"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7c-gmt6MSW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zelenanabava.hr/" TargetMode="External"/><Relationship Id="rId2" Type="http://schemas.openxmlformats.org/officeDocument/2006/relationships/hyperlink" Target="https://ec.europa.eu/environment/gpp/eu_gpp_criteria_en.ht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narodne-novine.nn.hr/clanci/sluzbeni/2021_05_49_983.htm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globalecolabelling.net/"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ec.europa.eu/environment/gpp/eco_labels.ht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hyperlink" Target="http://ec.europa.eu/ecat/" TargetMode="External"/><Relationship Id="rId2" Type="http://schemas.openxmlformats.org/officeDocument/2006/relationships/hyperlink" Target="https://mingor.gov.hr/UserDocsImages/klimatske_aktivnosti/odrzivi_razvoj/ecolabel/mingor_registar_ecolabel_3_21.pdf"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hyperlink" Target="http://emas.azo.hr/registar-emas/registrirane-emas-organizacije.aspx" TargetMode="Externa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ww.youtube.com/watch?v=MLrtsfzsyCU"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www.zelenanabava.hr/mjerila"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ojn.nn.hr/SPIN/APPLICATION/IPN/DocumentManagement/DokumentPodaciFrm.aspx?id=6871845"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eojn.nn.hr/SPIN/APPLICATION/IPN/DocumentManagement/DokumentPodaciFrm.aspx?id=7216957"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eojn.nn.hr/SPIN/APPLICATION/IPN/DocumentManagement/DokumentPodaciFrm.aspx?id=5244149"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eojn.nn.hr/SPIN/APPLICATION/IPN/DocumentManagement/DokumentPodaciFrm.aspx?id=5797399"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6.png"/></Relationships>
</file>

<file path=ppt/slides/_rels/slide9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ec.europa.eu/environment/gpp/pdf/210309_EU%20GPP%20criteria%20computers.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4E263E5-AF0B-43C5-A1D1-25865C73AAB3}"/>
              </a:ext>
            </a:extLst>
          </p:cNvPr>
          <p:cNvSpPr>
            <a:spLocks noGrp="1"/>
          </p:cNvSpPr>
          <p:nvPr>
            <p:ph type="title"/>
          </p:nvPr>
        </p:nvSpPr>
        <p:spPr>
          <a:xfrm>
            <a:off x="985887" y="2021605"/>
            <a:ext cx="9534426" cy="995915"/>
          </a:xfrm>
        </p:spPr>
        <p:txBody>
          <a:bodyPr>
            <a:normAutofit fontScale="90000"/>
          </a:bodyPr>
          <a:lstStyle/>
          <a:p>
            <a:pPr algn="ctr"/>
            <a:r>
              <a:rPr lang="hr-HR" sz="6200" dirty="0">
                <a:effectLst>
                  <a:outerShdw blurRad="38100" dist="38100" dir="2700000" algn="tl">
                    <a:srgbClr val="000000">
                      <a:alpha val="43137"/>
                    </a:srgbClr>
                  </a:outerShdw>
                </a:effectLst>
              </a:rPr>
              <a:t>Zelena javna nabava</a:t>
            </a:r>
            <a:br>
              <a:rPr lang="hr-HR" sz="6000" dirty="0">
                <a:effectLst>
                  <a:outerShdw blurRad="38100" dist="38100" dir="2700000" algn="tl">
                    <a:srgbClr val="000000">
                      <a:alpha val="43137"/>
                    </a:srgbClr>
                  </a:outerShdw>
                </a:effectLst>
              </a:rPr>
            </a:br>
            <a:r>
              <a:rPr lang="hr-HR" sz="2700" b="0" dirty="0">
                <a:solidFill>
                  <a:schemeClr val="tx1">
                    <a:lumMod val="50000"/>
                    <a:lumOff val="50000"/>
                  </a:schemeClr>
                </a:solidFill>
                <a:effectLst>
                  <a:outerShdw blurRad="38100" dist="38100" dir="2700000" algn="tl">
                    <a:srgbClr val="000000">
                      <a:alpha val="43137"/>
                    </a:srgbClr>
                  </a:outerShdw>
                </a:effectLst>
              </a:rPr>
              <a:t>Program usavršavanja</a:t>
            </a:r>
            <a:br>
              <a:rPr lang="hr-HR" sz="2700" b="0" dirty="0">
                <a:solidFill>
                  <a:schemeClr val="tx1">
                    <a:lumMod val="50000"/>
                    <a:lumOff val="50000"/>
                  </a:schemeClr>
                </a:solidFill>
                <a:effectLst>
                  <a:outerShdw blurRad="38100" dist="38100" dir="2700000" algn="tl">
                    <a:srgbClr val="000000">
                      <a:alpha val="43137"/>
                    </a:srgbClr>
                  </a:outerShdw>
                </a:effectLst>
              </a:rPr>
            </a:br>
            <a:r>
              <a:rPr lang="hr-HR" sz="2200" b="0" dirty="0">
                <a:solidFill>
                  <a:schemeClr val="tx1">
                    <a:lumMod val="50000"/>
                    <a:lumOff val="50000"/>
                  </a:schemeClr>
                </a:solidFill>
                <a:effectLst>
                  <a:outerShdw blurRad="38100" dist="38100" dir="2700000" algn="tl">
                    <a:srgbClr val="000000">
                      <a:alpha val="43137"/>
                    </a:srgbClr>
                  </a:outerShdw>
                </a:effectLst>
              </a:rPr>
              <a:t>2023.</a:t>
            </a:r>
            <a:endParaRPr lang="hr-HR" sz="6000" b="0" dirty="0">
              <a:solidFill>
                <a:schemeClr val="tx1">
                  <a:lumMod val="50000"/>
                  <a:lumOff val="50000"/>
                </a:schemeClr>
              </a:solidFill>
              <a:effectLst>
                <a:outerShdw blurRad="38100" dist="38100" dir="2700000" algn="tl">
                  <a:srgbClr val="000000">
                    <a:alpha val="43137"/>
                  </a:srgbClr>
                </a:outerShdw>
              </a:effectLst>
            </a:endParaRPr>
          </a:p>
        </p:txBody>
      </p:sp>
      <p:pic>
        <p:nvPicPr>
          <p:cNvPr id="3" name="Picture 2" descr="A picture containing astronomical object, celestial event, darkness, nature&#10;&#10;Description automatically generated">
            <a:extLst>
              <a:ext uri="{FF2B5EF4-FFF2-40B4-BE49-F238E27FC236}">
                <a16:creationId xmlns:a16="http://schemas.microsoft.com/office/drawing/2014/main" id="{795D9154-4DB0-1D1B-AFB3-285C75C4B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280" y="5484527"/>
            <a:ext cx="1591820" cy="895399"/>
          </a:xfrm>
          <a:prstGeom prst="rect">
            <a:avLst/>
          </a:prstGeom>
        </p:spPr>
      </p:pic>
      <p:sp>
        <p:nvSpPr>
          <p:cNvPr id="5" name="TextBox 4">
            <a:extLst>
              <a:ext uri="{FF2B5EF4-FFF2-40B4-BE49-F238E27FC236}">
                <a16:creationId xmlns:a16="http://schemas.microsoft.com/office/drawing/2014/main" id="{EBE27D2E-895C-0FAA-9C07-05749DD46308}"/>
              </a:ext>
            </a:extLst>
          </p:cNvPr>
          <p:cNvSpPr txBox="1"/>
          <p:nvPr/>
        </p:nvSpPr>
        <p:spPr>
          <a:xfrm>
            <a:off x="904567" y="3650859"/>
            <a:ext cx="10009239" cy="923330"/>
          </a:xfrm>
          <a:prstGeom prst="rect">
            <a:avLst/>
          </a:prstGeom>
          <a:noFill/>
        </p:spPr>
        <p:txBody>
          <a:bodyPr wrap="square">
            <a:spAutoFit/>
          </a:bodyPr>
          <a:lstStyle/>
          <a:p>
            <a:pPr algn="just"/>
            <a:r>
              <a:rPr lang="hr-HR" dirty="0">
                <a:solidFill>
                  <a:schemeClr val="tx1">
                    <a:lumMod val="50000"/>
                    <a:lumOff val="50000"/>
                  </a:schemeClr>
                </a:solidFill>
                <a:ea typeface="+mj-ea"/>
                <a:cs typeface="+mj-cs"/>
              </a:rPr>
              <a:t>Izradu programa izobrazbe Zelena javna nabava financiralo je Ministarstvo gospodarstva i održivog razvoja – Evidencijski broj nabave: 804/02 -23/05JDN. </a:t>
            </a:r>
          </a:p>
          <a:p>
            <a:pPr algn="just"/>
            <a:r>
              <a:rPr lang="hr-HR" dirty="0">
                <a:solidFill>
                  <a:schemeClr val="tx1">
                    <a:lumMod val="50000"/>
                    <a:lumOff val="50000"/>
                  </a:schemeClr>
                </a:solidFill>
                <a:ea typeface="+mj-ea"/>
                <a:cs typeface="+mj-cs"/>
              </a:rPr>
              <a:t>Prezentacija je besplatna i dana na korištenje svoj zainteresiranoj javnosti.</a:t>
            </a:r>
          </a:p>
        </p:txBody>
      </p:sp>
    </p:spTree>
    <p:extLst>
      <p:ext uri="{BB962C8B-B14F-4D97-AF65-F5344CB8AC3E}">
        <p14:creationId xmlns:p14="http://schemas.microsoft.com/office/powerpoint/2010/main" val="2209226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vert="horz" lIns="91440" tIns="45720" rIns="91440" bIns="45720" rtlCol="0" anchor="ctr">
            <a:normAutofit/>
          </a:bodyPr>
          <a:lstStyle/>
          <a:p>
            <a:r>
              <a:rPr lang="hr-HR" b="1">
                <a:solidFill>
                  <a:schemeClr val="tx1">
                    <a:lumMod val="75000"/>
                    <a:lumOff val="25000"/>
                  </a:schemeClr>
                </a:solidFill>
                <a:latin typeface="+mn-lt"/>
              </a:rPr>
              <a:t>Utjecaj zelene javne nabave</a:t>
            </a:r>
          </a:p>
        </p:txBody>
      </p:sp>
      <p:grpSp>
        <p:nvGrpSpPr>
          <p:cNvPr id="2" name="Group 1">
            <a:extLst>
              <a:ext uri="{FF2B5EF4-FFF2-40B4-BE49-F238E27FC236}">
                <a16:creationId xmlns:a16="http://schemas.microsoft.com/office/drawing/2014/main" id="{EAE07517-D1C5-6251-5D3B-3E6E1B18DCF4}"/>
              </a:ext>
            </a:extLst>
          </p:cNvPr>
          <p:cNvGrpSpPr/>
          <p:nvPr/>
        </p:nvGrpSpPr>
        <p:grpSpPr>
          <a:xfrm>
            <a:off x="1766656" y="1845116"/>
            <a:ext cx="7816850" cy="3442836"/>
            <a:chOff x="1766656" y="1845116"/>
            <a:chExt cx="7816850" cy="3442836"/>
          </a:xfrm>
        </p:grpSpPr>
        <p:sp>
          <p:nvSpPr>
            <p:cNvPr id="3" name="Freeform: Shape 2">
              <a:extLst>
                <a:ext uri="{FF2B5EF4-FFF2-40B4-BE49-F238E27FC236}">
                  <a16:creationId xmlns:a16="http://schemas.microsoft.com/office/drawing/2014/main" id="{6DA5D5D3-2354-2055-CEC7-8C24D5A8F5DC}"/>
                </a:ext>
              </a:extLst>
            </p:cNvPr>
            <p:cNvSpPr/>
            <p:nvPr/>
          </p:nvSpPr>
          <p:spPr>
            <a:xfrm>
              <a:off x="1766656" y="1845116"/>
              <a:ext cx="7816850" cy="1678218"/>
            </a:xfrm>
            <a:custGeom>
              <a:avLst/>
              <a:gdLst>
                <a:gd name="connsiteX0" fmla="*/ 0 w 7816850"/>
                <a:gd name="connsiteY0" fmla="*/ 279709 h 1678218"/>
                <a:gd name="connsiteX1" fmla="*/ 279709 w 7816850"/>
                <a:gd name="connsiteY1" fmla="*/ 0 h 1678218"/>
                <a:gd name="connsiteX2" fmla="*/ 7537141 w 7816850"/>
                <a:gd name="connsiteY2" fmla="*/ 0 h 1678218"/>
                <a:gd name="connsiteX3" fmla="*/ 7816850 w 7816850"/>
                <a:gd name="connsiteY3" fmla="*/ 279709 h 1678218"/>
                <a:gd name="connsiteX4" fmla="*/ 7816850 w 7816850"/>
                <a:gd name="connsiteY4" fmla="*/ 1398509 h 1678218"/>
                <a:gd name="connsiteX5" fmla="*/ 7537141 w 7816850"/>
                <a:gd name="connsiteY5" fmla="*/ 1678218 h 1678218"/>
                <a:gd name="connsiteX6" fmla="*/ 279709 w 7816850"/>
                <a:gd name="connsiteY6" fmla="*/ 1678218 h 1678218"/>
                <a:gd name="connsiteX7" fmla="*/ 0 w 7816850"/>
                <a:gd name="connsiteY7" fmla="*/ 1398509 h 1678218"/>
                <a:gd name="connsiteX8" fmla="*/ 0 w 7816850"/>
                <a:gd name="connsiteY8" fmla="*/ 279709 h 167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6850" h="1678218">
                  <a:moveTo>
                    <a:pt x="0" y="279709"/>
                  </a:moveTo>
                  <a:cubicBezTo>
                    <a:pt x="0" y="125230"/>
                    <a:pt x="125230" y="0"/>
                    <a:pt x="279709" y="0"/>
                  </a:cubicBezTo>
                  <a:lnTo>
                    <a:pt x="7537141" y="0"/>
                  </a:lnTo>
                  <a:cubicBezTo>
                    <a:pt x="7691620" y="0"/>
                    <a:pt x="7816850" y="125230"/>
                    <a:pt x="7816850" y="279709"/>
                  </a:cubicBezTo>
                  <a:lnTo>
                    <a:pt x="7816850" y="1398509"/>
                  </a:lnTo>
                  <a:cubicBezTo>
                    <a:pt x="7816850" y="1552988"/>
                    <a:pt x="7691620" y="1678218"/>
                    <a:pt x="7537141" y="1678218"/>
                  </a:cubicBezTo>
                  <a:lnTo>
                    <a:pt x="279709" y="1678218"/>
                  </a:lnTo>
                  <a:cubicBezTo>
                    <a:pt x="125230" y="1678218"/>
                    <a:pt x="0" y="1552988"/>
                    <a:pt x="0" y="1398509"/>
                  </a:cubicBezTo>
                  <a:lnTo>
                    <a:pt x="0" y="279709"/>
                  </a:lnTo>
                  <a:close/>
                </a:path>
              </a:pathLst>
            </a:custGeom>
            <a:solidFill>
              <a:schemeClr val="accent6">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96224" tIns="196224" rIns="196224" bIns="196224" numCol="1" spcCol="1270" anchor="ctr" anchorCtr="0">
              <a:noAutofit/>
            </a:bodyPr>
            <a:lstStyle/>
            <a:p>
              <a:pPr marL="0" lvl="0" indent="0" algn="l" defTabSz="1333500">
                <a:lnSpc>
                  <a:spcPct val="90000"/>
                </a:lnSpc>
                <a:spcBef>
                  <a:spcPct val="0"/>
                </a:spcBef>
                <a:spcAft>
                  <a:spcPct val="35000"/>
                </a:spcAft>
                <a:buNone/>
              </a:pPr>
              <a:r>
                <a:rPr lang="hr-HR" sz="3000" kern="1200" noProof="0"/>
                <a:t>Izravan utjecaj: poboljšanjem okolišne učinkovitosti kupljene robe, usluga i radova</a:t>
              </a:r>
            </a:p>
          </p:txBody>
        </p:sp>
        <p:sp>
          <p:nvSpPr>
            <p:cNvPr id="5" name="Freeform: Shape 4">
              <a:extLst>
                <a:ext uri="{FF2B5EF4-FFF2-40B4-BE49-F238E27FC236}">
                  <a16:creationId xmlns:a16="http://schemas.microsoft.com/office/drawing/2014/main" id="{B35544EC-CB20-7EE4-8E2A-458633F9AF3A}"/>
                </a:ext>
              </a:extLst>
            </p:cNvPr>
            <p:cNvSpPr/>
            <p:nvPr/>
          </p:nvSpPr>
          <p:spPr>
            <a:xfrm>
              <a:off x="1766656" y="3609734"/>
              <a:ext cx="7816850" cy="1678218"/>
            </a:xfrm>
            <a:custGeom>
              <a:avLst/>
              <a:gdLst>
                <a:gd name="connsiteX0" fmla="*/ 0 w 7816850"/>
                <a:gd name="connsiteY0" fmla="*/ 279709 h 1678218"/>
                <a:gd name="connsiteX1" fmla="*/ 279709 w 7816850"/>
                <a:gd name="connsiteY1" fmla="*/ 0 h 1678218"/>
                <a:gd name="connsiteX2" fmla="*/ 7537141 w 7816850"/>
                <a:gd name="connsiteY2" fmla="*/ 0 h 1678218"/>
                <a:gd name="connsiteX3" fmla="*/ 7816850 w 7816850"/>
                <a:gd name="connsiteY3" fmla="*/ 279709 h 1678218"/>
                <a:gd name="connsiteX4" fmla="*/ 7816850 w 7816850"/>
                <a:gd name="connsiteY4" fmla="*/ 1398509 h 1678218"/>
                <a:gd name="connsiteX5" fmla="*/ 7537141 w 7816850"/>
                <a:gd name="connsiteY5" fmla="*/ 1678218 h 1678218"/>
                <a:gd name="connsiteX6" fmla="*/ 279709 w 7816850"/>
                <a:gd name="connsiteY6" fmla="*/ 1678218 h 1678218"/>
                <a:gd name="connsiteX7" fmla="*/ 0 w 7816850"/>
                <a:gd name="connsiteY7" fmla="*/ 1398509 h 1678218"/>
                <a:gd name="connsiteX8" fmla="*/ 0 w 7816850"/>
                <a:gd name="connsiteY8" fmla="*/ 279709 h 167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6850" h="1678218">
                  <a:moveTo>
                    <a:pt x="0" y="279709"/>
                  </a:moveTo>
                  <a:cubicBezTo>
                    <a:pt x="0" y="125230"/>
                    <a:pt x="125230" y="0"/>
                    <a:pt x="279709" y="0"/>
                  </a:cubicBezTo>
                  <a:lnTo>
                    <a:pt x="7537141" y="0"/>
                  </a:lnTo>
                  <a:cubicBezTo>
                    <a:pt x="7691620" y="0"/>
                    <a:pt x="7816850" y="125230"/>
                    <a:pt x="7816850" y="279709"/>
                  </a:cubicBezTo>
                  <a:lnTo>
                    <a:pt x="7816850" y="1398509"/>
                  </a:lnTo>
                  <a:cubicBezTo>
                    <a:pt x="7816850" y="1552988"/>
                    <a:pt x="7691620" y="1678218"/>
                    <a:pt x="7537141" y="1678218"/>
                  </a:cubicBezTo>
                  <a:lnTo>
                    <a:pt x="279709" y="1678218"/>
                  </a:lnTo>
                  <a:cubicBezTo>
                    <a:pt x="125230" y="1678218"/>
                    <a:pt x="0" y="1552988"/>
                    <a:pt x="0" y="1398509"/>
                  </a:cubicBezTo>
                  <a:lnTo>
                    <a:pt x="0" y="279709"/>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96224" tIns="196224" rIns="196224" bIns="196224" numCol="1" spcCol="1270" anchor="ctr" anchorCtr="0">
              <a:noAutofit/>
            </a:bodyPr>
            <a:lstStyle/>
            <a:p>
              <a:pPr marL="0" lvl="0" indent="0" algn="l" defTabSz="1333500">
                <a:lnSpc>
                  <a:spcPct val="90000"/>
                </a:lnSpc>
                <a:spcBef>
                  <a:spcPct val="0"/>
                </a:spcBef>
                <a:spcAft>
                  <a:spcPct val="35000"/>
                </a:spcAft>
                <a:buNone/>
              </a:pPr>
              <a:r>
                <a:rPr lang="hr-HR" sz="3000" kern="1200" noProof="0"/>
                <a:t>Neizravan utjecaj: iskorištavanjem tržišne moći za poticanje gospodarskih subjekata na ulaganje u okolišno učinkovitije robe, usluge i radove</a:t>
              </a:r>
            </a:p>
          </p:txBody>
        </p:sp>
      </p:grpSp>
    </p:spTree>
    <p:extLst>
      <p:ext uri="{BB962C8B-B14F-4D97-AF65-F5344CB8AC3E}">
        <p14:creationId xmlns:p14="http://schemas.microsoft.com/office/powerpoint/2010/main" val="39710928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28CC7C6-37D1-F93A-5934-9AA691CD6E50}"/>
              </a:ext>
            </a:extLst>
          </p:cNvPr>
          <p:cNvPicPr>
            <a:picLocks noGrp="1" noChangeAspect="1"/>
          </p:cNvPicPr>
          <p:nvPr>
            <p:ph idx="1"/>
          </p:nvPr>
        </p:nvPicPr>
        <p:blipFill>
          <a:blip r:embed="rId2"/>
          <a:stretch>
            <a:fillRect/>
          </a:stretch>
        </p:blipFill>
        <p:spPr>
          <a:xfrm>
            <a:off x="574392" y="699996"/>
            <a:ext cx="6214623" cy="4465231"/>
          </a:xfrm>
        </p:spPr>
      </p:pic>
      <p:sp>
        <p:nvSpPr>
          <p:cNvPr id="6" name="TextBox 5">
            <a:extLst>
              <a:ext uri="{FF2B5EF4-FFF2-40B4-BE49-F238E27FC236}">
                <a16:creationId xmlns:a16="http://schemas.microsoft.com/office/drawing/2014/main" id="{B48A12B1-6B2D-3D25-A7E5-67FBE0E944FD}"/>
              </a:ext>
            </a:extLst>
          </p:cNvPr>
          <p:cNvSpPr txBox="1"/>
          <p:nvPr/>
        </p:nvSpPr>
        <p:spPr>
          <a:xfrm>
            <a:off x="7144315" y="2228671"/>
            <a:ext cx="4339087" cy="1200329"/>
          </a:xfrm>
          <a:prstGeom prst="rect">
            <a:avLst/>
          </a:prstGeom>
          <a:noFill/>
        </p:spPr>
        <p:txBody>
          <a:bodyPr wrap="square" rtlCol="0">
            <a:spAutoFit/>
          </a:bodyPr>
          <a:lstStyle/>
          <a:p>
            <a:r>
              <a:rPr lang="hr-HR">
                <a:hlinkClick r:id="rId3"/>
              </a:rPr>
              <a:t>https://eojn.nn.hr/SPIN/APPLICATION/IPN/DocumentManagement/DokumentPodaciFrm.aspx?id=6796226</a:t>
            </a:r>
            <a:endParaRPr lang="hr-HR"/>
          </a:p>
          <a:p>
            <a:endParaRPr lang="hr-HR"/>
          </a:p>
        </p:txBody>
      </p:sp>
    </p:spTree>
    <p:extLst>
      <p:ext uri="{BB962C8B-B14F-4D97-AF65-F5344CB8AC3E}">
        <p14:creationId xmlns:p14="http://schemas.microsoft.com/office/powerpoint/2010/main" val="18232243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265806-51FF-D52E-385A-435F9BC5D835}"/>
              </a:ext>
            </a:extLst>
          </p:cNvPr>
          <p:cNvPicPr>
            <a:picLocks noChangeAspect="1"/>
          </p:cNvPicPr>
          <p:nvPr/>
        </p:nvPicPr>
        <p:blipFill>
          <a:blip r:embed="rId2"/>
          <a:stretch>
            <a:fillRect/>
          </a:stretch>
        </p:blipFill>
        <p:spPr>
          <a:xfrm>
            <a:off x="838200" y="301720"/>
            <a:ext cx="9421540" cy="1648055"/>
          </a:xfrm>
          <a:prstGeom prst="rect">
            <a:avLst/>
          </a:prstGeom>
        </p:spPr>
      </p:pic>
      <p:pic>
        <p:nvPicPr>
          <p:cNvPr id="10" name="Picture 9">
            <a:extLst>
              <a:ext uri="{FF2B5EF4-FFF2-40B4-BE49-F238E27FC236}">
                <a16:creationId xmlns:a16="http://schemas.microsoft.com/office/drawing/2014/main" id="{0FF7A3C9-6D1D-507D-3D15-B48315046E5F}"/>
              </a:ext>
            </a:extLst>
          </p:cNvPr>
          <p:cNvPicPr>
            <a:picLocks noChangeAspect="1"/>
          </p:cNvPicPr>
          <p:nvPr/>
        </p:nvPicPr>
        <p:blipFill>
          <a:blip r:embed="rId3"/>
          <a:stretch>
            <a:fillRect/>
          </a:stretch>
        </p:blipFill>
        <p:spPr>
          <a:xfrm>
            <a:off x="2263321" y="2239703"/>
            <a:ext cx="7665358" cy="4078746"/>
          </a:xfrm>
          <a:prstGeom prst="rect">
            <a:avLst/>
          </a:prstGeom>
        </p:spPr>
      </p:pic>
    </p:spTree>
    <p:extLst>
      <p:ext uri="{BB962C8B-B14F-4D97-AF65-F5344CB8AC3E}">
        <p14:creationId xmlns:p14="http://schemas.microsoft.com/office/powerpoint/2010/main" val="9136571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39FC-9301-6074-BDBB-A85675AC8937}"/>
              </a:ext>
            </a:extLst>
          </p:cNvPr>
          <p:cNvSpPr>
            <a:spLocks noGrp="1"/>
          </p:cNvSpPr>
          <p:nvPr>
            <p:ph type="title"/>
          </p:nvPr>
        </p:nvSpPr>
        <p:spPr>
          <a:xfrm>
            <a:off x="631166" y="2081782"/>
            <a:ext cx="10515600" cy="2136535"/>
          </a:xfrm>
        </p:spPr>
        <p:txBody>
          <a:bodyPr>
            <a:normAutofit fontScale="90000"/>
          </a:bodyPr>
          <a:lstStyle/>
          <a:p>
            <a:pPr algn="ctr">
              <a:spcBef>
                <a:spcPts val="1000"/>
              </a:spcBef>
            </a:pPr>
            <a:r>
              <a:rPr lang="hr-HR">
                <a:solidFill>
                  <a:prstClr val="black">
                    <a:lumMod val="75000"/>
                    <a:lumOff val="25000"/>
                  </a:prstClr>
                </a:solidFill>
                <a:effectLst>
                  <a:outerShdw blurRad="38100" dist="38100" dir="2700000" algn="tl">
                    <a:srgbClr val="000000">
                      <a:alpha val="43137"/>
                    </a:srgbClr>
                  </a:outerShdw>
                </a:effectLst>
              </a:rPr>
              <a:t>Primjer dobre prakse u RH za </a:t>
            </a:r>
            <a:br>
              <a:rPr lang="hr-HR">
                <a:solidFill>
                  <a:prstClr val="black">
                    <a:lumMod val="75000"/>
                    <a:lumOff val="25000"/>
                  </a:prstClr>
                </a:solidFill>
                <a:effectLst>
                  <a:outerShdw blurRad="38100" dist="38100" dir="2700000" algn="tl">
                    <a:srgbClr val="000000">
                      <a:alpha val="43137"/>
                    </a:srgbClr>
                  </a:outerShdw>
                </a:effectLst>
              </a:rPr>
            </a:br>
            <a:r>
              <a:rPr lang="hr-HR">
                <a:solidFill>
                  <a:prstClr val="black">
                    <a:lumMod val="75000"/>
                    <a:lumOff val="25000"/>
                  </a:prstClr>
                </a:solidFill>
                <a:effectLst>
                  <a:outerShdw blurRad="38100" dist="38100" dir="2700000" algn="tl">
                    <a:srgbClr val="000000">
                      <a:alpha val="43137"/>
                    </a:srgbClr>
                  </a:outerShdw>
                </a:effectLst>
              </a:rPr>
              <a:t>razvijena mjerila za predmet nabave - </a:t>
            </a:r>
            <a:br>
              <a:rPr lang="hr-HR">
                <a:solidFill>
                  <a:prstClr val="black">
                    <a:lumMod val="75000"/>
                    <a:lumOff val="25000"/>
                  </a:prstClr>
                </a:solidFill>
                <a:effectLst>
                  <a:outerShdw blurRad="38100" dist="38100" dir="2700000" algn="tl">
                    <a:srgbClr val="000000">
                      <a:alpha val="43137"/>
                    </a:srgbClr>
                  </a:outerShdw>
                </a:effectLst>
              </a:rPr>
            </a:br>
            <a:r>
              <a:rPr lang="hr-HR">
                <a:solidFill>
                  <a:prstClr val="black">
                    <a:lumMod val="75000"/>
                    <a:lumOff val="25000"/>
                  </a:prstClr>
                </a:solidFill>
                <a:effectLst>
                  <a:outerShdw blurRad="38100" dist="38100" dir="2700000" algn="tl">
                    <a:srgbClr val="000000">
                      <a:alpha val="43137"/>
                    </a:srgbClr>
                  </a:outerShdw>
                </a:effectLst>
              </a:rPr>
              <a:t>USLUGE ČIŠĆENJA</a:t>
            </a:r>
            <a:br>
              <a:rPr lang="hr-HR">
                <a:solidFill>
                  <a:prstClr val="black">
                    <a:lumMod val="75000"/>
                    <a:lumOff val="25000"/>
                  </a:prstClr>
                </a:solidFill>
                <a:effectLst>
                  <a:outerShdw blurRad="38100" dist="38100" dir="2700000" algn="tl">
                    <a:srgbClr val="000000">
                      <a:alpha val="43137"/>
                    </a:srgbClr>
                  </a:outerShdw>
                </a:effectLst>
              </a:rPr>
            </a:br>
            <a:endParaRPr lang="hr-HR">
              <a:solidFill>
                <a:prstClr val="black">
                  <a:lumMod val="75000"/>
                  <a:lumOff val="25000"/>
                </a:prst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88197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F4C6EC-C37C-6AC6-6D9A-B7C883E39C39}"/>
              </a:ext>
            </a:extLst>
          </p:cNvPr>
          <p:cNvPicPr>
            <a:picLocks noChangeAspect="1"/>
          </p:cNvPicPr>
          <p:nvPr/>
        </p:nvPicPr>
        <p:blipFill>
          <a:blip r:embed="rId2"/>
          <a:stretch>
            <a:fillRect/>
          </a:stretch>
        </p:blipFill>
        <p:spPr>
          <a:xfrm>
            <a:off x="1150189" y="872525"/>
            <a:ext cx="5584099" cy="4160701"/>
          </a:xfrm>
          <a:prstGeom prst="rect">
            <a:avLst/>
          </a:prstGeom>
        </p:spPr>
      </p:pic>
      <p:sp>
        <p:nvSpPr>
          <p:cNvPr id="8" name="TextBox 7">
            <a:extLst>
              <a:ext uri="{FF2B5EF4-FFF2-40B4-BE49-F238E27FC236}">
                <a16:creationId xmlns:a16="http://schemas.microsoft.com/office/drawing/2014/main" id="{D6AC9B82-FC53-70CD-F716-C65D25F8913C}"/>
              </a:ext>
            </a:extLst>
          </p:cNvPr>
          <p:cNvSpPr txBox="1"/>
          <p:nvPr/>
        </p:nvSpPr>
        <p:spPr>
          <a:xfrm>
            <a:off x="7479102" y="2544792"/>
            <a:ext cx="3562709" cy="1200329"/>
          </a:xfrm>
          <a:prstGeom prst="rect">
            <a:avLst/>
          </a:prstGeom>
          <a:noFill/>
        </p:spPr>
        <p:txBody>
          <a:bodyPr wrap="square" rtlCol="0">
            <a:spAutoFit/>
          </a:bodyPr>
          <a:lstStyle/>
          <a:p>
            <a:r>
              <a:rPr lang="hr-HR">
                <a:hlinkClick r:id="rId3"/>
              </a:rPr>
              <a:t>https://eojn.nn.hr/SPIN/APPLICATION/IPN/DocumentManagement/DokumentPodaciFrm.aspx?id=6090068</a:t>
            </a:r>
            <a:endParaRPr lang="hr-HR"/>
          </a:p>
          <a:p>
            <a:endParaRPr lang="hr-HR"/>
          </a:p>
        </p:txBody>
      </p:sp>
    </p:spTree>
    <p:extLst>
      <p:ext uri="{BB962C8B-B14F-4D97-AF65-F5344CB8AC3E}">
        <p14:creationId xmlns:p14="http://schemas.microsoft.com/office/powerpoint/2010/main" val="606249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708777D-ECB9-79E2-10A2-D9D0FFF47D9E}"/>
              </a:ext>
            </a:extLst>
          </p:cNvPr>
          <p:cNvPicPr>
            <a:picLocks noGrp="1" noChangeAspect="1"/>
          </p:cNvPicPr>
          <p:nvPr>
            <p:ph idx="1"/>
          </p:nvPr>
        </p:nvPicPr>
        <p:blipFill>
          <a:blip r:embed="rId2"/>
          <a:stretch>
            <a:fillRect/>
          </a:stretch>
        </p:blipFill>
        <p:spPr>
          <a:xfrm>
            <a:off x="345344" y="831258"/>
            <a:ext cx="4992405" cy="2033943"/>
          </a:xfrm>
          <a:prstGeom prst="rect">
            <a:avLst/>
          </a:prstGeom>
        </p:spPr>
      </p:pic>
      <p:pic>
        <p:nvPicPr>
          <p:cNvPr id="6" name="Picture 5">
            <a:extLst>
              <a:ext uri="{FF2B5EF4-FFF2-40B4-BE49-F238E27FC236}">
                <a16:creationId xmlns:a16="http://schemas.microsoft.com/office/drawing/2014/main" id="{06F1FAE1-AC3D-0367-F17F-3A863037A7C8}"/>
              </a:ext>
            </a:extLst>
          </p:cNvPr>
          <p:cNvPicPr>
            <a:picLocks noChangeAspect="1"/>
          </p:cNvPicPr>
          <p:nvPr/>
        </p:nvPicPr>
        <p:blipFill>
          <a:blip r:embed="rId3"/>
          <a:stretch>
            <a:fillRect/>
          </a:stretch>
        </p:blipFill>
        <p:spPr>
          <a:xfrm>
            <a:off x="5627272" y="613899"/>
            <a:ext cx="5725689" cy="5878976"/>
          </a:xfrm>
          <a:prstGeom prst="rect">
            <a:avLst/>
          </a:prstGeom>
        </p:spPr>
      </p:pic>
    </p:spTree>
    <p:extLst>
      <p:ext uri="{BB962C8B-B14F-4D97-AF65-F5344CB8AC3E}">
        <p14:creationId xmlns:p14="http://schemas.microsoft.com/office/powerpoint/2010/main" val="19484307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305C5A-A519-9C50-D0EF-1EDCA9AB1750}"/>
              </a:ext>
            </a:extLst>
          </p:cNvPr>
          <p:cNvPicPr>
            <a:picLocks noGrp="1" noChangeAspect="1"/>
          </p:cNvPicPr>
          <p:nvPr>
            <p:ph idx="1"/>
          </p:nvPr>
        </p:nvPicPr>
        <p:blipFill>
          <a:blip r:embed="rId2"/>
          <a:stretch>
            <a:fillRect/>
          </a:stretch>
        </p:blipFill>
        <p:spPr>
          <a:xfrm>
            <a:off x="451125" y="636951"/>
            <a:ext cx="7216474" cy="4244286"/>
          </a:xfrm>
        </p:spPr>
      </p:pic>
      <p:sp>
        <p:nvSpPr>
          <p:cNvPr id="7" name="TextBox 6">
            <a:extLst>
              <a:ext uri="{FF2B5EF4-FFF2-40B4-BE49-F238E27FC236}">
                <a16:creationId xmlns:a16="http://schemas.microsoft.com/office/drawing/2014/main" id="{8205B556-8C4D-FC2C-3279-571A09237EE3}"/>
              </a:ext>
            </a:extLst>
          </p:cNvPr>
          <p:cNvSpPr txBox="1"/>
          <p:nvPr/>
        </p:nvSpPr>
        <p:spPr>
          <a:xfrm>
            <a:off x="7925128" y="2575929"/>
            <a:ext cx="3404723" cy="1477328"/>
          </a:xfrm>
          <a:prstGeom prst="rect">
            <a:avLst/>
          </a:prstGeom>
          <a:noFill/>
        </p:spPr>
        <p:txBody>
          <a:bodyPr wrap="square" rtlCol="0">
            <a:spAutoFit/>
          </a:bodyPr>
          <a:lstStyle/>
          <a:p>
            <a:r>
              <a:rPr lang="hr-HR">
                <a:hlinkClick r:id="rId3"/>
              </a:rPr>
              <a:t>https://eojn.nn.hr/SPIN/APPLICATION/IPN/DocumentManagement/DokumentPodaciFrm.aspx?id=7306131</a:t>
            </a:r>
            <a:endParaRPr lang="hr-HR"/>
          </a:p>
          <a:p>
            <a:endParaRPr lang="hr-HR"/>
          </a:p>
        </p:txBody>
      </p:sp>
    </p:spTree>
    <p:extLst>
      <p:ext uri="{BB962C8B-B14F-4D97-AF65-F5344CB8AC3E}">
        <p14:creationId xmlns:p14="http://schemas.microsoft.com/office/powerpoint/2010/main" val="7758634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6B38D09-89A3-677C-BAE5-FBA012AA7BF0}"/>
              </a:ext>
            </a:extLst>
          </p:cNvPr>
          <p:cNvPicPr>
            <a:picLocks noGrp="1" noChangeAspect="1"/>
          </p:cNvPicPr>
          <p:nvPr>
            <p:ph idx="1"/>
          </p:nvPr>
        </p:nvPicPr>
        <p:blipFill>
          <a:blip r:embed="rId2"/>
          <a:stretch>
            <a:fillRect/>
          </a:stretch>
        </p:blipFill>
        <p:spPr>
          <a:xfrm>
            <a:off x="151915" y="2846271"/>
            <a:ext cx="7621028" cy="4011729"/>
          </a:xfrm>
        </p:spPr>
      </p:pic>
      <p:pic>
        <p:nvPicPr>
          <p:cNvPr id="5" name="Picture 4">
            <a:extLst>
              <a:ext uri="{FF2B5EF4-FFF2-40B4-BE49-F238E27FC236}">
                <a16:creationId xmlns:a16="http://schemas.microsoft.com/office/drawing/2014/main" id="{3E4E7617-58B9-6073-4ABE-D0B8B48BE291}"/>
              </a:ext>
            </a:extLst>
          </p:cNvPr>
          <p:cNvPicPr>
            <a:picLocks noChangeAspect="1"/>
          </p:cNvPicPr>
          <p:nvPr/>
        </p:nvPicPr>
        <p:blipFill>
          <a:blip r:embed="rId3"/>
          <a:stretch>
            <a:fillRect/>
          </a:stretch>
        </p:blipFill>
        <p:spPr>
          <a:xfrm>
            <a:off x="151915" y="87005"/>
            <a:ext cx="5284349" cy="2513413"/>
          </a:xfrm>
          <a:prstGeom prst="rect">
            <a:avLst/>
          </a:prstGeom>
        </p:spPr>
      </p:pic>
      <p:pic>
        <p:nvPicPr>
          <p:cNvPr id="8" name="Picture 3">
            <a:extLst>
              <a:ext uri="{FF2B5EF4-FFF2-40B4-BE49-F238E27FC236}">
                <a16:creationId xmlns:a16="http://schemas.microsoft.com/office/drawing/2014/main" id="{8FCF5398-A7B9-8D9C-A8AF-97A1FECC2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943" y="365125"/>
            <a:ext cx="4118145" cy="5963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3289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AE53-D85C-8AC1-0901-B01D771FF41B}"/>
              </a:ext>
            </a:extLst>
          </p:cNvPr>
          <p:cNvSpPr>
            <a:spLocks noGrp="1"/>
          </p:cNvSpPr>
          <p:nvPr>
            <p:ph type="title"/>
          </p:nvPr>
        </p:nvSpPr>
        <p:spPr>
          <a:xfrm>
            <a:off x="838200" y="1767966"/>
            <a:ext cx="10429336" cy="2499653"/>
          </a:xfrm>
        </p:spPr>
        <p:txBody>
          <a:bodyPr>
            <a:normAutofit fontScale="90000"/>
          </a:bodyPr>
          <a:lstStyle/>
          <a:p>
            <a:pPr algn="ctr"/>
            <a:r>
              <a:rPr lang="hr-HR">
                <a:solidFill>
                  <a:prstClr val="black">
                    <a:lumMod val="75000"/>
                    <a:lumOff val="25000"/>
                  </a:prstClr>
                </a:solidFill>
                <a:effectLst>
                  <a:outerShdw blurRad="38100" dist="38100" dir="2700000" algn="tl">
                    <a:srgbClr val="000000">
                      <a:alpha val="43137"/>
                    </a:srgbClr>
                  </a:outerShdw>
                </a:effectLst>
              </a:rPr>
              <a:t>Primjer dobre prakse u RH za </a:t>
            </a:r>
            <a:br>
              <a:rPr lang="hr-HR">
                <a:solidFill>
                  <a:prstClr val="black">
                    <a:lumMod val="75000"/>
                    <a:lumOff val="25000"/>
                  </a:prstClr>
                </a:solidFill>
                <a:effectLst>
                  <a:outerShdw blurRad="38100" dist="38100" dir="2700000" algn="tl">
                    <a:srgbClr val="000000">
                      <a:alpha val="43137"/>
                    </a:srgbClr>
                  </a:outerShdw>
                </a:effectLst>
              </a:rPr>
            </a:br>
            <a:r>
              <a:rPr lang="hr-HR">
                <a:solidFill>
                  <a:prstClr val="black">
                    <a:lumMod val="75000"/>
                    <a:lumOff val="25000"/>
                  </a:prstClr>
                </a:solidFill>
                <a:effectLst>
                  <a:outerShdw blurRad="38100" dist="38100" dir="2700000" algn="tl">
                    <a:srgbClr val="000000">
                      <a:alpha val="43137"/>
                    </a:srgbClr>
                  </a:outerShdw>
                </a:effectLst>
              </a:rPr>
              <a:t>razvijena mjerila za predmet nabave –</a:t>
            </a:r>
            <a:br>
              <a:rPr lang="hr-HR">
                <a:solidFill>
                  <a:prstClr val="black">
                    <a:lumMod val="75000"/>
                    <a:lumOff val="25000"/>
                  </a:prstClr>
                </a:solidFill>
                <a:effectLst>
                  <a:outerShdw blurRad="38100" dist="38100" dir="2700000" algn="tl">
                    <a:srgbClr val="000000">
                      <a:alpha val="43137"/>
                    </a:srgbClr>
                  </a:outerShdw>
                </a:effectLst>
              </a:rPr>
            </a:br>
            <a:r>
              <a:rPr lang="hr-HR">
                <a:solidFill>
                  <a:prstClr val="black">
                    <a:lumMod val="75000"/>
                    <a:lumOff val="25000"/>
                  </a:prstClr>
                </a:solidFill>
                <a:effectLst>
                  <a:outerShdw blurRad="38100" dist="38100" dir="2700000" algn="tl">
                    <a:srgbClr val="000000">
                      <a:alpha val="43137"/>
                    </a:srgbClr>
                  </a:outerShdw>
                </a:effectLst>
              </a:rPr>
              <a:t>POTROŠNI MATERIJAL</a:t>
            </a:r>
            <a:br>
              <a:rPr kumimoji="0" lang="hr-HR"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mn-cs"/>
              </a:rPr>
            </a:br>
            <a:endParaRPr lang="hr-HR"/>
          </a:p>
        </p:txBody>
      </p:sp>
    </p:spTree>
    <p:extLst>
      <p:ext uri="{BB962C8B-B14F-4D97-AF65-F5344CB8AC3E}">
        <p14:creationId xmlns:p14="http://schemas.microsoft.com/office/powerpoint/2010/main" val="41157807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9B3B94C-4347-AD5D-C350-AD0CE95FB301}"/>
              </a:ext>
            </a:extLst>
          </p:cNvPr>
          <p:cNvPicPr>
            <a:picLocks noGrp="1" noChangeAspect="1"/>
          </p:cNvPicPr>
          <p:nvPr>
            <p:ph idx="1"/>
          </p:nvPr>
        </p:nvPicPr>
        <p:blipFill>
          <a:blip r:embed="rId2"/>
          <a:stretch>
            <a:fillRect/>
          </a:stretch>
        </p:blipFill>
        <p:spPr>
          <a:xfrm>
            <a:off x="692536" y="622233"/>
            <a:ext cx="6343839" cy="4607899"/>
          </a:xfrm>
        </p:spPr>
      </p:pic>
      <p:sp>
        <p:nvSpPr>
          <p:cNvPr id="6" name="TextBox 5">
            <a:extLst>
              <a:ext uri="{FF2B5EF4-FFF2-40B4-BE49-F238E27FC236}">
                <a16:creationId xmlns:a16="http://schemas.microsoft.com/office/drawing/2014/main" id="{F62FF63D-8E83-D979-9FD9-6984C7325AC4}"/>
              </a:ext>
            </a:extLst>
          </p:cNvPr>
          <p:cNvSpPr txBox="1"/>
          <p:nvPr/>
        </p:nvSpPr>
        <p:spPr>
          <a:xfrm>
            <a:off x="7668719" y="2116922"/>
            <a:ext cx="3321170" cy="1477328"/>
          </a:xfrm>
          <a:prstGeom prst="rect">
            <a:avLst/>
          </a:prstGeom>
          <a:noFill/>
        </p:spPr>
        <p:txBody>
          <a:bodyPr wrap="square" rtlCol="0">
            <a:spAutoFit/>
          </a:bodyPr>
          <a:lstStyle/>
          <a:p>
            <a:r>
              <a:rPr lang="hr-HR">
                <a:hlinkClick r:id="rId3"/>
              </a:rPr>
              <a:t>https://eojn.nn.hr/SPIN/APPLICATION/IPN/DocumentManagement/DokumentPodaciFrm.aspx?id=7095399</a:t>
            </a:r>
            <a:endParaRPr lang="hr-HR"/>
          </a:p>
          <a:p>
            <a:endParaRPr lang="hr-HR"/>
          </a:p>
        </p:txBody>
      </p:sp>
    </p:spTree>
    <p:extLst>
      <p:ext uri="{BB962C8B-B14F-4D97-AF65-F5344CB8AC3E}">
        <p14:creationId xmlns:p14="http://schemas.microsoft.com/office/powerpoint/2010/main" val="11290539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FE63733-AF25-F071-161D-0C6E3183EC26}"/>
              </a:ext>
            </a:extLst>
          </p:cNvPr>
          <p:cNvPicPr>
            <a:picLocks noGrp="1" noChangeAspect="1"/>
          </p:cNvPicPr>
          <p:nvPr>
            <p:ph idx="1"/>
          </p:nvPr>
        </p:nvPicPr>
        <p:blipFill>
          <a:blip r:embed="rId2"/>
          <a:stretch>
            <a:fillRect/>
          </a:stretch>
        </p:blipFill>
        <p:spPr>
          <a:xfrm>
            <a:off x="2058097" y="365125"/>
            <a:ext cx="8069972" cy="5975290"/>
          </a:xfrm>
        </p:spPr>
      </p:pic>
    </p:spTree>
    <p:extLst>
      <p:ext uri="{BB962C8B-B14F-4D97-AF65-F5344CB8AC3E}">
        <p14:creationId xmlns:p14="http://schemas.microsoft.com/office/powerpoint/2010/main" val="3470122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kstniOkvir 3"/>
          <p:cNvSpPr txBox="1"/>
          <p:nvPr/>
        </p:nvSpPr>
        <p:spPr>
          <a:xfrm>
            <a:off x="681362" y="266525"/>
            <a:ext cx="9208362" cy="1739828"/>
          </a:xfrm>
          <a:prstGeom prst="rect">
            <a:avLst/>
          </a:prstGeom>
        </p:spPr>
        <p:txBody>
          <a:bodyPr vert="horz" lIns="91440" tIns="45720" rIns="91440" bIns="45720" rtlCol="0" anchor="ctr">
            <a:normAutofit/>
          </a:bodyPr>
          <a:lstStyle>
            <a:lvl1pPr>
              <a:lnSpc>
                <a:spcPct val="90000"/>
              </a:lnSpc>
              <a:spcBef>
                <a:spcPct val="0"/>
              </a:spcBef>
              <a:buNone/>
              <a:defRPr sz="4400" b="1">
                <a:solidFill>
                  <a:schemeClr val="tx1">
                    <a:lumMod val="75000"/>
                    <a:lumOff val="25000"/>
                  </a:schemeClr>
                </a:solidFill>
                <a:ea typeface="+mj-ea"/>
                <a:cs typeface="+mj-cs"/>
              </a:defRPr>
            </a:lvl1pPr>
          </a:lstStyle>
          <a:p>
            <a:r>
              <a:rPr lang="hr-HR" sz="4000"/>
              <a:t>Zakonodavni i strateški okvir na EU nivou</a:t>
            </a:r>
          </a:p>
        </p:txBody>
      </p:sp>
      <p:sp>
        <p:nvSpPr>
          <p:cNvPr id="5" name="TekstniOkvir 4"/>
          <p:cNvSpPr txBox="1"/>
          <p:nvPr/>
        </p:nvSpPr>
        <p:spPr>
          <a:xfrm>
            <a:off x="886096" y="1926454"/>
            <a:ext cx="10743652" cy="3710866"/>
          </a:xfrm>
          <a:prstGeom prst="rect">
            <a:avLst/>
          </a:prstGeom>
        </p:spPr>
        <p:txBody>
          <a:bodyPr vert="horz" lIns="91440" tIns="45720" rIns="91440" bIns="45720" rtlCol="0" anchor="ctr">
            <a:normAutofit/>
          </a:bodyPr>
          <a:lstStyle/>
          <a:p>
            <a:pPr marL="355600" indent="-228600">
              <a:lnSpc>
                <a:spcPct val="90000"/>
              </a:lnSpc>
              <a:spcAft>
                <a:spcPts val="600"/>
              </a:spcAft>
              <a:buClr>
                <a:schemeClr val="accent1">
                  <a:lumMod val="75000"/>
                </a:schemeClr>
              </a:buClr>
              <a:buFont typeface="Arial" panose="020B0604020202020204" pitchFamily="34" charset="0"/>
              <a:buChar char="•"/>
            </a:pPr>
            <a:r>
              <a:rPr lang="hr-HR" i="1">
                <a:solidFill>
                  <a:schemeClr val="tx1">
                    <a:alpha val="80000"/>
                  </a:schemeClr>
                </a:solidFill>
              </a:rPr>
              <a:t>Direktiva (EU) 2019/1161 Europskog parlamenta i Vijeća od 20. lipnja 2019. o izmjeni Direktive 2009/33/EZ o promicanju čistih i energetski učinkovitih vozila u cestovnom prijevozu (SL L 188/116 12. 7. 2019.) – 14. svibnja 2021. donesen Zakon o promicanju čistih vozila u cestovnom prijevozu kao rezultat implementacije Direktive</a:t>
            </a:r>
          </a:p>
          <a:p>
            <a:pPr marL="355600" indent="-228600">
              <a:lnSpc>
                <a:spcPct val="90000"/>
              </a:lnSpc>
              <a:spcAft>
                <a:spcPts val="600"/>
              </a:spcAft>
              <a:buClr>
                <a:schemeClr val="accent1">
                  <a:lumMod val="75000"/>
                </a:schemeClr>
              </a:buClr>
              <a:buFont typeface="Arial" panose="020B0604020202020204" pitchFamily="34" charset="0"/>
              <a:buChar char="•"/>
            </a:pPr>
            <a:r>
              <a:rPr lang="hr-HR">
                <a:solidFill>
                  <a:schemeClr val="tx1">
                    <a:alpha val="80000"/>
                  </a:schemeClr>
                </a:solidFill>
              </a:rPr>
              <a:t>Uredba (EZ) br. 106/2008 Europskog parlamenta i Vijeća od 15. siječnja 2008. o programu Zajednice za označivanje energetske učinkovitosti za uredsku opremu</a:t>
            </a:r>
          </a:p>
          <a:p>
            <a:pPr marL="355600" indent="-228600">
              <a:lnSpc>
                <a:spcPct val="90000"/>
              </a:lnSpc>
              <a:spcAft>
                <a:spcPts val="600"/>
              </a:spcAft>
              <a:buClr>
                <a:schemeClr val="accent1">
                  <a:lumMod val="75000"/>
                </a:schemeClr>
              </a:buClr>
              <a:buFont typeface="Arial" panose="020B0604020202020204" pitchFamily="34" charset="0"/>
              <a:buChar char="•"/>
            </a:pPr>
            <a:r>
              <a:rPr lang="pl-PL">
                <a:solidFill>
                  <a:schemeClr val="tx1">
                    <a:alpha val="80000"/>
                  </a:schemeClr>
                </a:solidFill>
              </a:rPr>
              <a:t>Akcijski plan za kružno gospodarstvo (2020.)</a:t>
            </a:r>
          </a:p>
          <a:p>
            <a:pPr marL="355600" indent="-228600">
              <a:lnSpc>
                <a:spcPct val="90000"/>
              </a:lnSpc>
              <a:spcAft>
                <a:spcPts val="600"/>
              </a:spcAft>
              <a:buClr>
                <a:schemeClr val="accent1">
                  <a:lumMod val="75000"/>
                </a:schemeClr>
              </a:buClr>
              <a:buFont typeface="Arial" panose="020B0604020202020204" pitchFamily="34" charset="0"/>
              <a:buChar char="•"/>
            </a:pPr>
            <a:r>
              <a:rPr lang="hr-HR">
                <a:solidFill>
                  <a:schemeClr val="tx1">
                    <a:alpha val="80000"/>
                  </a:schemeClr>
                </a:solidFill>
              </a:rPr>
              <a:t>Europski zeleni plan 2019.</a:t>
            </a:r>
          </a:p>
          <a:p>
            <a:pPr marL="355600" indent="-228600">
              <a:lnSpc>
                <a:spcPct val="90000"/>
              </a:lnSpc>
              <a:spcAft>
                <a:spcPts val="600"/>
              </a:spcAft>
              <a:buClr>
                <a:schemeClr val="accent1">
                  <a:lumMod val="75000"/>
                </a:schemeClr>
              </a:buClr>
              <a:buFont typeface="Arial" panose="020B0604020202020204" pitchFamily="34" charset="0"/>
              <a:buChar char="•"/>
            </a:pPr>
            <a:r>
              <a:rPr lang="hr-HR">
                <a:solidFill>
                  <a:schemeClr val="tx1">
                    <a:alpha val="80000"/>
                  </a:schemeClr>
                </a:solidFill>
              </a:rPr>
              <a:t>ICLEI -  mreža više od 2500 lokalnih i regionalnih vlada posvećenih održivom urbanom razvoju. Aktivni u više od 125 zemalja, utječu na politiku održivosti i potiču lokalne akcije koje se vežu uz ostvarenje niskih emisija te uz otporan i kružni razvoj</a:t>
            </a:r>
          </a:p>
        </p:txBody>
      </p:sp>
    </p:spTree>
    <p:extLst>
      <p:ext uri="{BB962C8B-B14F-4D97-AF65-F5344CB8AC3E}">
        <p14:creationId xmlns:p14="http://schemas.microsoft.com/office/powerpoint/2010/main" val="601760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D02FFA-76FA-0138-E261-59944BD0F1A1}"/>
              </a:ext>
            </a:extLst>
          </p:cNvPr>
          <p:cNvPicPr>
            <a:picLocks noChangeAspect="1"/>
          </p:cNvPicPr>
          <p:nvPr/>
        </p:nvPicPr>
        <p:blipFill>
          <a:blip r:embed="rId2"/>
          <a:stretch>
            <a:fillRect/>
          </a:stretch>
        </p:blipFill>
        <p:spPr>
          <a:xfrm>
            <a:off x="1414001" y="597153"/>
            <a:ext cx="8655736" cy="5915790"/>
          </a:xfrm>
          <a:prstGeom prst="rect">
            <a:avLst/>
          </a:prstGeom>
        </p:spPr>
      </p:pic>
    </p:spTree>
    <p:extLst>
      <p:ext uri="{BB962C8B-B14F-4D97-AF65-F5344CB8AC3E}">
        <p14:creationId xmlns:p14="http://schemas.microsoft.com/office/powerpoint/2010/main" val="34579622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adržaja 4">
            <a:extLst>
              <a:ext uri="{FF2B5EF4-FFF2-40B4-BE49-F238E27FC236}">
                <a16:creationId xmlns:a16="http://schemas.microsoft.com/office/drawing/2014/main" id="{F83AC48A-49AF-8056-A4D3-0A906C29881A}"/>
              </a:ext>
            </a:extLst>
          </p:cNvPr>
          <p:cNvPicPr>
            <a:picLocks noGrp="1" noChangeAspect="1"/>
          </p:cNvPicPr>
          <p:nvPr>
            <p:ph idx="1"/>
          </p:nvPr>
        </p:nvPicPr>
        <p:blipFill>
          <a:blip r:embed="rId2"/>
          <a:stretch>
            <a:fillRect/>
          </a:stretch>
        </p:blipFill>
        <p:spPr>
          <a:xfrm>
            <a:off x="1480363" y="1467122"/>
            <a:ext cx="9941422" cy="4314825"/>
          </a:xfrm>
        </p:spPr>
      </p:pic>
      <p:sp>
        <p:nvSpPr>
          <p:cNvPr id="8" name="Title 1">
            <a:extLst>
              <a:ext uri="{FF2B5EF4-FFF2-40B4-BE49-F238E27FC236}">
                <a16:creationId xmlns:a16="http://schemas.microsoft.com/office/drawing/2014/main" id="{63E24D91-2724-AA80-A7AF-D2EAE07E3C03}"/>
              </a:ext>
            </a:extLst>
          </p:cNvPr>
          <p:cNvSpPr>
            <a:spLocks noGrp="1"/>
          </p:cNvSpPr>
          <p:nvPr>
            <p:ph type="title"/>
          </p:nvPr>
        </p:nvSpPr>
        <p:spPr>
          <a:xfrm>
            <a:off x="219891" y="156833"/>
            <a:ext cx="7983583" cy="1109992"/>
          </a:xfrm>
        </p:spPr>
        <p:txBody>
          <a:bodyPr>
            <a:normAutofit fontScale="90000"/>
          </a:bodyPr>
          <a:lstStyle/>
          <a:p>
            <a:r>
              <a:rPr lang="hr-HR"/>
              <a:t>Zapisnik o pregledu i ocjeni ponuda </a:t>
            </a:r>
          </a:p>
        </p:txBody>
      </p:sp>
    </p:spTree>
    <p:extLst>
      <p:ext uri="{BB962C8B-B14F-4D97-AF65-F5344CB8AC3E}">
        <p14:creationId xmlns:p14="http://schemas.microsoft.com/office/powerpoint/2010/main" val="35663371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3CC2A46-D465-2E7C-503C-053955C9EDFE}"/>
              </a:ext>
            </a:extLst>
          </p:cNvPr>
          <p:cNvPicPr>
            <a:picLocks noGrp="1" noChangeAspect="1"/>
          </p:cNvPicPr>
          <p:nvPr>
            <p:ph idx="1"/>
          </p:nvPr>
        </p:nvPicPr>
        <p:blipFill>
          <a:blip r:embed="rId2"/>
          <a:stretch>
            <a:fillRect/>
          </a:stretch>
        </p:blipFill>
        <p:spPr>
          <a:xfrm>
            <a:off x="524691" y="677105"/>
            <a:ext cx="7123979" cy="4692363"/>
          </a:xfrm>
        </p:spPr>
      </p:pic>
      <p:sp>
        <p:nvSpPr>
          <p:cNvPr id="7" name="TextBox 6">
            <a:extLst>
              <a:ext uri="{FF2B5EF4-FFF2-40B4-BE49-F238E27FC236}">
                <a16:creationId xmlns:a16="http://schemas.microsoft.com/office/drawing/2014/main" id="{264CE5DC-D71D-397D-D363-8B88F3F1CD67}"/>
              </a:ext>
            </a:extLst>
          </p:cNvPr>
          <p:cNvSpPr txBox="1"/>
          <p:nvPr/>
        </p:nvSpPr>
        <p:spPr>
          <a:xfrm>
            <a:off x="7967932" y="2335199"/>
            <a:ext cx="3614468" cy="1200329"/>
          </a:xfrm>
          <a:prstGeom prst="rect">
            <a:avLst/>
          </a:prstGeom>
          <a:noFill/>
        </p:spPr>
        <p:txBody>
          <a:bodyPr wrap="square">
            <a:spAutoFit/>
          </a:bodyPr>
          <a:lstStyle/>
          <a:p>
            <a:r>
              <a:rPr lang="hr-HR">
                <a:hlinkClick r:id="rId3"/>
              </a:rPr>
              <a:t>https://eojn.nn.hr/SPIN/APPLICATION/IPN/DocumentManagement/DokumentPodaciFrm.aspx?id=6702060</a:t>
            </a:r>
            <a:endParaRPr lang="hr-HR"/>
          </a:p>
          <a:p>
            <a:endParaRPr lang="hr-HR"/>
          </a:p>
        </p:txBody>
      </p:sp>
    </p:spTree>
    <p:extLst>
      <p:ext uri="{BB962C8B-B14F-4D97-AF65-F5344CB8AC3E}">
        <p14:creationId xmlns:p14="http://schemas.microsoft.com/office/powerpoint/2010/main" val="40627246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F4142-AA5F-B870-2319-8245D854129F}"/>
              </a:ext>
            </a:extLst>
          </p:cNvPr>
          <p:cNvSpPr>
            <a:spLocks noGrp="1"/>
          </p:cNvSpPr>
          <p:nvPr>
            <p:ph type="title"/>
          </p:nvPr>
        </p:nvSpPr>
        <p:spPr>
          <a:xfrm>
            <a:off x="550817" y="182246"/>
            <a:ext cx="4449792" cy="1109992"/>
          </a:xfrm>
        </p:spPr>
        <p:txBody>
          <a:bodyPr>
            <a:normAutofit fontScale="90000"/>
          </a:bodyPr>
          <a:lstStyle/>
          <a:p>
            <a:r>
              <a:rPr lang="hr-HR"/>
              <a:t>Uvjeti sposobnosti</a:t>
            </a:r>
          </a:p>
        </p:txBody>
      </p:sp>
      <p:pic>
        <p:nvPicPr>
          <p:cNvPr id="5" name="Content Placeholder 4">
            <a:extLst>
              <a:ext uri="{FF2B5EF4-FFF2-40B4-BE49-F238E27FC236}">
                <a16:creationId xmlns:a16="http://schemas.microsoft.com/office/drawing/2014/main" id="{895B057F-7983-B5B2-84CE-CF739D333533}"/>
              </a:ext>
            </a:extLst>
          </p:cNvPr>
          <p:cNvPicPr>
            <a:picLocks noGrp="1" noChangeAspect="1"/>
          </p:cNvPicPr>
          <p:nvPr>
            <p:ph idx="1"/>
          </p:nvPr>
        </p:nvPicPr>
        <p:blipFill>
          <a:blip r:embed="rId2"/>
          <a:stretch>
            <a:fillRect/>
          </a:stretch>
        </p:blipFill>
        <p:spPr>
          <a:xfrm>
            <a:off x="3274424" y="1144735"/>
            <a:ext cx="5721530" cy="5060756"/>
          </a:xfrm>
        </p:spPr>
      </p:pic>
    </p:spTree>
    <p:extLst>
      <p:ext uri="{BB962C8B-B14F-4D97-AF65-F5344CB8AC3E}">
        <p14:creationId xmlns:p14="http://schemas.microsoft.com/office/powerpoint/2010/main" val="10537606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0D9D7-C193-EC7C-2BE6-6B1ED8507D6B}"/>
              </a:ext>
            </a:extLst>
          </p:cNvPr>
          <p:cNvSpPr>
            <a:spLocks noGrp="1"/>
          </p:cNvSpPr>
          <p:nvPr>
            <p:ph type="title"/>
          </p:nvPr>
        </p:nvSpPr>
        <p:spPr/>
        <p:txBody>
          <a:bodyPr/>
          <a:lstStyle/>
          <a:p>
            <a:r>
              <a:rPr lang="hr-HR"/>
              <a:t>ENP</a:t>
            </a:r>
          </a:p>
        </p:txBody>
      </p:sp>
      <p:pic>
        <p:nvPicPr>
          <p:cNvPr id="4" name="Picture 3">
            <a:extLst>
              <a:ext uri="{FF2B5EF4-FFF2-40B4-BE49-F238E27FC236}">
                <a16:creationId xmlns:a16="http://schemas.microsoft.com/office/drawing/2014/main" id="{2CEFEFB9-7D2F-6860-456D-938AB96693BE}"/>
              </a:ext>
            </a:extLst>
          </p:cNvPr>
          <p:cNvPicPr>
            <a:picLocks noChangeAspect="1"/>
          </p:cNvPicPr>
          <p:nvPr/>
        </p:nvPicPr>
        <p:blipFill>
          <a:blip r:embed="rId2"/>
          <a:stretch>
            <a:fillRect/>
          </a:stretch>
        </p:blipFill>
        <p:spPr>
          <a:xfrm>
            <a:off x="2914206" y="365125"/>
            <a:ext cx="6363588" cy="3200847"/>
          </a:xfrm>
          <a:prstGeom prst="rect">
            <a:avLst/>
          </a:prstGeom>
        </p:spPr>
      </p:pic>
      <p:sp>
        <p:nvSpPr>
          <p:cNvPr id="5" name="Content Placeholder 4">
            <a:extLst>
              <a:ext uri="{FF2B5EF4-FFF2-40B4-BE49-F238E27FC236}">
                <a16:creationId xmlns:a16="http://schemas.microsoft.com/office/drawing/2014/main" id="{680038E4-448A-542A-9091-7917934A868A}"/>
              </a:ext>
            </a:extLst>
          </p:cNvPr>
          <p:cNvSpPr txBox="1">
            <a:spLocks noGrp="1"/>
          </p:cNvSpPr>
          <p:nvPr>
            <p:ph idx="1"/>
          </p:nvPr>
        </p:nvSpPr>
        <p:spPr>
          <a:xfrm>
            <a:off x="399156" y="3632735"/>
            <a:ext cx="10515600" cy="2177006"/>
          </a:xfrm>
          <a:prstGeom prst="rect">
            <a:avLst/>
          </a:prstGeom>
          <a:noFill/>
        </p:spPr>
        <p:txBody>
          <a:bodyPr wrap="square" rtlCol="0">
            <a:spAutoFit/>
          </a:bodyPr>
          <a:lstStyle/>
          <a:p>
            <a:pPr algn="just"/>
            <a:r>
              <a:rPr lang="hr-HR" sz="1200"/>
              <a:t>Organizacija zbrinjavanja istrošenih spremnika tonera, tinti i ostalog potrošnog materijala podrazumijeva da ponuditelj koji preuzima navedenu obvezu prikupljanja i zbrinjavanja istrošenih spremnika od korisnika, isto vrši na način da kod preuzimanja istrošenih spremnika, korisniku izdaje potvrdu kojom se obvezuje nadalje zbrinuti istrošene spremnike i kojom se preuzima odgovornost da će se preuzeti spremnici adekvatno zbrinuti. </a:t>
            </a:r>
          </a:p>
          <a:p>
            <a:pPr algn="just"/>
            <a:r>
              <a:rPr lang="hr-HR" sz="1200"/>
              <a:t>Korisnici su ograničeni u korištenju navedene usluge zbrinjavanja na način da prikupljanje i zbrinjavanje istrošenih spremnika mogu od ponuditelja tražiti najviše 1 (jedan) puta mjesečno. Ponuditelji su dužni zbrinjavati istrošene spremnike sukladno pozitivnim zakonskim propisima, ali nisu obvezni posjedovati dozvolu za gospodarenje otpadom koju izdaje nadležno ministarstvo zaštite okoliša niti su dužni korisniku izdati Prateći list za otpad (obrazac PL-O), odnosno dokument propisan Pravilnikom o gospodarenju otpada (NN 81/21) kao dokaz da je otpad zbrinut na zakonom propisani način. </a:t>
            </a:r>
          </a:p>
          <a:p>
            <a:pPr algn="just"/>
            <a:r>
              <a:rPr lang="hr-HR" sz="1200"/>
              <a:t>Ponuditelj koji preuzima navedenu obvezu će istrošene spremnike otpremiti pravnim osobama koje posjeduju navedenu dozvolu za gospodarenje otpadom i ovlašteni su zbrinjavati takav otpad, te od istih dobiti Prateći list za otpad (obrazac PL-O) u kojem će se navesti podatak od kojeg je korisnika navedeni otpad preuzet. Presliku tog Pratećeg lista ponuditelji su dužni dostaviti korisniku u dogovorenom roku, računajući od dana otpreme istrošenih spremnika, radi njegove evidencije. Navedeno se ne odnosi na istrošene spremnike koji ne predstavljaju otpad i koji se mogu ponovno rabiti odnosno reparirati. </a:t>
            </a:r>
          </a:p>
        </p:txBody>
      </p:sp>
    </p:spTree>
    <p:extLst>
      <p:ext uri="{BB962C8B-B14F-4D97-AF65-F5344CB8AC3E}">
        <p14:creationId xmlns:p14="http://schemas.microsoft.com/office/powerpoint/2010/main" val="4909494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351A6CD-D58A-E710-DA8D-53090E0495DC}"/>
              </a:ext>
            </a:extLst>
          </p:cNvPr>
          <p:cNvSpPr>
            <a:spLocks noGrp="1"/>
          </p:cNvSpPr>
          <p:nvPr>
            <p:ph type="title"/>
          </p:nvPr>
        </p:nvSpPr>
        <p:spPr>
          <a:xfrm>
            <a:off x="301625" y="365125"/>
            <a:ext cx="11052175" cy="3983038"/>
          </a:xfrm>
        </p:spPr>
        <p:txBody>
          <a:bodyPr/>
          <a:lstStyle/>
          <a:p>
            <a:pPr algn="ctr"/>
            <a:r>
              <a:rPr lang="hr-HR" sz="4000">
                <a:solidFill>
                  <a:prstClr val="black">
                    <a:lumMod val="75000"/>
                    <a:lumOff val="25000"/>
                  </a:prstClr>
                </a:solidFill>
                <a:effectLst>
                  <a:outerShdw blurRad="38100" dist="38100" dir="2700000" algn="tl">
                    <a:srgbClr val="000000">
                      <a:alpha val="43137"/>
                    </a:srgbClr>
                  </a:outerShdw>
                </a:effectLst>
              </a:rPr>
              <a:t>Primjer dobre prakse u RH za </a:t>
            </a:r>
            <a:br>
              <a:rPr lang="hr-HR" sz="4000">
                <a:solidFill>
                  <a:prstClr val="black">
                    <a:lumMod val="75000"/>
                    <a:lumOff val="25000"/>
                  </a:prstClr>
                </a:solidFill>
                <a:effectLst>
                  <a:outerShdw blurRad="38100" dist="38100" dir="2700000" algn="tl">
                    <a:srgbClr val="000000">
                      <a:alpha val="43137"/>
                    </a:srgbClr>
                  </a:outerShdw>
                </a:effectLst>
              </a:rPr>
            </a:br>
            <a:r>
              <a:rPr lang="hr-HR" sz="4000">
                <a:solidFill>
                  <a:prstClr val="black">
                    <a:lumMod val="75000"/>
                    <a:lumOff val="25000"/>
                  </a:prstClr>
                </a:solidFill>
                <a:effectLst>
                  <a:outerShdw blurRad="38100" dist="38100" dir="2700000" algn="tl">
                    <a:srgbClr val="000000">
                      <a:alpha val="43137"/>
                    </a:srgbClr>
                  </a:outerShdw>
                </a:effectLst>
              </a:rPr>
              <a:t>razvijena mjerila za predmet nabave –</a:t>
            </a:r>
            <a:br>
              <a:rPr lang="hr-HR" sz="4000">
                <a:solidFill>
                  <a:prstClr val="black">
                    <a:lumMod val="75000"/>
                    <a:lumOff val="25000"/>
                  </a:prstClr>
                </a:solidFill>
                <a:effectLst>
                  <a:outerShdw blurRad="38100" dist="38100" dir="2700000" algn="tl">
                    <a:srgbClr val="000000">
                      <a:alpha val="43137"/>
                    </a:srgbClr>
                  </a:outerShdw>
                </a:effectLst>
              </a:rPr>
            </a:br>
            <a:r>
              <a:rPr lang="hr-HR" sz="4000">
                <a:solidFill>
                  <a:prstClr val="black">
                    <a:lumMod val="75000"/>
                    <a:lumOff val="25000"/>
                  </a:prstClr>
                </a:solidFill>
                <a:effectLst>
                  <a:outerShdw blurRad="38100" dist="38100" dir="2700000" algn="tl">
                    <a:srgbClr val="000000">
                      <a:alpha val="43137"/>
                    </a:srgbClr>
                  </a:outerShdw>
                </a:effectLst>
              </a:rPr>
              <a:t>HRANA</a:t>
            </a:r>
          </a:p>
        </p:txBody>
      </p:sp>
    </p:spTree>
    <p:extLst>
      <p:ext uri="{BB962C8B-B14F-4D97-AF65-F5344CB8AC3E}">
        <p14:creationId xmlns:p14="http://schemas.microsoft.com/office/powerpoint/2010/main" val="25703829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01D829-D5AB-FF3F-3B30-56E06BE8F9DE}"/>
              </a:ext>
            </a:extLst>
          </p:cNvPr>
          <p:cNvPicPr>
            <a:picLocks noGrp="1" noChangeAspect="1"/>
          </p:cNvPicPr>
          <p:nvPr>
            <p:ph idx="1"/>
          </p:nvPr>
        </p:nvPicPr>
        <p:blipFill>
          <a:blip r:embed="rId2"/>
          <a:stretch>
            <a:fillRect/>
          </a:stretch>
        </p:blipFill>
        <p:spPr>
          <a:xfrm>
            <a:off x="559525" y="588567"/>
            <a:ext cx="6690504" cy="4567318"/>
          </a:xfrm>
        </p:spPr>
      </p:pic>
      <p:sp>
        <p:nvSpPr>
          <p:cNvPr id="6" name="TextBox 5">
            <a:extLst>
              <a:ext uri="{FF2B5EF4-FFF2-40B4-BE49-F238E27FC236}">
                <a16:creationId xmlns:a16="http://schemas.microsoft.com/office/drawing/2014/main" id="{081E90EB-28F6-D490-16FB-1843B1B8FF74}"/>
              </a:ext>
            </a:extLst>
          </p:cNvPr>
          <p:cNvSpPr txBox="1"/>
          <p:nvPr/>
        </p:nvSpPr>
        <p:spPr>
          <a:xfrm>
            <a:off x="7415492" y="2094493"/>
            <a:ext cx="4002657" cy="1200329"/>
          </a:xfrm>
          <a:prstGeom prst="rect">
            <a:avLst/>
          </a:prstGeom>
          <a:noFill/>
        </p:spPr>
        <p:txBody>
          <a:bodyPr wrap="square" rtlCol="0">
            <a:spAutoFit/>
          </a:bodyPr>
          <a:lstStyle/>
          <a:p>
            <a:r>
              <a:rPr lang="hr-HR">
                <a:hlinkClick r:id="rId3"/>
              </a:rPr>
              <a:t>https://eojn.nn.hr/SPIN/APPLICATION/IPN/DocumentManagement/DokumentPodaciFrm.aspx?id=7377341</a:t>
            </a:r>
            <a:endParaRPr lang="hr-HR"/>
          </a:p>
          <a:p>
            <a:endParaRPr lang="hr-HR"/>
          </a:p>
        </p:txBody>
      </p:sp>
    </p:spTree>
    <p:extLst>
      <p:ext uri="{BB962C8B-B14F-4D97-AF65-F5344CB8AC3E}">
        <p14:creationId xmlns:p14="http://schemas.microsoft.com/office/powerpoint/2010/main" val="20904700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F621C-6CF8-A4A4-8126-BE7FDA6D85A7}"/>
              </a:ext>
            </a:extLst>
          </p:cNvPr>
          <p:cNvSpPr>
            <a:spLocks noGrp="1"/>
          </p:cNvSpPr>
          <p:nvPr>
            <p:ph type="title"/>
          </p:nvPr>
        </p:nvSpPr>
        <p:spPr>
          <a:xfrm>
            <a:off x="1011749" y="506468"/>
            <a:ext cx="9534426" cy="995915"/>
          </a:xfrm>
        </p:spPr>
        <p:txBody>
          <a:bodyPr/>
          <a:lstStyle/>
          <a:p>
            <a:r>
              <a:rPr lang="hr-HR"/>
              <a:t>ENP KRITERIJI – opći*</a:t>
            </a:r>
          </a:p>
        </p:txBody>
      </p:sp>
      <p:sp>
        <p:nvSpPr>
          <p:cNvPr id="3" name="Content Placeholder 2">
            <a:extLst>
              <a:ext uri="{FF2B5EF4-FFF2-40B4-BE49-F238E27FC236}">
                <a16:creationId xmlns:a16="http://schemas.microsoft.com/office/drawing/2014/main" id="{5056F905-DA98-FC87-E0DF-24EDD2060575}"/>
              </a:ext>
            </a:extLst>
          </p:cNvPr>
          <p:cNvSpPr>
            <a:spLocks noGrp="1"/>
          </p:cNvSpPr>
          <p:nvPr>
            <p:ph idx="1"/>
          </p:nvPr>
        </p:nvSpPr>
        <p:spPr>
          <a:xfrm>
            <a:off x="942081" y="1943570"/>
            <a:ext cx="9534426" cy="3350858"/>
          </a:xfrm>
        </p:spPr>
        <p:txBody>
          <a:bodyPr>
            <a:normAutofit fontScale="85000" lnSpcReduction="20000"/>
          </a:bodyPr>
          <a:lstStyle/>
          <a:p>
            <a:pPr marL="457200" algn="just">
              <a:lnSpc>
                <a:spcPct val="107000"/>
              </a:lnSpc>
            </a:pPr>
            <a:r>
              <a:rPr lang="hr-HR" sz="1800">
                <a:solidFill>
                  <a:srgbClr val="1F3864"/>
                </a:solidFill>
                <a:effectLst/>
                <a:latin typeface="Calibri" panose="020F0502020204030204" pitchFamily="34" charset="0"/>
                <a:ea typeface="Calibri" panose="020F0502020204030204" pitchFamily="34" charset="0"/>
                <a:cs typeface="Calibri" panose="020F0502020204030204" pitchFamily="34" charset="0"/>
              </a:rPr>
              <a:t>K1 – kriterij vrednuje proizvode koji su proizvedeni u sustavima kvalitete poljoprivrednih i prehrambenih proizvoda uz dodatno vrednovanje ekoloških proizvoda</a:t>
            </a: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hr-HR" sz="1800">
                <a:solidFill>
                  <a:srgbClr val="1F3864"/>
                </a:solidFill>
                <a:effectLst/>
                <a:latin typeface="Calibri" panose="020F0502020204030204" pitchFamily="34" charset="0"/>
                <a:ea typeface="Calibri" panose="020F0502020204030204" pitchFamily="34" charset="0"/>
                <a:cs typeface="Calibri" panose="020F0502020204030204" pitchFamily="34" charset="0"/>
              </a:rPr>
              <a:t>K2 – kriterij vrednuje proizvode proizvedene po standardima kvalitete za hranu utvrđenim u europskim i nacionalnim propisima u poljoprivredi I hrani</a:t>
            </a: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hr-HR" sz="1800">
                <a:solidFill>
                  <a:srgbClr val="1F3864"/>
                </a:solidFill>
                <a:effectLst/>
                <a:latin typeface="Calibri" panose="020F0502020204030204" pitchFamily="34" charset="0"/>
                <a:ea typeface="Calibri" panose="020F0502020204030204" pitchFamily="34" charset="0"/>
                <a:cs typeface="Calibri" panose="020F0502020204030204" pitchFamily="34" charset="0"/>
              </a:rPr>
              <a:t>K3 – kriterij vrednuje proizvode prema udaljenosti transporta ukazujući pritom na održivo proizvedenu i prerađenu hranu čime je stvorena hrana više vrijednosti u pogledu veće svježine ili nižeg opterećenja okoliša</a:t>
            </a: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hr-HR" sz="1800">
                <a:solidFill>
                  <a:srgbClr val="1F3864"/>
                </a:solidFill>
                <a:effectLst/>
                <a:latin typeface="Calibri" panose="020F0502020204030204" pitchFamily="34" charset="0"/>
                <a:ea typeface="Calibri" panose="020F0502020204030204" pitchFamily="34" charset="0"/>
                <a:cs typeface="Calibri" panose="020F0502020204030204" pitchFamily="34" charset="0"/>
              </a:rPr>
              <a:t>K4 – kriterij vrednuje proizvode prema tipu i količini ambalaže razlikujući hranu manje opterećenu materijalima za pakiranje i u pakiranjima koja su izrađena od okolišu prihvatljivih i/ili recikliranih materijala</a:t>
            </a: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endParaRPr lang="hr-HR"/>
          </a:p>
          <a:p>
            <a:r>
              <a:rPr lang="hr-HR"/>
              <a:t>opći kriteriji su ovisno o primjenjivosti dodatno razrađeni za svaku grupu, kao npr. </a:t>
            </a:r>
            <a:r>
              <a:rPr lang="hr-HR">
                <a:sym typeface="Wingdings" panose="05000000000000000000" pitchFamily="2" charset="2"/>
              </a:rPr>
              <a:t></a:t>
            </a:r>
            <a:endParaRPr lang="hr-HR"/>
          </a:p>
        </p:txBody>
      </p:sp>
    </p:spTree>
    <p:extLst>
      <p:ext uri="{BB962C8B-B14F-4D97-AF65-F5344CB8AC3E}">
        <p14:creationId xmlns:p14="http://schemas.microsoft.com/office/powerpoint/2010/main" val="36716156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A31E7-F553-3190-0200-29F88CA680FF}"/>
              </a:ext>
            </a:extLst>
          </p:cNvPr>
          <p:cNvSpPr>
            <a:spLocks noGrp="1"/>
          </p:cNvSpPr>
          <p:nvPr>
            <p:ph type="title"/>
          </p:nvPr>
        </p:nvSpPr>
        <p:spPr/>
        <p:txBody>
          <a:bodyPr/>
          <a:lstStyle/>
          <a:p>
            <a:endParaRPr lang="hr-HR"/>
          </a:p>
        </p:txBody>
      </p:sp>
      <p:pic>
        <p:nvPicPr>
          <p:cNvPr id="7" name="Content Placeholder 6">
            <a:extLst>
              <a:ext uri="{FF2B5EF4-FFF2-40B4-BE49-F238E27FC236}">
                <a16:creationId xmlns:a16="http://schemas.microsoft.com/office/drawing/2014/main" id="{70AB6BA8-2560-6BE4-5CD5-5207B068D371}"/>
              </a:ext>
            </a:extLst>
          </p:cNvPr>
          <p:cNvPicPr>
            <a:picLocks noGrp="1" noChangeAspect="1"/>
          </p:cNvPicPr>
          <p:nvPr>
            <p:ph idx="1"/>
          </p:nvPr>
        </p:nvPicPr>
        <p:blipFill>
          <a:blip r:embed="rId2"/>
          <a:stretch>
            <a:fillRect/>
          </a:stretch>
        </p:blipFill>
        <p:spPr>
          <a:xfrm>
            <a:off x="5961781" y="189589"/>
            <a:ext cx="6230219" cy="1676634"/>
          </a:xfrm>
        </p:spPr>
      </p:pic>
      <p:pic>
        <p:nvPicPr>
          <p:cNvPr id="5" name="Picture 4">
            <a:extLst>
              <a:ext uri="{FF2B5EF4-FFF2-40B4-BE49-F238E27FC236}">
                <a16:creationId xmlns:a16="http://schemas.microsoft.com/office/drawing/2014/main" id="{6740F444-ED6D-EAC8-491C-FF103BD1AC4A}"/>
              </a:ext>
            </a:extLst>
          </p:cNvPr>
          <p:cNvPicPr>
            <a:picLocks noChangeAspect="1"/>
          </p:cNvPicPr>
          <p:nvPr/>
        </p:nvPicPr>
        <p:blipFill>
          <a:blip r:embed="rId3"/>
          <a:stretch>
            <a:fillRect/>
          </a:stretch>
        </p:blipFill>
        <p:spPr>
          <a:xfrm>
            <a:off x="172623" y="365125"/>
            <a:ext cx="5923377" cy="5726556"/>
          </a:xfrm>
          <a:prstGeom prst="rect">
            <a:avLst/>
          </a:prstGeom>
        </p:spPr>
      </p:pic>
      <p:pic>
        <p:nvPicPr>
          <p:cNvPr id="9" name="Picture 8">
            <a:extLst>
              <a:ext uri="{FF2B5EF4-FFF2-40B4-BE49-F238E27FC236}">
                <a16:creationId xmlns:a16="http://schemas.microsoft.com/office/drawing/2014/main" id="{004A746B-09B8-1557-34EC-A7E0CA288117}"/>
              </a:ext>
            </a:extLst>
          </p:cNvPr>
          <p:cNvPicPr>
            <a:picLocks noChangeAspect="1"/>
          </p:cNvPicPr>
          <p:nvPr/>
        </p:nvPicPr>
        <p:blipFill>
          <a:blip r:embed="rId4"/>
          <a:stretch>
            <a:fillRect/>
          </a:stretch>
        </p:blipFill>
        <p:spPr>
          <a:xfrm>
            <a:off x="5961781" y="2075783"/>
            <a:ext cx="6058746" cy="4782217"/>
          </a:xfrm>
          <a:prstGeom prst="rect">
            <a:avLst/>
          </a:prstGeom>
        </p:spPr>
      </p:pic>
    </p:spTree>
    <p:extLst>
      <p:ext uri="{BB962C8B-B14F-4D97-AF65-F5344CB8AC3E}">
        <p14:creationId xmlns:p14="http://schemas.microsoft.com/office/powerpoint/2010/main" val="939331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A81674-D36B-A6A1-EB0C-FFC4B65ECB4F}"/>
              </a:ext>
            </a:extLst>
          </p:cNvPr>
          <p:cNvPicPr>
            <a:picLocks noChangeAspect="1"/>
          </p:cNvPicPr>
          <p:nvPr/>
        </p:nvPicPr>
        <p:blipFill>
          <a:blip r:embed="rId2"/>
          <a:stretch>
            <a:fillRect/>
          </a:stretch>
        </p:blipFill>
        <p:spPr>
          <a:xfrm>
            <a:off x="123250" y="499391"/>
            <a:ext cx="5972750" cy="4652653"/>
          </a:xfrm>
          <a:prstGeom prst="rect">
            <a:avLst/>
          </a:prstGeom>
        </p:spPr>
      </p:pic>
      <p:pic>
        <p:nvPicPr>
          <p:cNvPr id="7" name="Picture 6">
            <a:extLst>
              <a:ext uri="{FF2B5EF4-FFF2-40B4-BE49-F238E27FC236}">
                <a16:creationId xmlns:a16="http://schemas.microsoft.com/office/drawing/2014/main" id="{D6BFCA84-176F-429B-24CA-34BADC6AB3B2}"/>
              </a:ext>
            </a:extLst>
          </p:cNvPr>
          <p:cNvPicPr>
            <a:picLocks noChangeAspect="1"/>
          </p:cNvPicPr>
          <p:nvPr/>
        </p:nvPicPr>
        <p:blipFill>
          <a:blip r:embed="rId3"/>
          <a:stretch>
            <a:fillRect/>
          </a:stretch>
        </p:blipFill>
        <p:spPr>
          <a:xfrm>
            <a:off x="6328039" y="1560945"/>
            <a:ext cx="5666239" cy="3242886"/>
          </a:xfrm>
          <a:prstGeom prst="rect">
            <a:avLst/>
          </a:prstGeom>
        </p:spPr>
      </p:pic>
    </p:spTree>
    <p:extLst>
      <p:ext uri="{BB962C8B-B14F-4D97-AF65-F5344CB8AC3E}">
        <p14:creationId xmlns:p14="http://schemas.microsoft.com/office/powerpoint/2010/main" val="1644443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49917" y="513694"/>
            <a:ext cx="8755340" cy="995915"/>
          </a:xfrm>
        </p:spPr>
        <p:txBody>
          <a:bodyPr>
            <a:noAutofit/>
          </a:bodyPr>
          <a:lstStyle/>
          <a:p>
            <a:r>
              <a:rPr lang="pt-BR" sz="4000"/>
              <a:t>Zakonodavni i </a:t>
            </a:r>
            <a:r>
              <a:rPr lang="hr-HR" sz="4000"/>
              <a:t>strateški</a:t>
            </a:r>
            <a:r>
              <a:rPr lang="pt-BR" sz="4000"/>
              <a:t> okvir na nivou Republike Hrvatske</a:t>
            </a:r>
            <a:endParaRPr lang="hr-HR" sz="4000"/>
          </a:p>
        </p:txBody>
      </p:sp>
      <p:sp>
        <p:nvSpPr>
          <p:cNvPr id="8" name="Content Placeholder 7"/>
          <p:cNvSpPr>
            <a:spLocks noGrp="1"/>
          </p:cNvSpPr>
          <p:nvPr>
            <p:ph idx="1"/>
          </p:nvPr>
        </p:nvSpPr>
        <p:spPr>
          <a:xfrm>
            <a:off x="649917" y="1894986"/>
            <a:ext cx="11180570" cy="3690760"/>
          </a:xfrm>
        </p:spPr>
        <p:txBody>
          <a:bodyPr>
            <a:normAutofit/>
          </a:bodyPr>
          <a:lstStyle/>
          <a:p>
            <a:pPr marL="457200" indent="-457200">
              <a:buFont typeface="Wingdings" panose="05000000000000000000" pitchFamily="2" charset="2"/>
              <a:buChar char="q"/>
            </a:pPr>
            <a:r>
              <a:rPr lang="hr-HR" sz="2000">
                <a:solidFill>
                  <a:schemeClr val="tx1"/>
                </a:solidFill>
              </a:rPr>
              <a:t>Nacionalni akcijski plan za zelenu javnu nabavu za razdoblje od 2015. do 2017. godine s pogledom do 2020. godine (NAP </a:t>
            </a:r>
            <a:r>
              <a:rPr lang="hr-HR" sz="2000" err="1">
                <a:solidFill>
                  <a:schemeClr val="tx1"/>
                </a:solidFill>
              </a:rPr>
              <a:t>ZeJN</a:t>
            </a:r>
            <a:r>
              <a:rPr lang="hr-HR" sz="2000">
                <a:solidFill>
                  <a:schemeClr val="tx1"/>
                </a:solidFill>
              </a:rPr>
              <a:t>) – već tada Ministarstvo preuzima ulogu promotora zelene javne nabave</a:t>
            </a:r>
          </a:p>
          <a:p>
            <a:pPr marL="457200" indent="-457200">
              <a:buFont typeface="Wingdings" panose="05000000000000000000" pitchFamily="2" charset="2"/>
              <a:buChar char="q"/>
            </a:pPr>
            <a:r>
              <a:rPr lang="hr-HR" sz="2000">
                <a:solidFill>
                  <a:schemeClr val="tx1"/>
                </a:solidFill>
              </a:rPr>
              <a:t>Odluka o zelenoj javnoj nabavi u postupcima središnje javne nabave (NN 49/2021) </a:t>
            </a:r>
          </a:p>
          <a:p>
            <a:pPr marL="457200" indent="-457200">
              <a:buFont typeface="Wingdings" panose="05000000000000000000" pitchFamily="2" charset="2"/>
              <a:buChar char="q"/>
            </a:pPr>
            <a:r>
              <a:rPr lang="hr-HR" sz="2000">
                <a:solidFill>
                  <a:schemeClr val="tx1"/>
                </a:solidFill>
              </a:rPr>
              <a:t>Plan gospodarenja otpadom Republike Hrvatske za razdoblje 2017.-2022.</a:t>
            </a:r>
          </a:p>
          <a:p>
            <a:pPr marL="457200" indent="-457200">
              <a:buFont typeface="Wingdings" panose="05000000000000000000" pitchFamily="2" charset="2"/>
              <a:buChar char="q"/>
            </a:pPr>
            <a:r>
              <a:rPr lang="hr-HR" sz="2000">
                <a:solidFill>
                  <a:schemeClr val="tx1"/>
                </a:solidFill>
              </a:rPr>
              <a:t>Zakon o javnoj nabavi RH – odgoda učinka u ENP kriterijima – primjena od 01. 07. 2017.</a:t>
            </a:r>
          </a:p>
          <a:p>
            <a:pPr marL="457200" indent="-457200">
              <a:buFont typeface="Wingdings" panose="05000000000000000000" pitchFamily="2" charset="2"/>
              <a:buChar char="q"/>
            </a:pPr>
            <a:r>
              <a:rPr lang="hr-HR" sz="2000"/>
              <a:t>4. Akcijski plan za energetsku učinkovitost</a:t>
            </a:r>
          </a:p>
          <a:p>
            <a:pPr marL="457200" indent="-457200">
              <a:buFont typeface="Wingdings" panose="05000000000000000000" pitchFamily="2" charset="2"/>
              <a:buChar char="q"/>
            </a:pPr>
            <a:r>
              <a:rPr lang="hr-HR" sz="2000"/>
              <a:t>U najavi za 2024. – Odluka VRH o obveznim zelenim mjerilima </a:t>
            </a:r>
            <a:r>
              <a:rPr lang="hr-HR" sz="2000" err="1"/>
              <a:t>ZeJN</a:t>
            </a:r>
            <a:r>
              <a:rPr lang="hr-HR" sz="2000"/>
              <a:t> za određene skupine proizvoda za sve javne naručitelje</a:t>
            </a:r>
          </a:p>
        </p:txBody>
      </p:sp>
    </p:spTree>
    <p:extLst>
      <p:ext uri="{BB962C8B-B14F-4D97-AF65-F5344CB8AC3E}">
        <p14:creationId xmlns:p14="http://schemas.microsoft.com/office/powerpoint/2010/main" val="3141336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188D-4713-9B89-29F6-26E21659BCBA}"/>
              </a:ext>
            </a:extLst>
          </p:cNvPr>
          <p:cNvSpPr>
            <a:spLocks noGrp="1"/>
          </p:cNvSpPr>
          <p:nvPr>
            <p:ph type="title"/>
          </p:nvPr>
        </p:nvSpPr>
        <p:spPr/>
        <p:txBody>
          <a:bodyPr/>
          <a:lstStyle/>
          <a:p>
            <a:endParaRPr lang="hr-HR"/>
          </a:p>
        </p:txBody>
      </p:sp>
      <p:pic>
        <p:nvPicPr>
          <p:cNvPr id="5" name="Content Placeholder 4">
            <a:extLst>
              <a:ext uri="{FF2B5EF4-FFF2-40B4-BE49-F238E27FC236}">
                <a16:creationId xmlns:a16="http://schemas.microsoft.com/office/drawing/2014/main" id="{B8B2A229-4C48-42B4-DC27-035A22EEBF82}"/>
              </a:ext>
            </a:extLst>
          </p:cNvPr>
          <p:cNvPicPr>
            <a:picLocks noGrp="1" noChangeAspect="1"/>
          </p:cNvPicPr>
          <p:nvPr>
            <p:ph idx="1"/>
          </p:nvPr>
        </p:nvPicPr>
        <p:blipFill>
          <a:blip r:embed="rId2"/>
          <a:stretch>
            <a:fillRect/>
          </a:stretch>
        </p:blipFill>
        <p:spPr>
          <a:xfrm>
            <a:off x="305881" y="0"/>
            <a:ext cx="4982556" cy="4925381"/>
          </a:xfrm>
        </p:spPr>
      </p:pic>
      <p:pic>
        <p:nvPicPr>
          <p:cNvPr id="7" name="Picture 6">
            <a:extLst>
              <a:ext uri="{FF2B5EF4-FFF2-40B4-BE49-F238E27FC236}">
                <a16:creationId xmlns:a16="http://schemas.microsoft.com/office/drawing/2014/main" id="{AC6F19FF-C4CC-8BB3-5430-D69D2AD06F1D}"/>
              </a:ext>
            </a:extLst>
          </p:cNvPr>
          <p:cNvPicPr>
            <a:picLocks noChangeAspect="1"/>
          </p:cNvPicPr>
          <p:nvPr/>
        </p:nvPicPr>
        <p:blipFill>
          <a:blip r:embed="rId3"/>
          <a:stretch>
            <a:fillRect/>
          </a:stretch>
        </p:blipFill>
        <p:spPr>
          <a:xfrm>
            <a:off x="131485" y="4967469"/>
            <a:ext cx="5331348" cy="1726821"/>
          </a:xfrm>
          <a:prstGeom prst="rect">
            <a:avLst/>
          </a:prstGeom>
        </p:spPr>
      </p:pic>
      <p:pic>
        <p:nvPicPr>
          <p:cNvPr id="9" name="Picture 8">
            <a:extLst>
              <a:ext uri="{FF2B5EF4-FFF2-40B4-BE49-F238E27FC236}">
                <a16:creationId xmlns:a16="http://schemas.microsoft.com/office/drawing/2014/main" id="{9BC2D79B-6B0D-EE56-0C02-33CDFDE405E2}"/>
              </a:ext>
            </a:extLst>
          </p:cNvPr>
          <p:cNvPicPr>
            <a:picLocks noChangeAspect="1"/>
          </p:cNvPicPr>
          <p:nvPr/>
        </p:nvPicPr>
        <p:blipFill>
          <a:blip r:embed="rId4"/>
          <a:stretch>
            <a:fillRect/>
          </a:stretch>
        </p:blipFill>
        <p:spPr>
          <a:xfrm>
            <a:off x="5939663" y="223722"/>
            <a:ext cx="5946456" cy="6170499"/>
          </a:xfrm>
          <a:prstGeom prst="rect">
            <a:avLst/>
          </a:prstGeom>
        </p:spPr>
      </p:pic>
    </p:spTree>
    <p:extLst>
      <p:ext uri="{BB962C8B-B14F-4D97-AF65-F5344CB8AC3E}">
        <p14:creationId xmlns:p14="http://schemas.microsoft.com/office/powerpoint/2010/main" val="4576067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CEF12B6-6263-EE9C-6424-DE31F03DD0D0}"/>
              </a:ext>
            </a:extLst>
          </p:cNvPr>
          <p:cNvPicPr>
            <a:picLocks noGrp="1" noChangeAspect="1"/>
          </p:cNvPicPr>
          <p:nvPr>
            <p:ph idx="1"/>
          </p:nvPr>
        </p:nvPicPr>
        <p:blipFill>
          <a:blip r:embed="rId2"/>
          <a:stretch>
            <a:fillRect/>
          </a:stretch>
        </p:blipFill>
        <p:spPr>
          <a:xfrm>
            <a:off x="6096000" y="1027906"/>
            <a:ext cx="6058746" cy="3486637"/>
          </a:xfrm>
        </p:spPr>
      </p:pic>
      <p:pic>
        <p:nvPicPr>
          <p:cNvPr id="5" name="Picture 4">
            <a:extLst>
              <a:ext uri="{FF2B5EF4-FFF2-40B4-BE49-F238E27FC236}">
                <a16:creationId xmlns:a16="http://schemas.microsoft.com/office/drawing/2014/main" id="{FDC399A8-1D37-C0BD-B04D-790FEFC2A3ED}"/>
              </a:ext>
            </a:extLst>
          </p:cNvPr>
          <p:cNvPicPr>
            <a:picLocks noChangeAspect="1"/>
          </p:cNvPicPr>
          <p:nvPr/>
        </p:nvPicPr>
        <p:blipFill>
          <a:blip r:embed="rId3"/>
          <a:stretch>
            <a:fillRect/>
          </a:stretch>
        </p:blipFill>
        <p:spPr>
          <a:xfrm>
            <a:off x="1" y="980388"/>
            <a:ext cx="6117976" cy="5103056"/>
          </a:xfrm>
          <a:prstGeom prst="rect">
            <a:avLst/>
          </a:prstGeom>
        </p:spPr>
      </p:pic>
    </p:spTree>
    <p:extLst>
      <p:ext uri="{BB962C8B-B14F-4D97-AF65-F5344CB8AC3E}">
        <p14:creationId xmlns:p14="http://schemas.microsoft.com/office/powerpoint/2010/main" val="5297498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518B3BD-FA49-8A54-6562-7AA1EBE4F408}"/>
              </a:ext>
            </a:extLst>
          </p:cNvPr>
          <p:cNvPicPr>
            <a:picLocks noChangeAspect="1"/>
          </p:cNvPicPr>
          <p:nvPr/>
        </p:nvPicPr>
        <p:blipFill>
          <a:blip r:embed="rId2"/>
          <a:stretch>
            <a:fillRect/>
          </a:stretch>
        </p:blipFill>
        <p:spPr>
          <a:xfrm>
            <a:off x="105777" y="180564"/>
            <a:ext cx="5502323" cy="5388963"/>
          </a:xfrm>
          <a:prstGeom prst="rect">
            <a:avLst/>
          </a:prstGeom>
        </p:spPr>
      </p:pic>
      <p:pic>
        <p:nvPicPr>
          <p:cNvPr id="15" name="Picture 14">
            <a:extLst>
              <a:ext uri="{FF2B5EF4-FFF2-40B4-BE49-F238E27FC236}">
                <a16:creationId xmlns:a16="http://schemas.microsoft.com/office/drawing/2014/main" id="{9AF00B49-BAF9-72F9-6B43-95400DCEB126}"/>
              </a:ext>
            </a:extLst>
          </p:cNvPr>
          <p:cNvPicPr>
            <a:picLocks noChangeAspect="1"/>
          </p:cNvPicPr>
          <p:nvPr/>
        </p:nvPicPr>
        <p:blipFill>
          <a:blip r:embed="rId3"/>
          <a:stretch>
            <a:fillRect/>
          </a:stretch>
        </p:blipFill>
        <p:spPr>
          <a:xfrm>
            <a:off x="5886512" y="485364"/>
            <a:ext cx="5947071" cy="5758418"/>
          </a:xfrm>
          <a:prstGeom prst="rect">
            <a:avLst/>
          </a:prstGeom>
        </p:spPr>
      </p:pic>
    </p:spTree>
    <p:extLst>
      <p:ext uri="{BB962C8B-B14F-4D97-AF65-F5344CB8AC3E}">
        <p14:creationId xmlns:p14="http://schemas.microsoft.com/office/powerpoint/2010/main" val="2540397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5A0CF1C-FE1E-194A-08E2-0767DD9D9A24}"/>
              </a:ext>
            </a:extLst>
          </p:cNvPr>
          <p:cNvPicPr>
            <a:picLocks noChangeAspect="1"/>
          </p:cNvPicPr>
          <p:nvPr/>
        </p:nvPicPr>
        <p:blipFill>
          <a:blip r:embed="rId2"/>
          <a:stretch>
            <a:fillRect/>
          </a:stretch>
        </p:blipFill>
        <p:spPr>
          <a:xfrm>
            <a:off x="285586" y="367076"/>
            <a:ext cx="5662472" cy="5809887"/>
          </a:xfrm>
          <a:prstGeom prst="rect">
            <a:avLst/>
          </a:prstGeom>
        </p:spPr>
      </p:pic>
      <p:pic>
        <p:nvPicPr>
          <p:cNvPr id="13" name="Picture 12">
            <a:extLst>
              <a:ext uri="{FF2B5EF4-FFF2-40B4-BE49-F238E27FC236}">
                <a16:creationId xmlns:a16="http://schemas.microsoft.com/office/drawing/2014/main" id="{AA02320C-AF3D-EB75-2E25-FD4A4FA48AF3}"/>
              </a:ext>
            </a:extLst>
          </p:cNvPr>
          <p:cNvPicPr>
            <a:picLocks noChangeAspect="1"/>
          </p:cNvPicPr>
          <p:nvPr/>
        </p:nvPicPr>
        <p:blipFill>
          <a:blip r:embed="rId3"/>
          <a:stretch>
            <a:fillRect/>
          </a:stretch>
        </p:blipFill>
        <p:spPr>
          <a:xfrm>
            <a:off x="6198999" y="681038"/>
            <a:ext cx="5879491" cy="4874374"/>
          </a:xfrm>
          <a:prstGeom prst="rect">
            <a:avLst/>
          </a:prstGeom>
        </p:spPr>
      </p:pic>
    </p:spTree>
    <p:extLst>
      <p:ext uri="{BB962C8B-B14F-4D97-AF65-F5344CB8AC3E}">
        <p14:creationId xmlns:p14="http://schemas.microsoft.com/office/powerpoint/2010/main" val="2228983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B1AE1D-6B35-512B-5F3B-2645A14BB3AE}"/>
              </a:ext>
            </a:extLst>
          </p:cNvPr>
          <p:cNvPicPr>
            <a:picLocks noChangeAspect="1"/>
          </p:cNvPicPr>
          <p:nvPr/>
        </p:nvPicPr>
        <p:blipFill>
          <a:blip r:embed="rId2"/>
          <a:stretch>
            <a:fillRect/>
          </a:stretch>
        </p:blipFill>
        <p:spPr>
          <a:xfrm>
            <a:off x="651295" y="991863"/>
            <a:ext cx="10517154" cy="2652881"/>
          </a:xfrm>
          <a:prstGeom prst="rect">
            <a:avLst/>
          </a:prstGeom>
        </p:spPr>
      </p:pic>
      <p:sp>
        <p:nvSpPr>
          <p:cNvPr id="10" name="TextBox 9">
            <a:extLst>
              <a:ext uri="{FF2B5EF4-FFF2-40B4-BE49-F238E27FC236}">
                <a16:creationId xmlns:a16="http://schemas.microsoft.com/office/drawing/2014/main" id="{C698F96B-5367-0226-B101-1487F20CAE82}"/>
              </a:ext>
            </a:extLst>
          </p:cNvPr>
          <p:cNvSpPr txBox="1"/>
          <p:nvPr/>
        </p:nvSpPr>
        <p:spPr>
          <a:xfrm>
            <a:off x="651295" y="561571"/>
            <a:ext cx="2660072" cy="369332"/>
          </a:xfrm>
          <a:prstGeom prst="rect">
            <a:avLst/>
          </a:prstGeom>
          <a:noFill/>
        </p:spPr>
        <p:txBody>
          <a:bodyPr wrap="square" rtlCol="0">
            <a:spAutoFit/>
          </a:bodyPr>
          <a:lstStyle/>
          <a:p>
            <a:r>
              <a:rPr lang="hr-HR"/>
              <a:t>Troškovnik</a:t>
            </a:r>
          </a:p>
        </p:txBody>
      </p:sp>
      <p:sp>
        <p:nvSpPr>
          <p:cNvPr id="11" name="TextBox 10">
            <a:extLst>
              <a:ext uri="{FF2B5EF4-FFF2-40B4-BE49-F238E27FC236}">
                <a16:creationId xmlns:a16="http://schemas.microsoft.com/office/drawing/2014/main" id="{ECB63C1D-393D-7289-A395-D65EF466B7EB}"/>
              </a:ext>
            </a:extLst>
          </p:cNvPr>
          <p:cNvSpPr txBox="1"/>
          <p:nvPr/>
        </p:nvSpPr>
        <p:spPr>
          <a:xfrm>
            <a:off x="651295" y="3692848"/>
            <a:ext cx="10281377" cy="1876283"/>
          </a:xfrm>
          <a:prstGeom prst="rect">
            <a:avLst/>
          </a:prstGeom>
          <a:noFill/>
        </p:spPr>
        <p:txBody>
          <a:bodyPr wrap="square" rtlCol="0">
            <a:spAutoFit/>
          </a:bodyPr>
          <a:lstStyle/>
          <a:p>
            <a:pPr algn="just">
              <a:lnSpc>
                <a:spcPct val="107000"/>
              </a:lnSpc>
              <a:spcAft>
                <a:spcPts val="800"/>
              </a:spcAft>
            </a:pPr>
            <a:r>
              <a:rPr lang="hr-HR" sz="1800" b="1">
                <a:solidFill>
                  <a:srgbClr val="1F3864"/>
                </a:solidFill>
                <a:effectLst/>
                <a:latin typeface="Calibri" panose="020F0502020204030204" pitchFamily="34" charset="0"/>
                <a:ea typeface="Calibri" panose="020F0502020204030204" pitchFamily="34" charset="0"/>
                <a:cs typeface="Calibri" panose="020F0502020204030204" pitchFamily="34" charset="0"/>
              </a:rPr>
              <a:t>Zaključno</a:t>
            </a: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r>
              <a:rPr lang="hr-HR" sz="1800">
                <a:solidFill>
                  <a:srgbClr val="1F3864"/>
                </a:solidFill>
                <a:effectLst/>
                <a:latin typeface="Calibri" panose="020F0502020204030204" pitchFamily="34" charset="0"/>
                <a:ea typeface="Calibri" panose="020F0502020204030204" pitchFamily="34" charset="0"/>
              </a:rPr>
              <a:t>Naručitelj je propisao elemente zelene javne nabave u kriterijima za odabir ekonomski najpovoljnije ponude kroz nefinancijski kriterij.</a:t>
            </a:r>
          </a:p>
          <a:p>
            <a:r>
              <a:rPr lang="hr-HR" sz="1800">
                <a:solidFill>
                  <a:srgbClr val="1F3864"/>
                </a:solidFill>
                <a:effectLst/>
                <a:latin typeface="Calibri" panose="020F0502020204030204" pitchFamily="34" charset="0"/>
                <a:ea typeface="Calibri" panose="020F0502020204030204" pitchFamily="34" charset="0"/>
                <a:cs typeface="Calibri" panose="020F0502020204030204" pitchFamily="34" charset="0"/>
              </a:rPr>
              <a:t>Za svaku grupu namirnica Naručitelj je propisao koje kriterije i značajke pojedinog kriterija vrednuje te njihove pondere u smislu zelenog kriterija nabave koji za Naručitelja ima dodanu vrijednost tražene robe.</a:t>
            </a: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endParaRPr lang="hr-HR"/>
          </a:p>
        </p:txBody>
      </p:sp>
    </p:spTree>
    <p:extLst>
      <p:ext uri="{BB962C8B-B14F-4D97-AF65-F5344CB8AC3E}">
        <p14:creationId xmlns:p14="http://schemas.microsoft.com/office/powerpoint/2010/main" val="21579493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DA61ADFA-C462-092C-F5AC-C917B2D649AE}"/>
              </a:ext>
            </a:extLst>
          </p:cNvPr>
          <p:cNvPicPr>
            <a:picLocks noGrp="1" noChangeAspect="1"/>
          </p:cNvPicPr>
          <p:nvPr>
            <p:ph idx="1"/>
          </p:nvPr>
        </p:nvPicPr>
        <p:blipFill>
          <a:blip r:embed="rId2"/>
          <a:stretch>
            <a:fillRect/>
          </a:stretch>
        </p:blipFill>
        <p:spPr>
          <a:xfrm>
            <a:off x="472502" y="453474"/>
            <a:ext cx="7042586" cy="4922696"/>
          </a:xfrm>
        </p:spPr>
      </p:pic>
      <p:sp>
        <p:nvSpPr>
          <p:cNvPr id="17" name="TextBox 16">
            <a:extLst>
              <a:ext uri="{FF2B5EF4-FFF2-40B4-BE49-F238E27FC236}">
                <a16:creationId xmlns:a16="http://schemas.microsoft.com/office/drawing/2014/main" id="{502436AF-CD3E-2768-1B4E-5A50ED1ACAF6}"/>
              </a:ext>
            </a:extLst>
          </p:cNvPr>
          <p:cNvSpPr txBox="1"/>
          <p:nvPr/>
        </p:nvSpPr>
        <p:spPr>
          <a:xfrm>
            <a:off x="7750220" y="2314657"/>
            <a:ext cx="4036291" cy="1200329"/>
          </a:xfrm>
          <a:prstGeom prst="rect">
            <a:avLst/>
          </a:prstGeom>
          <a:noFill/>
        </p:spPr>
        <p:txBody>
          <a:bodyPr wrap="square" rtlCol="0">
            <a:spAutoFit/>
          </a:bodyPr>
          <a:lstStyle/>
          <a:p>
            <a:r>
              <a:rPr lang="hr-HR">
                <a:hlinkClick r:id="rId3"/>
              </a:rPr>
              <a:t>https://eojn.nn.hr/SPIN/APPLICATION/IPN/DocumentManagement/DokumentPodaciFrm.aspx?id=7510033</a:t>
            </a:r>
            <a:endParaRPr lang="hr-HR"/>
          </a:p>
          <a:p>
            <a:endParaRPr lang="hr-HR"/>
          </a:p>
        </p:txBody>
      </p:sp>
    </p:spTree>
    <p:extLst>
      <p:ext uri="{BB962C8B-B14F-4D97-AF65-F5344CB8AC3E}">
        <p14:creationId xmlns:p14="http://schemas.microsoft.com/office/powerpoint/2010/main" val="41277774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96F07E-8FC9-16A0-C316-6378FA16ED28}"/>
              </a:ext>
            </a:extLst>
          </p:cNvPr>
          <p:cNvPicPr>
            <a:picLocks noChangeAspect="1"/>
          </p:cNvPicPr>
          <p:nvPr/>
        </p:nvPicPr>
        <p:blipFill>
          <a:blip r:embed="rId2"/>
          <a:stretch>
            <a:fillRect/>
          </a:stretch>
        </p:blipFill>
        <p:spPr>
          <a:xfrm>
            <a:off x="2718235" y="242422"/>
            <a:ext cx="6220693" cy="2172003"/>
          </a:xfrm>
          <a:prstGeom prst="rect">
            <a:avLst/>
          </a:prstGeom>
        </p:spPr>
      </p:pic>
      <p:pic>
        <p:nvPicPr>
          <p:cNvPr id="7" name="Picture 6">
            <a:extLst>
              <a:ext uri="{FF2B5EF4-FFF2-40B4-BE49-F238E27FC236}">
                <a16:creationId xmlns:a16="http://schemas.microsoft.com/office/drawing/2014/main" id="{E6042A23-4080-D070-B705-713BA6B83531}"/>
              </a:ext>
            </a:extLst>
          </p:cNvPr>
          <p:cNvPicPr>
            <a:picLocks noChangeAspect="1"/>
          </p:cNvPicPr>
          <p:nvPr/>
        </p:nvPicPr>
        <p:blipFill>
          <a:blip r:embed="rId3"/>
          <a:stretch>
            <a:fillRect/>
          </a:stretch>
        </p:blipFill>
        <p:spPr>
          <a:xfrm>
            <a:off x="2718235" y="2430299"/>
            <a:ext cx="6125430" cy="2343477"/>
          </a:xfrm>
          <a:prstGeom prst="rect">
            <a:avLst/>
          </a:prstGeom>
        </p:spPr>
      </p:pic>
      <p:pic>
        <p:nvPicPr>
          <p:cNvPr id="9" name="Picture 8">
            <a:extLst>
              <a:ext uri="{FF2B5EF4-FFF2-40B4-BE49-F238E27FC236}">
                <a16:creationId xmlns:a16="http://schemas.microsoft.com/office/drawing/2014/main" id="{6582696C-A2E2-6C21-C334-79650A348082}"/>
              </a:ext>
            </a:extLst>
          </p:cNvPr>
          <p:cNvPicPr>
            <a:picLocks noChangeAspect="1"/>
          </p:cNvPicPr>
          <p:nvPr/>
        </p:nvPicPr>
        <p:blipFill>
          <a:blip r:embed="rId4"/>
          <a:stretch>
            <a:fillRect/>
          </a:stretch>
        </p:blipFill>
        <p:spPr>
          <a:xfrm>
            <a:off x="2718235" y="4743155"/>
            <a:ext cx="6001588" cy="2114845"/>
          </a:xfrm>
          <a:prstGeom prst="rect">
            <a:avLst/>
          </a:prstGeom>
        </p:spPr>
      </p:pic>
    </p:spTree>
    <p:extLst>
      <p:ext uri="{BB962C8B-B14F-4D97-AF65-F5344CB8AC3E}">
        <p14:creationId xmlns:p14="http://schemas.microsoft.com/office/powerpoint/2010/main" val="2798987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7CE10-A728-1009-C023-FA080608858C}"/>
              </a:ext>
            </a:extLst>
          </p:cNvPr>
          <p:cNvPicPr>
            <a:picLocks noChangeAspect="1"/>
          </p:cNvPicPr>
          <p:nvPr/>
        </p:nvPicPr>
        <p:blipFill>
          <a:blip r:embed="rId2"/>
          <a:stretch>
            <a:fillRect/>
          </a:stretch>
        </p:blipFill>
        <p:spPr>
          <a:xfrm>
            <a:off x="432509" y="276014"/>
            <a:ext cx="7182852" cy="4982270"/>
          </a:xfrm>
          <a:prstGeom prst="rect">
            <a:avLst/>
          </a:prstGeom>
        </p:spPr>
      </p:pic>
      <p:sp>
        <p:nvSpPr>
          <p:cNvPr id="2" name="TextBox 1">
            <a:extLst>
              <a:ext uri="{FF2B5EF4-FFF2-40B4-BE49-F238E27FC236}">
                <a16:creationId xmlns:a16="http://schemas.microsoft.com/office/drawing/2014/main" id="{3EF58AC1-56A1-6A6E-67A0-3209F4191715}"/>
              </a:ext>
            </a:extLst>
          </p:cNvPr>
          <p:cNvSpPr txBox="1"/>
          <p:nvPr/>
        </p:nvSpPr>
        <p:spPr>
          <a:xfrm>
            <a:off x="8057072" y="1535502"/>
            <a:ext cx="3519539" cy="1754326"/>
          </a:xfrm>
          <a:prstGeom prst="rect">
            <a:avLst/>
          </a:prstGeom>
          <a:noFill/>
        </p:spPr>
        <p:txBody>
          <a:bodyPr wrap="square" rtlCol="0">
            <a:spAutoFit/>
          </a:bodyPr>
          <a:lstStyle/>
          <a:p>
            <a:r>
              <a:rPr lang="hr-HR" i="1">
                <a:solidFill>
                  <a:srgbClr val="FF0000"/>
                </a:solidFill>
                <a:latin typeface="Segoe UI" panose="020B0502040204020203" pitchFamily="34" charset="0"/>
              </a:rPr>
              <a:t>„F</a:t>
            </a:r>
            <a:r>
              <a:rPr lang="hr-HR" sz="1800" i="1">
                <a:solidFill>
                  <a:srgbClr val="FF0000"/>
                </a:solidFill>
                <a:effectLst/>
                <a:latin typeface="Segoe UI" panose="020B0502040204020203" pitchFamily="34" charset="0"/>
              </a:rPr>
              <a:t>air </a:t>
            </a:r>
            <a:r>
              <a:rPr lang="hr-HR" sz="1800" i="1" err="1">
                <a:solidFill>
                  <a:srgbClr val="FF0000"/>
                </a:solidFill>
                <a:effectLst/>
                <a:latin typeface="Segoe UI" panose="020B0502040204020203" pitchFamily="34" charset="0"/>
              </a:rPr>
              <a:t>trade</a:t>
            </a:r>
            <a:r>
              <a:rPr lang="hr-HR" sz="1800" i="1">
                <a:solidFill>
                  <a:srgbClr val="FF0000"/>
                </a:solidFill>
                <a:effectLst/>
                <a:latin typeface="Segoe UI" panose="020B0502040204020203" pitchFamily="34" charset="0"/>
              </a:rPr>
              <a:t>” oznaka nije bila uvjet sposobnosti nego ENP kriterij -&gt; ipak je sklopljen ugovor s dobavljačem koji nema traženu oznaku</a:t>
            </a:r>
            <a:endParaRPr lang="hr-HR" sz="1800" i="1">
              <a:solidFill>
                <a:srgbClr val="FF0000"/>
              </a:solidFill>
              <a:effectLst/>
              <a:latin typeface="Arial" panose="020B0604020202020204" pitchFamily="34" charset="0"/>
            </a:endParaRPr>
          </a:p>
          <a:p>
            <a:endParaRPr lang="hr-HR"/>
          </a:p>
        </p:txBody>
      </p:sp>
    </p:spTree>
    <p:extLst>
      <p:ext uri="{BB962C8B-B14F-4D97-AF65-F5344CB8AC3E}">
        <p14:creationId xmlns:p14="http://schemas.microsoft.com/office/powerpoint/2010/main" val="12131276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8D4FA20-7A55-335D-3CB7-B46DE64DBB9C}"/>
              </a:ext>
            </a:extLst>
          </p:cNvPr>
          <p:cNvPicPr>
            <a:picLocks noGrp="1" noChangeAspect="1"/>
          </p:cNvPicPr>
          <p:nvPr>
            <p:ph idx="1"/>
          </p:nvPr>
        </p:nvPicPr>
        <p:blipFill>
          <a:blip r:embed="rId2"/>
          <a:stretch>
            <a:fillRect/>
          </a:stretch>
        </p:blipFill>
        <p:spPr>
          <a:xfrm>
            <a:off x="733697" y="592477"/>
            <a:ext cx="6110658" cy="4325801"/>
          </a:xfrm>
        </p:spPr>
      </p:pic>
      <p:sp>
        <p:nvSpPr>
          <p:cNvPr id="6" name="TextBox 5">
            <a:extLst>
              <a:ext uri="{FF2B5EF4-FFF2-40B4-BE49-F238E27FC236}">
                <a16:creationId xmlns:a16="http://schemas.microsoft.com/office/drawing/2014/main" id="{710C6814-01CA-A63D-4DBE-B39F3B269EC7}"/>
              </a:ext>
            </a:extLst>
          </p:cNvPr>
          <p:cNvSpPr txBox="1"/>
          <p:nvPr/>
        </p:nvSpPr>
        <p:spPr>
          <a:xfrm>
            <a:off x="8185788" y="2183248"/>
            <a:ext cx="2516957" cy="1323439"/>
          </a:xfrm>
          <a:prstGeom prst="rect">
            <a:avLst/>
          </a:prstGeom>
          <a:noFill/>
        </p:spPr>
        <p:txBody>
          <a:bodyPr wrap="square" rtlCol="0">
            <a:spAutoFit/>
          </a:bodyPr>
          <a:lstStyle/>
          <a:p>
            <a:r>
              <a:rPr lang="hr-HR" sz="1600">
                <a:hlinkClick r:id="rId3"/>
              </a:rPr>
              <a:t>https://eojn.nn.hr/SPIN/APPLICATION/IPN/DocumentManagement/DokumentPodaciFrm.aspx?id=7621401</a:t>
            </a:r>
            <a:endParaRPr lang="hr-HR" sz="1600"/>
          </a:p>
          <a:p>
            <a:endParaRPr lang="hr-HR" sz="1600"/>
          </a:p>
        </p:txBody>
      </p:sp>
    </p:spTree>
    <p:extLst>
      <p:ext uri="{BB962C8B-B14F-4D97-AF65-F5344CB8AC3E}">
        <p14:creationId xmlns:p14="http://schemas.microsoft.com/office/powerpoint/2010/main" val="38513895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6B302CE-2821-082E-FDC4-38E364092C61}"/>
              </a:ext>
            </a:extLst>
          </p:cNvPr>
          <p:cNvPicPr>
            <a:picLocks noGrp="1" noChangeAspect="1"/>
          </p:cNvPicPr>
          <p:nvPr>
            <p:ph idx="1"/>
          </p:nvPr>
        </p:nvPicPr>
        <p:blipFill>
          <a:blip r:embed="rId2"/>
          <a:stretch>
            <a:fillRect/>
          </a:stretch>
        </p:blipFill>
        <p:spPr>
          <a:xfrm>
            <a:off x="190606" y="729576"/>
            <a:ext cx="4760086" cy="2934506"/>
          </a:xfrm>
        </p:spPr>
      </p:pic>
      <p:graphicFrame>
        <p:nvGraphicFramePr>
          <p:cNvPr id="6" name="Table 5">
            <a:extLst>
              <a:ext uri="{FF2B5EF4-FFF2-40B4-BE49-F238E27FC236}">
                <a16:creationId xmlns:a16="http://schemas.microsoft.com/office/drawing/2014/main" id="{9BFC8242-10CA-BC08-10EB-23BB89BB22AE}"/>
              </a:ext>
            </a:extLst>
          </p:cNvPr>
          <p:cNvGraphicFramePr>
            <a:graphicFrameLocks noGrp="1"/>
          </p:cNvGraphicFramePr>
          <p:nvPr>
            <p:extLst>
              <p:ext uri="{D42A27DB-BD31-4B8C-83A1-F6EECF244321}">
                <p14:modId xmlns:p14="http://schemas.microsoft.com/office/powerpoint/2010/main" val="3105014286"/>
              </p:ext>
            </p:extLst>
          </p:nvPr>
        </p:nvGraphicFramePr>
        <p:xfrm>
          <a:off x="310442" y="3809975"/>
          <a:ext cx="4412934" cy="1329309"/>
        </p:xfrm>
        <a:graphic>
          <a:graphicData uri="http://schemas.openxmlformats.org/drawingml/2006/table">
            <a:tbl>
              <a:tblPr firstRow="1" firstCol="1" bandRow="1">
                <a:tableStyleId>{5C22544A-7EE6-4342-B048-85BDC9FD1C3A}</a:tableStyleId>
              </a:tblPr>
              <a:tblGrid>
                <a:gridCol w="2206216">
                  <a:extLst>
                    <a:ext uri="{9D8B030D-6E8A-4147-A177-3AD203B41FA5}">
                      <a16:colId xmlns:a16="http://schemas.microsoft.com/office/drawing/2014/main" val="2174433286"/>
                    </a:ext>
                  </a:extLst>
                </a:gridCol>
                <a:gridCol w="2206718">
                  <a:extLst>
                    <a:ext uri="{9D8B030D-6E8A-4147-A177-3AD203B41FA5}">
                      <a16:colId xmlns:a16="http://schemas.microsoft.com/office/drawing/2014/main" val="1211388903"/>
                    </a:ext>
                  </a:extLst>
                </a:gridCol>
              </a:tblGrid>
              <a:tr h="361965">
                <a:tc>
                  <a:txBody>
                    <a:bodyPr/>
                    <a:lstStyle/>
                    <a:p>
                      <a:pPr algn="just">
                        <a:lnSpc>
                          <a:spcPct val="107000"/>
                        </a:lnSpc>
                        <a:spcAft>
                          <a:spcPts val="800"/>
                        </a:spcAft>
                      </a:pPr>
                      <a:r>
                        <a:rPr lang="hr-HR" sz="1400">
                          <a:effectLst/>
                        </a:rPr>
                        <a:t>Udaljenost od mjesta distribucije do mjesta isporuke</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hr-HR" sz="1400">
                          <a:effectLst/>
                        </a:rPr>
                        <a:t>Broj bodova</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4776033"/>
                  </a:ext>
                </a:extLst>
              </a:tr>
              <a:tr h="176889">
                <a:tc>
                  <a:txBody>
                    <a:bodyPr/>
                    <a:lstStyle/>
                    <a:p>
                      <a:pPr algn="just">
                        <a:lnSpc>
                          <a:spcPct val="107000"/>
                        </a:lnSpc>
                        <a:spcAft>
                          <a:spcPts val="800"/>
                        </a:spcAft>
                      </a:pPr>
                      <a:r>
                        <a:rPr lang="hr-HR" sz="1400">
                          <a:effectLst/>
                        </a:rPr>
                        <a:t>više od 100 km</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hr-HR" sz="1400">
                          <a:effectLst/>
                        </a:rPr>
                        <a:t>0 bodova</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38376885"/>
                  </a:ext>
                </a:extLst>
              </a:tr>
              <a:tr h="176889">
                <a:tc>
                  <a:txBody>
                    <a:bodyPr/>
                    <a:lstStyle/>
                    <a:p>
                      <a:pPr algn="just">
                        <a:lnSpc>
                          <a:spcPct val="107000"/>
                        </a:lnSpc>
                        <a:spcAft>
                          <a:spcPts val="800"/>
                        </a:spcAft>
                      </a:pPr>
                      <a:r>
                        <a:rPr lang="hr-HR" sz="1400">
                          <a:effectLst/>
                        </a:rPr>
                        <a:t>21-100km</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hr-HR" sz="1400">
                          <a:effectLst/>
                        </a:rPr>
                        <a:t>5 bodova</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64629034"/>
                  </a:ext>
                </a:extLst>
              </a:tr>
              <a:tr h="176889">
                <a:tc>
                  <a:txBody>
                    <a:bodyPr/>
                    <a:lstStyle/>
                    <a:p>
                      <a:pPr algn="just">
                        <a:lnSpc>
                          <a:spcPct val="107000"/>
                        </a:lnSpc>
                        <a:spcAft>
                          <a:spcPts val="800"/>
                        </a:spcAft>
                      </a:pPr>
                      <a:r>
                        <a:rPr lang="hr-HR" sz="1400">
                          <a:effectLst/>
                        </a:rPr>
                        <a:t>0-20km</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hr-HR" sz="1400">
                          <a:effectLst/>
                        </a:rPr>
                        <a:t>10 bodova</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9991060"/>
                  </a:ext>
                </a:extLst>
              </a:tr>
            </a:tbl>
          </a:graphicData>
        </a:graphic>
      </p:graphicFrame>
      <p:sp>
        <p:nvSpPr>
          <p:cNvPr id="7" name="Rectangle 2">
            <a:extLst>
              <a:ext uri="{FF2B5EF4-FFF2-40B4-BE49-F238E27FC236}">
                <a16:creationId xmlns:a16="http://schemas.microsoft.com/office/drawing/2014/main" id="{8E6D6AC2-9306-B87E-3EAF-F85048641C74}"/>
              </a:ext>
            </a:extLst>
          </p:cNvPr>
          <p:cNvSpPr>
            <a:spLocks noChangeArrowheads="1"/>
          </p:cNvSpPr>
          <p:nvPr/>
        </p:nvSpPr>
        <p:spPr bwMode="auto">
          <a:xfrm>
            <a:off x="4843212" y="243512"/>
            <a:ext cx="7158182"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l" defTabSz="914400" rtl="0" eaLnBrk="0" fontAlgn="base" latinLnBrk="0" hangingPunct="0">
              <a:lnSpc>
                <a:spcPct val="100000"/>
              </a:lnSpc>
              <a:spcBef>
                <a:spcPct val="0"/>
              </a:spcBef>
              <a:spcAft>
                <a:spcPct val="0"/>
              </a:spcAft>
              <a:buClrTx/>
              <a:buSzTx/>
              <a:tabLst/>
            </a:pPr>
            <a:r>
              <a:rPr kumimoji="0" lang="hr-HR" altLang="sr-Latn-RS" sz="1000" b="1" i="0" u="none" strike="noStrike" cap="none" normalizeH="0" baseline="0">
                <a:ln>
                  <a:noFill/>
                </a:ln>
                <a:solidFill>
                  <a:srgbClr val="1F3864"/>
                </a:solidFill>
                <a:effectLst/>
                <a:latin typeface="Calibri" panose="020F0502020204030204" pitchFamily="34" charset="0"/>
                <a:ea typeface="Calibri" panose="020F0502020204030204" pitchFamily="34" charset="0"/>
                <a:cs typeface="Calibri" panose="020F0502020204030204" pitchFamily="34" charset="0"/>
              </a:rPr>
              <a:t>Udaljenost od mjesta distribucije do mjesta isporuke</a:t>
            </a:r>
            <a:r>
              <a:rPr kumimoji="0" lang="hr-HR" altLang="sr-Latn-RS" sz="1000" b="0" i="0" u="none" strike="noStrike" cap="none" normalizeH="0" baseline="0">
                <a:ln>
                  <a:noFill/>
                </a:ln>
                <a:solidFill>
                  <a:srgbClr val="1F3864"/>
                </a:solidFill>
                <a:effectLst/>
                <a:latin typeface="Calibri" panose="020F0502020204030204" pitchFamily="34" charset="0"/>
                <a:ea typeface="Calibri" panose="020F0502020204030204" pitchFamily="34" charset="0"/>
                <a:cs typeface="Calibri" panose="020F0502020204030204" pitchFamily="34" charset="0"/>
              </a:rPr>
              <a:t> </a:t>
            </a:r>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(maksimum 10 bodova)</a:t>
            </a:r>
            <a:endParaRPr lang="hr-HR" altLang="sr-Latn-RS" sz="1000"/>
          </a:p>
          <a:p>
            <a:pPr marR="0" lvl="0" indent="0" algn="l" defTabSz="914400" rtl="0" eaLnBrk="0" fontAlgn="base" latinLnBrk="0" hangingPunct="0">
              <a:lnSpc>
                <a:spcPct val="100000"/>
              </a:lnSpc>
              <a:spcBef>
                <a:spcPct val="0"/>
              </a:spcBef>
              <a:spcAft>
                <a:spcPct val="0"/>
              </a:spcAft>
              <a:buClrTx/>
              <a:buSzTx/>
              <a:tabLst/>
            </a:pPr>
            <a:endParaRPr kumimoji="0" lang="hr-HR" altLang="sr-Latn-RS" sz="1000" b="0" i="0" u="none" strike="noStrike" cap="none" normalizeH="0" baseline="0">
              <a:ln>
                <a:noFill/>
              </a:ln>
              <a:solidFill>
                <a:srgbClr val="1F3864"/>
              </a:solidFill>
              <a:effectLst/>
              <a:latin typeface="Calibri" panose="020F0502020204030204" pitchFamily="34" charset="0"/>
              <a:ea typeface="Calibri" panose="020F0502020204030204" pitchFamily="34" charset="0"/>
              <a:cs typeface="Calibri" panose="020F0502020204030204" pitchFamily="34" charset="0"/>
            </a:endParaRPr>
          </a:p>
          <a:p>
            <a:pPr marR="0" lvl="0" indent="0" algn="l" defTabSz="914400" rtl="0" eaLnBrk="0" fontAlgn="base" latinLnBrk="0" hangingPunct="0">
              <a:lnSpc>
                <a:spcPct val="100000"/>
              </a:lnSpc>
              <a:spcBef>
                <a:spcPct val="0"/>
              </a:spcBef>
              <a:spcAft>
                <a:spcPct val="0"/>
              </a:spcAft>
              <a:buClrTx/>
              <a:buSzTx/>
              <a:tabLst/>
            </a:pPr>
            <a:r>
              <a:rPr kumimoji="0" lang="hr-HR" altLang="sr-Latn-RS" sz="1000" b="0" i="0" u="none" strike="noStrike" cap="none" normalizeH="0" baseline="0">
                <a:ln>
                  <a:noFill/>
                </a:ln>
                <a:solidFill>
                  <a:srgbClr val="1F3864"/>
                </a:solidFill>
                <a:effectLst/>
                <a:latin typeface="Calibri" panose="020F0502020204030204" pitchFamily="34" charset="0"/>
                <a:ea typeface="Calibri" panose="020F0502020204030204" pitchFamily="34" charset="0"/>
                <a:cs typeface="Calibri" panose="020F0502020204030204" pitchFamily="34" charset="0"/>
              </a:rPr>
              <a:t>Naručitelj utvrđuje bodove kako slijedi:</a:t>
            </a:r>
            <a:endParaRPr lang="hr-HR" altLang="sr-Latn-RS" sz="1000"/>
          </a:p>
          <a:p>
            <a:pPr marR="0" lvl="0" indent="0" algn="l" defTabSz="914400" rtl="0" eaLnBrk="0" fontAlgn="base" latinLnBrk="0" hangingPunct="0">
              <a:lnSpc>
                <a:spcPct val="100000"/>
              </a:lnSpc>
              <a:spcBef>
                <a:spcPct val="0"/>
              </a:spcBef>
              <a:spcAft>
                <a:spcPct val="0"/>
              </a:spcAft>
              <a:buClrTx/>
              <a:buSzTx/>
              <a:tabLst/>
            </a:pPr>
            <a:r>
              <a:rPr kumimoji="0" lang="hr-HR" altLang="sr-Latn-RS" sz="1000" b="0" i="0" u="none" strike="noStrike" cap="none" normalizeH="0" baseline="0">
                <a:ln>
                  <a:noFill/>
                </a:ln>
                <a:solidFill>
                  <a:srgbClr val="1F3864"/>
                </a:solidFill>
                <a:effectLst/>
                <a:latin typeface="Calibri" panose="020F0502020204030204" pitchFamily="34" charset="0"/>
                <a:ea typeface="Calibri" panose="020F0502020204030204" pitchFamily="34" charset="0"/>
                <a:cs typeface="Calibri" panose="020F0502020204030204" pitchFamily="34" charset="0"/>
              </a:rPr>
              <a:t>Udaljenost od mjesta distribucije do mjesta isporuke – ukupno moguće dodijeliti: 10 bodova</a:t>
            </a:r>
            <a:endParaRPr lang="hr-HR" altLang="sr-Latn-RS" sz="1000"/>
          </a:p>
          <a:p>
            <a:pPr marR="0" lvl="0" indent="0" algn="l" defTabSz="914400" rtl="0" eaLnBrk="0" fontAlgn="base" latinLnBrk="0" hangingPunct="0">
              <a:lnSpc>
                <a:spcPct val="100000"/>
              </a:lnSpc>
              <a:spcBef>
                <a:spcPct val="0"/>
              </a:spcBef>
              <a:spcAft>
                <a:spcPct val="0"/>
              </a:spcAft>
              <a:buClrTx/>
              <a:buSzTx/>
              <a:tabLst/>
            </a:pPr>
            <a:r>
              <a:rPr kumimoji="0" lang="hr-HR" altLang="sr-Latn-RS" sz="1000" b="0" i="0" u="none" strike="noStrike" cap="none" normalizeH="0" baseline="0">
                <a:ln>
                  <a:noFill/>
                </a:ln>
                <a:solidFill>
                  <a:srgbClr val="1F3864"/>
                </a:solidFill>
                <a:effectLst/>
                <a:latin typeface="Calibri" panose="020F0502020204030204" pitchFamily="34" charset="0"/>
                <a:ea typeface="Calibri" panose="020F0502020204030204" pitchFamily="34" charset="0"/>
                <a:cs typeface="Calibri" panose="020F0502020204030204" pitchFamily="34" charset="0"/>
              </a:rPr>
              <a:t>Mjesto isporuke se računa sjedište SC Split i restoran “Kampus” na adresi </a:t>
            </a:r>
            <a:r>
              <a:rPr kumimoji="0" lang="hr-HR" altLang="sr-Latn-RS" sz="1000" b="0" i="0" u="none" strike="noStrike" cap="none" normalizeH="0" baseline="0" err="1">
                <a:ln>
                  <a:noFill/>
                </a:ln>
                <a:solidFill>
                  <a:srgbClr val="1F3864"/>
                </a:solidFill>
                <a:effectLst/>
                <a:latin typeface="Calibri" panose="020F0502020204030204" pitchFamily="34" charset="0"/>
                <a:ea typeface="Calibri" panose="020F0502020204030204" pitchFamily="34" charset="0"/>
                <a:cs typeface="Calibri" panose="020F0502020204030204" pitchFamily="34" charset="0"/>
              </a:rPr>
              <a:t>Cvite</a:t>
            </a:r>
            <a:r>
              <a:rPr kumimoji="0" lang="hr-HR" altLang="sr-Latn-RS" sz="1000" b="0" i="0" u="none" strike="noStrike" cap="none" normalizeH="0" baseline="0">
                <a:ln>
                  <a:noFill/>
                </a:ln>
                <a:solidFill>
                  <a:srgbClr val="1F3864"/>
                </a:solidFill>
                <a:effectLst/>
                <a:latin typeface="Calibri" panose="020F0502020204030204" pitchFamily="34" charset="0"/>
                <a:ea typeface="Calibri" panose="020F0502020204030204" pitchFamily="34" charset="0"/>
                <a:cs typeface="Calibri" panose="020F0502020204030204" pitchFamily="34" charset="0"/>
              </a:rPr>
              <a:t> Fiskovića 3, Split</a:t>
            </a:r>
            <a:endParaRPr lang="hr-HR" altLang="sr-Latn-RS" sz="1000"/>
          </a:p>
          <a:p>
            <a:pPr marR="0" lvl="0" indent="0" algn="l" defTabSz="914400" rtl="0" eaLnBrk="0" fontAlgn="base" latinLnBrk="0" hangingPunct="0">
              <a:lnSpc>
                <a:spcPct val="100000"/>
              </a:lnSpc>
              <a:spcBef>
                <a:spcPct val="0"/>
              </a:spcBef>
              <a:spcAft>
                <a:spcPct val="0"/>
              </a:spcAft>
              <a:buClrTx/>
              <a:buSzTx/>
              <a:tabLst/>
            </a:pPr>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Naručitelj će udaljenost u kilometrima izračunati pomoću Google tražilice na linku: </a:t>
            </a:r>
            <a:r>
              <a:rPr kumimoji="0" lang="hr-HR" altLang="sr-Latn-RS" sz="1000" b="0" i="0" u="none" strike="noStrike" cap="none" normalizeH="0" baseline="0">
                <a:ln>
                  <a:noFill/>
                </a:ln>
                <a:solidFill>
                  <a:srgbClr val="023160"/>
                </a:solidFill>
                <a:effectLst/>
                <a:latin typeface="Calibri" panose="020F0502020204030204" pitchFamily="34" charset="0"/>
                <a:ea typeface="CIDFont+F2"/>
                <a:cs typeface="Calibri" panose="020F0502020204030204" pitchFamily="34" charset="0"/>
                <a:hlinkClick r:id="rId3"/>
              </a:rPr>
              <a:t>https://www.google.hr/maps/dir/43.5116773,16.4654556//@43.5075204,16.4591057,16.08z?hl=hr</a:t>
            </a:r>
            <a:endParaRPr lang="hr-HR" altLang="sr-Latn-RS" sz="1000"/>
          </a:p>
          <a:p>
            <a:pPr marR="0" lvl="0" indent="0" algn="l" defTabSz="914400" rtl="0" eaLnBrk="0" fontAlgn="base" latinLnBrk="0" hangingPunct="0">
              <a:lnSpc>
                <a:spcPct val="100000"/>
              </a:lnSpc>
              <a:spcBef>
                <a:spcPct val="0"/>
              </a:spcBef>
              <a:spcAft>
                <a:spcPct val="0"/>
              </a:spcAft>
              <a:buClrTx/>
              <a:buSzTx/>
              <a:tabLst/>
            </a:pPr>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na slijedeći način:</a:t>
            </a:r>
            <a:endParaRPr lang="hr-HR" altLang="sr-Latn-RS" sz="1000"/>
          </a:p>
          <a:p>
            <a:pPr marR="0" lvl="0" indent="0" algn="l" defTabSz="914400" rtl="0" eaLnBrk="0" fontAlgn="base" latinLnBrk="0" hangingPunct="0">
              <a:lnSpc>
                <a:spcPct val="100000"/>
              </a:lnSpc>
              <a:spcBef>
                <a:spcPct val="0"/>
              </a:spcBef>
              <a:spcAft>
                <a:spcPct val="0"/>
              </a:spcAft>
              <a:buClrTx/>
              <a:buSzTx/>
              <a:tabLst/>
            </a:pPr>
            <a:r>
              <a:rPr kumimoji="0" lang="hr-HR" altLang="sr-Latn-RS" sz="1000" b="0" i="0" u="none" strike="noStrike" cap="none" normalizeH="0" baseline="0">
                <a:ln>
                  <a:noFill/>
                </a:ln>
                <a:solidFill>
                  <a:srgbClr val="1F3864"/>
                </a:solidFill>
                <a:effectLst/>
                <a:latin typeface="Calibri" panose="020F0502020204030204" pitchFamily="34" charset="0"/>
                <a:ea typeface="Calibri" panose="020F0502020204030204" pitchFamily="34" charset="0"/>
                <a:cs typeface="Calibri" panose="020F0502020204030204" pitchFamily="34" charset="0"/>
              </a:rPr>
              <a:t>U polju (A – od) – upisat će adresu mjesta distribucije robe koja je predmet nabave, koju je ponuditelj naveo u svojoj ponudi u “Izjavi o mjestu distribucije do mjesta isporuke” iz priloga I. ove </a:t>
            </a:r>
            <a:r>
              <a:rPr kumimoji="0" lang="hr-HR" altLang="sr-Latn-RS" sz="1000" b="0" i="0" u="none" strike="noStrike" cap="none" normalizeH="0" baseline="0" err="1">
                <a:ln>
                  <a:noFill/>
                </a:ln>
                <a:solidFill>
                  <a:srgbClr val="1F3864"/>
                </a:solidFill>
                <a:effectLst/>
                <a:latin typeface="Calibri" panose="020F0502020204030204" pitchFamily="34" charset="0"/>
                <a:ea typeface="Calibri" panose="020F0502020204030204" pitchFamily="34" charset="0"/>
                <a:cs typeface="Calibri" panose="020F0502020204030204" pitchFamily="34" charset="0"/>
              </a:rPr>
              <a:t>DoN</a:t>
            </a:r>
            <a:r>
              <a:rPr kumimoji="0" lang="hr-HR" altLang="sr-Latn-RS" sz="1000" b="0" i="0" u="none" strike="noStrike" cap="none" normalizeH="0" baseline="0">
                <a:ln>
                  <a:noFill/>
                </a:ln>
                <a:solidFill>
                  <a:srgbClr val="1F3864"/>
                </a:solidFill>
                <a:effectLst/>
                <a:latin typeface="Calibri" panose="020F0502020204030204" pitchFamily="34" charset="0"/>
                <a:ea typeface="Calibri" panose="020F0502020204030204" pitchFamily="34" charset="0"/>
                <a:cs typeface="Calibri" panose="020F0502020204030204" pitchFamily="34" charset="0"/>
              </a:rPr>
              <a:t>.</a:t>
            </a:r>
          </a:p>
          <a:p>
            <a:pPr marR="0" lvl="0" indent="0" algn="l" defTabSz="914400" rtl="0" eaLnBrk="0" fontAlgn="base" latinLnBrk="0" hangingPunct="0">
              <a:lnSpc>
                <a:spcPct val="100000"/>
              </a:lnSpc>
              <a:spcBef>
                <a:spcPct val="0"/>
              </a:spcBef>
              <a:spcAft>
                <a:spcPct val="0"/>
              </a:spcAft>
              <a:buClrTx/>
              <a:buSzTx/>
              <a:tabLst/>
            </a:pPr>
            <a:endParaRPr lang="hr-HR" altLang="sr-Latn-RS" sz="1000"/>
          </a:p>
          <a:p>
            <a:pPr marR="0" lvl="0" indent="0" algn="l" defTabSz="914400" rtl="0" eaLnBrk="0" fontAlgn="base" latinLnBrk="0" hangingPunct="0">
              <a:lnSpc>
                <a:spcPct val="100000"/>
              </a:lnSpc>
              <a:spcBef>
                <a:spcPct val="0"/>
              </a:spcBef>
              <a:spcAft>
                <a:spcPct val="0"/>
              </a:spcAft>
              <a:buClrTx/>
              <a:buSzTx/>
              <a:tabLst/>
            </a:pPr>
            <a:r>
              <a:rPr kumimoji="0" lang="hr-HR" altLang="sr-Latn-RS" sz="1000" b="0" i="0" u="none" strike="noStrike" cap="none" normalizeH="0" baseline="0">
                <a:ln>
                  <a:noFill/>
                </a:ln>
                <a:solidFill>
                  <a:srgbClr val="1F3864"/>
                </a:solidFill>
                <a:effectLst/>
                <a:latin typeface="Calibri" panose="020F0502020204030204" pitchFamily="34" charset="0"/>
                <a:ea typeface="Calibri" panose="020F0502020204030204" pitchFamily="34" charset="0"/>
                <a:cs typeface="Calibri" panose="020F0502020204030204" pitchFamily="34" charset="0"/>
              </a:rPr>
              <a:t>U polju (B – do) – upisat će adresu mjesta isporuke, u ovom slučaju </a:t>
            </a:r>
            <a:r>
              <a:rPr kumimoji="0" lang="hr-HR" altLang="sr-Latn-RS" sz="1000" b="0" i="0" u="none" strike="noStrike" cap="none" normalizeH="0" baseline="0" err="1">
                <a:ln>
                  <a:noFill/>
                </a:ln>
                <a:solidFill>
                  <a:srgbClr val="1F3864"/>
                </a:solidFill>
                <a:effectLst/>
                <a:latin typeface="Calibri" panose="020F0502020204030204" pitchFamily="34" charset="0"/>
                <a:ea typeface="CIDFont+F2"/>
                <a:cs typeface="Calibri" panose="020F0502020204030204" pitchFamily="34" charset="0"/>
              </a:rPr>
              <a:t>Cvite</a:t>
            </a:r>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 Fiskovića 3, 21000, Split, Hrvatska</a:t>
            </a:r>
          </a:p>
          <a:p>
            <a:pPr marR="0" lvl="0" indent="0" algn="l" defTabSz="914400" rtl="0" eaLnBrk="0" fontAlgn="base" latinLnBrk="0" hangingPunct="0">
              <a:lnSpc>
                <a:spcPct val="100000"/>
              </a:lnSpc>
              <a:spcBef>
                <a:spcPct val="0"/>
              </a:spcBef>
              <a:spcAft>
                <a:spcPct val="0"/>
              </a:spcAft>
              <a:buClrTx/>
              <a:buSzTx/>
              <a:tabLst/>
            </a:pPr>
            <a:endParaRPr lang="hr-HR" altLang="sr-Latn-RS" sz="1000"/>
          </a:p>
          <a:p>
            <a:pPr marR="0" lvl="0" indent="0" algn="l" defTabSz="914400" rtl="0" eaLnBrk="0" fontAlgn="base" latinLnBrk="0" hangingPunct="0">
              <a:lnSpc>
                <a:spcPct val="100000"/>
              </a:lnSpc>
              <a:spcBef>
                <a:spcPct val="0"/>
              </a:spcBef>
              <a:spcAft>
                <a:spcPct val="0"/>
              </a:spcAft>
              <a:buClrTx/>
              <a:buSzTx/>
              <a:tabLst/>
            </a:pPr>
            <a:r>
              <a:rPr kumimoji="0" lang="hr-HR" altLang="sr-Latn-RS" sz="1000" b="0" i="0" u="none" strike="noStrike" cap="none" normalizeH="0" baseline="0">
                <a:ln>
                  <a:noFill/>
                </a:ln>
                <a:solidFill>
                  <a:srgbClr val="1F3864"/>
                </a:solidFill>
                <a:effectLst/>
                <a:latin typeface="Calibri" panose="020F0502020204030204" pitchFamily="34" charset="0"/>
                <a:ea typeface="Calibri" panose="020F0502020204030204" pitchFamily="34" charset="0"/>
                <a:cs typeface="Calibri" panose="020F0502020204030204" pitchFamily="34" charset="0"/>
              </a:rPr>
              <a:t>Iz predloženih ruta u tražilici, Naručitelj će odabrati najkraću predloženu rutu u km. </a:t>
            </a:r>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Nakon izračuna udaljenosti od mjesta distribucije do mjesta isporuke (po kilometraži sa gore navedenog linka), Naručitelj će pojedinom ponuditelju dodijeliti odgovarajući broj bodova, ovisno u kojem rasponu iz slijedeće tablice se izračunata udaljenost od mjesta distribucije do mjesta isporuke nalazi</a:t>
            </a:r>
            <a:endParaRPr lang="hr-HR" altLang="sr-Latn-RS" sz="1000"/>
          </a:p>
          <a:p>
            <a:pPr marR="0" lvl="0" indent="0" algn="l" defTabSz="914400" rtl="0" eaLnBrk="0" fontAlgn="base" latinLnBrk="0" hangingPunct="0">
              <a:lnSpc>
                <a:spcPct val="100000"/>
              </a:lnSpc>
              <a:spcBef>
                <a:spcPct val="0"/>
              </a:spcBef>
              <a:spcAft>
                <a:spcPct val="0"/>
              </a:spcAft>
              <a:buClrTx/>
              <a:buSzTx/>
              <a:tabLst/>
            </a:pPr>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Ukoliko Izjava nije dostavljena u roku za dostavu ponuda ili ne sadrži navod o mjestu distribucije robe, tom ponuditelju će biti dodijeljeno 0 bodova.</a:t>
            </a:r>
          </a:p>
          <a:p>
            <a:pPr marR="0" lvl="0" indent="0" algn="l" defTabSz="914400" rtl="0" eaLnBrk="0" fontAlgn="base" latinLnBrk="0" hangingPunct="0">
              <a:lnSpc>
                <a:spcPct val="100000"/>
              </a:lnSpc>
              <a:spcBef>
                <a:spcPct val="0"/>
              </a:spcBef>
              <a:spcAft>
                <a:spcPct val="0"/>
              </a:spcAft>
              <a:buClrTx/>
              <a:buSzTx/>
              <a:tabLst/>
            </a:pPr>
            <a:endParaRPr lang="hr-HR" altLang="sr-Latn-RS" sz="1000"/>
          </a:p>
          <a:p>
            <a:pPr marR="0" lvl="0" indent="0" algn="l" defTabSz="914400" rtl="0" eaLnBrk="0" fontAlgn="base" latinLnBrk="0" hangingPunct="0">
              <a:lnSpc>
                <a:spcPct val="100000"/>
              </a:lnSpc>
              <a:spcBef>
                <a:spcPct val="0"/>
              </a:spcBef>
              <a:spcAft>
                <a:spcPct val="0"/>
              </a:spcAft>
              <a:buClrTx/>
              <a:buSzTx/>
              <a:tabLst/>
            </a:pPr>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Ukoliko udaljenost bude npr.20.9km, ponuditelju će se dodijeliti 10 bodova, jer je raspon i dalje ispod 21 km.</a:t>
            </a:r>
            <a:endParaRPr lang="hr-HR" altLang="sr-Latn-RS" sz="1000"/>
          </a:p>
          <a:p>
            <a:pPr marR="0" lvl="0" indent="0" algn="l" defTabSz="914400" rtl="0" eaLnBrk="0" fontAlgn="base" latinLnBrk="0" hangingPunct="0">
              <a:lnSpc>
                <a:spcPct val="100000"/>
              </a:lnSpc>
              <a:spcBef>
                <a:spcPct val="0"/>
              </a:spcBef>
              <a:spcAft>
                <a:spcPct val="0"/>
              </a:spcAft>
              <a:buClrTx/>
              <a:buSzTx/>
              <a:tabLst/>
            </a:pPr>
            <a:r>
              <a:rPr kumimoji="0" lang="hr-HR" altLang="sr-Latn-RS" sz="1000" b="0" i="0" u="none" strike="noStrike" cap="none" normalizeH="0" baseline="0">
                <a:ln>
                  <a:noFill/>
                </a:ln>
                <a:solidFill>
                  <a:srgbClr val="1F3864"/>
                </a:solidFill>
                <a:effectLst/>
                <a:latin typeface="Calibri" panose="020F0502020204030204" pitchFamily="34" charset="0"/>
                <a:ea typeface="CIDFont+F8"/>
                <a:cs typeface="Calibri" panose="020F0502020204030204" pitchFamily="34" charset="0"/>
              </a:rPr>
              <a:t>PRIMJER IZRAČUNA BODOVA ZA PONUDU GDJE ADRESA MJESTA</a:t>
            </a:r>
            <a:r>
              <a:rPr lang="hr-HR" altLang="sr-Latn-RS" sz="1000"/>
              <a:t> </a:t>
            </a:r>
            <a:r>
              <a:rPr kumimoji="0" lang="hr-HR" altLang="sr-Latn-RS" sz="1000" b="0" i="0" u="none" strike="noStrike" cap="none" normalizeH="0" baseline="0">
                <a:ln>
                  <a:noFill/>
                </a:ln>
                <a:solidFill>
                  <a:srgbClr val="1F3864"/>
                </a:solidFill>
                <a:effectLst/>
                <a:latin typeface="Calibri" panose="020F0502020204030204" pitchFamily="34" charset="0"/>
                <a:ea typeface="CIDFont+F8"/>
                <a:cs typeface="Calibri" panose="020F0502020204030204" pitchFamily="34" charset="0"/>
              </a:rPr>
              <a:t>DISTRIBUCIJE NIJE ISTA ZA SVE PROIZVODE:</a:t>
            </a:r>
            <a:endParaRPr lang="hr-HR" altLang="sr-Latn-RS" sz="1000"/>
          </a:p>
          <a:p>
            <a:pPr lvl="1"/>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Ponuda br. 4.;</a:t>
            </a:r>
            <a:endParaRPr kumimoji="0" lang="hr-HR" altLang="sr-Latn-RS" sz="1000" b="0" i="0" u="none" strike="noStrike" cap="none" normalizeH="0" baseline="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Proizvod br.1 – 86 km</a:t>
            </a:r>
            <a:endParaRPr kumimoji="0" lang="hr-HR" altLang="sr-Latn-RS" sz="1000" b="0" i="0" u="none" strike="noStrike" cap="none" normalizeH="0" baseline="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Proizvod br. 2 – 52 km</a:t>
            </a:r>
            <a:endParaRPr kumimoji="0" lang="hr-HR" altLang="sr-Latn-RS" sz="1000" b="0" i="0" u="none" strike="noStrike" cap="none" normalizeH="0" baseline="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Proizvod br.3 – 14 km</a:t>
            </a:r>
            <a:endParaRPr kumimoji="0" lang="hr-HR" altLang="sr-Latn-RS" sz="1000" b="0" i="0" u="none" strike="noStrike" cap="none" normalizeH="0" baseline="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Proizvod br.4 – 27 km</a:t>
            </a:r>
            <a:endParaRPr kumimoji="0" lang="hr-HR" altLang="sr-Latn-RS" sz="1000" b="0" i="0" u="none" strike="noStrike" cap="none" normalizeH="0" baseline="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179 km/4=44,75 km ( prosječna udaljenost u km )</a:t>
            </a:r>
            <a:endParaRPr kumimoji="0" lang="hr-HR" altLang="sr-Latn-RS" sz="1000" b="0" i="0" u="none" strike="noStrike" cap="none" normalizeH="0" baseline="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broj bodova koje je ponuda dobila = 44,75 km = 10 bodova</a:t>
            </a:r>
            <a:endParaRPr lang="hr-HR" altLang="sr-Latn-RS" sz="1000"/>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Ukupna ocjena svake pojedine valjane ponude bit će zbroj bodova po gore navedenim kriterijima, te će se ekonomski najisplativijom ponudom smatrati ona valjana ponuda kod koje je dobiven najveći broj bodova.</a:t>
            </a:r>
            <a:endParaRPr kumimoji="0" lang="hr-HR" altLang="sr-Latn-RS" sz="1000" b="0" i="0" u="none" strike="noStrike" cap="none" normalizeH="0" baseline="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Maksimalan broj bodova koji se dodjeljuje valjanoj ponudi iznosi 100.</a:t>
            </a:r>
            <a:endParaRPr kumimoji="0" lang="hr-HR" altLang="sr-Latn-RS" sz="1000" b="0" i="0" u="none" strike="noStrike" cap="none" normalizeH="0" baseline="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hr-HR" altLang="sr-Latn-RS" sz="1000" b="1"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UB = BC+BR</a:t>
            </a:r>
            <a:endParaRPr kumimoji="0" lang="hr-HR" altLang="sr-Latn-RS" sz="1000" b="0" i="0" u="none" strike="noStrike" cap="none" normalizeH="0" baseline="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Ukupna ocjena valjane ponude se računa po formuli:</a:t>
            </a:r>
            <a:endParaRPr kumimoji="0" lang="hr-HR" altLang="sr-Latn-RS" sz="1000" b="0" i="0" u="none" strike="noStrike" cap="none" normalizeH="0" baseline="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hr-HR" altLang="sr-Latn-RS" sz="1000" b="1"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UB = BC + BR</a:t>
            </a:r>
            <a:endParaRPr kumimoji="0" lang="hr-HR" altLang="sr-Latn-RS" sz="1000" b="0" i="0" u="none" strike="noStrike" cap="none" normalizeH="0" baseline="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Gdje je:</a:t>
            </a:r>
            <a:endParaRPr kumimoji="0" lang="hr-HR" altLang="sr-Latn-RS" sz="1000" b="0" i="0" u="none" strike="noStrike" cap="none" normalizeH="0" baseline="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hr-HR" altLang="sr-Latn-RS" sz="8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UB – Ukupan broj bodova valjane ponude po kriteriju ekonomski najisplativije ponude</a:t>
            </a:r>
            <a:endParaRPr kumimoji="0" lang="hr-HR" altLang="sr-Latn-RS" sz="800" b="0" i="0" u="none" strike="noStrike" cap="none" normalizeH="0" baseline="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hr-HR" altLang="sr-Latn-RS" sz="8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BC – Broj bodova koji je ponuda dobila za ponuđenu cijenu</a:t>
            </a:r>
            <a:endParaRPr kumimoji="0" lang="hr-HR" altLang="sr-Latn-RS" sz="800" b="0" i="0" u="none" strike="noStrike" cap="none" normalizeH="0" baseline="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hr-HR" altLang="sr-Latn-RS" sz="800" b="0" i="0" u="none" strike="noStrike" cap="none" normalizeH="0" baseline="0">
                <a:ln>
                  <a:noFill/>
                </a:ln>
                <a:solidFill>
                  <a:srgbClr val="1F3864"/>
                </a:solidFill>
                <a:effectLst/>
                <a:latin typeface="Calibri" panose="020F0502020204030204" pitchFamily="34" charset="0"/>
                <a:ea typeface="CIDFont+F2"/>
                <a:cs typeface="Calibri" panose="020F0502020204030204" pitchFamily="34" charset="0"/>
              </a:rPr>
              <a:t>BR – Broj bodova koji je ponuda dobila za udaljenost od mjesta distribucije do mjesta isporuke</a:t>
            </a:r>
            <a:endParaRPr kumimoji="0" lang="hr-HR" altLang="sr-Latn-RS" sz="800" b="0" i="0" u="none" strike="noStrike" cap="none" normalizeH="0" baseline="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hr-HR" altLang="sr-Latn-R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82850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32">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66EB060-FB87-FDD4-1C53-E145528375D1}"/>
              </a:ext>
            </a:extLst>
          </p:cNvPr>
          <p:cNvSpPr>
            <a:spLocks noGrp="1"/>
          </p:cNvSpPr>
          <p:nvPr>
            <p:ph type="title"/>
          </p:nvPr>
        </p:nvSpPr>
        <p:spPr>
          <a:xfrm>
            <a:off x="838201" y="3998018"/>
            <a:ext cx="3981854" cy="2216513"/>
          </a:xfrm>
        </p:spPr>
        <p:txBody>
          <a:bodyPr>
            <a:normAutofit/>
          </a:bodyPr>
          <a:lstStyle/>
          <a:p>
            <a:r>
              <a:rPr lang="hr-HR" sz="3700"/>
              <a:t>Odluka Vlade Republike Hrvatske o zelenoj javnoj nabavi (NN 49/21)</a:t>
            </a:r>
          </a:p>
        </p:txBody>
      </p:sp>
      <p:sp>
        <p:nvSpPr>
          <p:cNvPr id="1050" name="Arc 1034">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8" name="Picture 4" descr="Uštede emisija ugljikova dioksida">
            <a:extLst>
              <a:ext uri="{FF2B5EF4-FFF2-40B4-BE49-F238E27FC236}">
                <a16:creationId xmlns:a16="http://schemas.microsoft.com/office/drawing/2014/main" id="{698400F5-C5D1-B1CE-19D7-B32DEB09EA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9914" y="946530"/>
            <a:ext cx="10872172" cy="2473419"/>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C2EDB3C-09C7-5803-424E-4A733B17D79C}"/>
              </a:ext>
            </a:extLst>
          </p:cNvPr>
          <p:cNvSpPr>
            <a:spLocks noGrp="1"/>
          </p:cNvSpPr>
          <p:nvPr>
            <p:ph idx="1"/>
          </p:nvPr>
        </p:nvSpPr>
        <p:spPr>
          <a:xfrm>
            <a:off x="4970835" y="3998019"/>
            <a:ext cx="6382966" cy="2216512"/>
          </a:xfrm>
        </p:spPr>
        <p:txBody>
          <a:bodyPr>
            <a:normAutofit/>
          </a:bodyPr>
          <a:lstStyle/>
          <a:p>
            <a:r>
              <a:rPr lang="hr-HR" sz="2400"/>
              <a:t>U postupcima središnje javne nabave, ministarstvo nadležno za zaštitu okoliša je zaduženo da objavi godišnje uštede emisija ugljikova dioksida nastale provedbom ove Odluke na nacionalnoj mrežnoj stranici za zelenu javnu nabavu – </a:t>
            </a:r>
            <a:r>
              <a:rPr lang="hr-HR" sz="2400">
                <a:hlinkClick r:id="rId3"/>
              </a:rPr>
              <a:t>www.zelenanabava.hr</a:t>
            </a:r>
            <a:r>
              <a:rPr lang="hr-HR" sz="2400"/>
              <a:t> </a:t>
            </a:r>
          </a:p>
          <a:p>
            <a:endParaRPr lang="hr-HR" sz="2400"/>
          </a:p>
          <a:p>
            <a:endParaRPr lang="hr-HR" sz="2400"/>
          </a:p>
        </p:txBody>
      </p:sp>
    </p:spTree>
    <p:extLst>
      <p:ext uri="{BB962C8B-B14F-4D97-AF65-F5344CB8AC3E}">
        <p14:creationId xmlns:p14="http://schemas.microsoft.com/office/powerpoint/2010/main" val="31028966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BEDA0E-A07A-0EF8-1F00-38113BC41B6D}"/>
              </a:ext>
            </a:extLst>
          </p:cNvPr>
          <p:cNvPicPr>
            <a:picLocks noChangeAspect="1"/>
          </p:cNvPicPr>
          <p:nvPr/>
        </p:nvPicPr>
        <p:blipFill>
          <a:blip r:embed="rId2"/>
          <a:stretch>
            <a:fillRect/>
          </a:stretch>
        </p:blipFill>
        <p:spPr>
          <a:xfrm>
            <a:off x="175663" y="785145"/>
            <a:ext cx="6634692" cy="4137891"/>
          </a:xfrm>
          <a:prstGeom prst="rect">
            <a:avLst/>
          </a:prstGeom>
        </p:spPr>
      </p:pic>
      <p:pic>
        <p:nvPicPr>
          <p:cNvPr id="7" name="Picture 6">
            <a:extLst>
              <a:ext uri="{FF2B5EF4-FFF2-40B4-BE49-F238E27FC236}">
                <a16:creationId xmlns:a16="http://schemas.microsoft.com/office/drawing/2014/main" id="{59F21259-98F7-52F4-7E38-E8B6F515B017}"/>
              </a:ext>
            </a:extLst>
          </p:cNvPr>
          <p:cNvPicPr>
            <a:picLocks noChangeAspect="1"/>
          </p:cNvPicPr>
          <p:nvPr/>
        </p:nvPicPr>
        <p:blipFill>
          <a:blip r:embed="rId3"/>
          <a:stretch>
            <a:fillRect/>
          </a:stretch>
        </p:blipFill>
        <p:spPr>
          <a:xfrm>
            <a:off x="7134275" y="1062290"/>
            <a:ext cx="4725043" cy="3583600"/>
          </a:xfrm>
          <a:prstGeom prst="rect">
            <a:avLst/>
          </a:prstGeom>
        </p:spPr>
      </p:pic>
      <p:sp>
        <p:nvSpPr>
          <p:cNvPr id="8" name="TextBox 7">
            <a:extLst>
              <a:ext uri="{FF2B5EF4-FFF2-40B4-BE49-F238E27FC236}">
                <a16:creationId xmlns:a16="http://schemas.microsoft.com/office/drawing/2014/main" id="{4AC0C2F7-F136-D969-3E2B-66778294D05B}"/>
              </a:ext>
            </a:extLst>
          </p:cNvPr>
          <p:cNvSpPr txBox="1"/>
          <p:nvPr/>
        </p:nvSpPr>
        <p:spPr>
          <a:xfrm>
            <a:off x="2392219" y="5611190"/>
            <a:ext cx="7195127" cy="923330"/>
          </a:xfrm>
          <a:prstGeom prst="rect">
            <a:avLst/>
          </a:prstGeom>
          <a:noFill/>
        </p:spPr>
        <p:txBody>
          <a:bodyPr wrap="square" rtlCol="0">
            <a:spAutoFit/>
          </a:bodyPr>
          <a:lstStyle/>
          <a:p>
            <a:r>
              <a:rPr lang="hr-HR">
                <a:hlinkClick r:id="rId4"/>
              </a:rPr>
              <a:t>https://eojn.nn.hr/SPIN/APPLICATION/IPN/DocumentManagement/DokumentPodaciFrm.aspx?id=7231012</a:t>
            </a:r>
            <a:endParaRPr lang="hr-HR"/>
          </a:p>
          <a:p>
            <a:endParaRPr lang="hr-HR"/>
          </a:p>
        </p:txBody>
      </p:sp>
    </p:spTree>
    <p:extLst>
      <p:ext uri="{BB962C8B-B14F-4D97-AF65-F5344CB8AC3E}">
        <p14:creationId xmlns:p14="http://schemas.microsoft.com/office/powerpoint/2010/main" val="4438365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EE03768-2982-D24A-63C6-D794B4E68846}"/>
              </a:ext>
            </a:extLst>
          </p:cNvPr>
          <p:cNvPicPr>
            <a:picLocks noGrp="1" noChangeAspect="1"/>
          </p:cNvPicPr>
          <p:nvPr>
            <p:ph idx="1"/>
          </p:nvPr>
        </p:nvPicPr>
        <p:blipFill>
          <a:blip r:embed="rId2"/>
          <a:stretch>
            <a:fillRect/>
          </a:stretch>
        </p:blipFill>
        <p:spPr>
          <a:xfrm>
            <a:off x="470504" y="4479454"/>
            <a:ext cx="5036123" cy="2263426"/>
          </a:xfrm>
        </p:spPr>
      </p:pic>
      <p:pic>
        <p:nvPicPr>
          <p:cNvPr id="5" name="Picture 4">
            <a:extLst>
              <a:ext uri="{FF2B5EF4-FFF2-40B4-BE49-F238E27FC236}">
                <a16:creationId xmlns:a16="http://schemas.microsoft.com/office/drawing/2014/main" id="{F9CD1F6F-84E5-D946-336A-BC1C81783BE6}"/>
              </a:ext>
            </a:extLst>
          </p:cNvPr>
          <p:cNvPicPr>
            <a:picLocks noChangeAspect="1"/>
          </p:cNvPicPr>
          <p:nvPr/>
        </p:nvPicPr>
        <p:blipFill>
          <a:blip r:embed="rId3"/>
          <a:stretch>
            <a:fillRect/>
          </a:stretch>
        </p:blipFill>
        <p:spPr>
          <a:xfrm>
            <a:off x="470504" y="91455"/>
            <a:ext cx="5206100" cy="4212886"/>
          </a:xfrm>
          <a:prstGeom prst="rect">
            <a:avLst/>
          </a:prstGeom>
        </p:spPr>
      </p:pic>
      <p:pic>
        <p:nvPicPr>
          <p:cNvPr id="9" name="Picture 8">
            <a:extLst>
              <a:ext uri="{FF2B5EF4-FFF2-40B4-BE49-F238E27FC236}">
                <a16:creationId xmlns:a16="http://schemas.microsoft.com/office/drawing/2014/main" id="{86F1FBA9-B5A9-6090-E59D-47374869B2D3}"/>
              </a:ext>
            </a:extLst>
          </p:cNvPr>
          <p:cNvPicPr>
            <a:picLocks noChangeAspect="1"/>
          </p:cNvPicPr>
          <p:nvPr/>
        </p:nvPicPr>
        <p:blipFill>
          <a:blip r:embed="rId4"/>
          <a:stretch>
            <a:fillRect/>
          </a:stretch>
        </p:blipFill>
        <p:spPr>
          <a:xfrm>
            <a:off x="5676604" y="47582"/>
            <a:ext cx="6044892" cy="6810418"/>
          </a:xfrm>
          <a:prstGeom prst="rect">
            <a:avLst/>
          </a:prstGeom>
        </p:spPr>
      </p:pic>
    </p:spTree>
    <p:extLst>
      <p:ext uri="{BB962C8B-B14F-4D97-AF65-F5344CB8AC3E}">
        <p14:creationId xmlns:p14="http://schemas.microsoft.com/office/powerpoint/2010/main" val="17803981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4E13F46-2071-2F9D-0336-8C8381CF6B83}"/>
              </a:ext>
            </a:extLst>
          </p:cNvPr>
          <p:cNvSpPr>
            <a:spLocks noGrp="1"/>
          </p:cNvSpPr>
          <p:nvPr>
            <p:ph type="title"/>
          </p:nvPr>
        </p:nvSpPr>
        <p:spPr>
          <a:xfrm>
            <a:off x="994332" y="602262"/>
            <a:ext cx="9534426" cy="995915"/>
          </a:xfrm>
        </p:spPr>
        <p:txBody>
          <a:bodyPr/>
          <a:lstStyle/>
          <a:p>
            <a:pPr algn="ctr"/>
            <a:r>
              <a:rPr lang="hr-HR"/>
              <a:t>VJEŽBA br. 2</a:t>
            </a:r>
          </a:p>
        </p:txBody>
      </p:sp>
      <p:sp>
        <p:nvSpPr>
          <p:cNvPr id="3" name="Rezervirano mjesto sadržaja 2">
            <a:extLst>
              <a:ext uri="{FF2B5EF4-FFF2-40B4-BE49-F238E27FC236}">
                <a16:creationId xmlns:a16="http://schemas.microsoft.com/office/drawing/2014/main" id="{B925A528-086D-8DB1-75A3-99BF48002480}"/>
              </a:ext>
            </a:extLst>
          </p:cNvPr>
          <p:cNvSpPr>
            <a:spLocks noGrp="1"/>
          </p:cNvSpPr>
          <p:nvPr>
            <p:ph idx="1"/>
          </p:nvPr>
        </p:nvSpPr>
        <p:spPr>
          <a:xfrm>
            <a:off x="1612641" y="1942011"/>
            <a:ext cx="9534426" cy="3639799"/>
          </a:xfrm>
        </p:spPr>
        <p:txBody>
          <a:bodyPr/>
          <a:lstStyle/>
          <a:p>
            <a:pPr marL="342900" indent="-342900">
              <a:buFont typeface="Arial" panose="020B0604020202020204" pitchFamily="34" charset="0"/>
              <a:buChar char="•"/>
            </a:pPr>
            <a:r>
              <a:rPr lang="hr-HR" sz="2400">
                <a:effectLst/>
                <a:ea typeface="Calibri" panose="020F0502020204030204" pitchFamily="34" charset="0"/>
                <a:cs typeface="Calibri" panose="020F0502020204030204" pitchFamily="34" charset="0"/>
              </a:rPr>
              <a:t>Vježba sadrži 14 pitanja na koja je potrebno odgovoriti u smislu DA/NE</a:t>
            </a:r>
            <a:r>
              <a:rPr lang="hr-HR" sz="2400">
                <a:ea typeface="Calibri" panose="020F0502020204030204" pitchFamily="34" charset="0"/>
                <a:cs typeface="Calibri" panose="020F0502020204030204" pitchFamily="34" charset="0"/>
              </a:rPr>
              <a:t> ili označiti </a:t>
            </a:r>
            <a:r>
              <a:rPr lang="hr-HR" sz="2400">
                <a:effectLst/>
                <a:ea typeface="Calibri" panose="020F0502020204030204" pitchFamily="34" charset="0"/>
                <a:cs typeface="Calibri" panose="020F0502020204030204" pitchFamily="34" charset="0"/>
              </a:rPr>
              <a:t>točan odgovor a), b), c), d) na donjem linku:</a:t>
            </a:r>
          </a:p>
          <a:p>
            <a:pPr marL="342900" indent="-342900">
              <a:buFont typeface="Arial" panose="020B0604020202020204" pitchFamily="34" charset="0"/>
              <a:buChar char="•"/>
            </a:pPr>
            <a:endParaRPr lang="hr-HR" sz="240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hr-HR" sz="2400" u="sng">
                <a:solidFill>
                  <a:srgbClr val="0563C1"/>
                </a:solidFill>
                <a:effectLst/>
                <a:latin typeface="Calibri" panose="020F0502020204030204" pitchFamily="34" charset="0"/>
                <a:ea typeface="Calibri" panose="020F0502020204030204" pitchFamily="34" charset="0"/>
                <a:hlinkClick r:id="rId2"/>
              </a:rPr>
              <a:t>https://www.surveymonkey.com/r/D5WHC5P</a:t>
            </a:r>
            <a:endParaRPr lang="hr-HR" sz="2400">
              <a:effectLst/>
              <a:latin typeface="Calibri" panose="020F0502020204030204" pitchFamily="34" charset="0"/>
              <a:ea typeface="Calibri" panose="020F0502020204030204" pitchFamily="34" charset="0"/>
            </a:endParaRPr>
          </a:p>
          <a:p>
            <a:endParaRPr lang="hr-HR" sz="2400">
              <a:effectLst/>
              <a:ea typeface="Calibri" panose="020F0502020204030204" pitchFamily="34" charset="0"/>
              <a:cs typeface="Times New Roman" panose="02020603050405020304" pitchFamily="18" charset="0"/>
            </a:endParaRPr>
          </a:p>
          <a:p>
            <a:endParaRPr lang="hr-HR"/>
          </a:p>
        </p:txBody>
      </p:sp>
    </p:spTree>
    <p:extLst>
      <p:ext uri="{BB962C8B-B14F-4D97-AF65-F5344CB8AC3E}">
        <p14:creationId xmlns:p14="http://schemas.microsoft.com/office/powerpoint/2010/main" val="33817997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B5D8769-0DA7-67C5-7AB9-CAA2ABBE9C60}"/>
              </a:ext>
            </a:extLst>
          </p:cNvPr>
          <p:cNvSpPr>
            <a:spLocks noGrp="1"/>
          </p:cNvSpPr>
          <p:nvPr>
            <p:ph type="title"/>
          </p:nvPr>
        </p:nvSpPr>
        <p:spPr/>
        <p:txBody>
          <a:bodyPr>
            <a:normAutofit/>
          </a:bodyPr>
          <a:lstStyle/>
          <a:p>
            <a:pPr algn="ctr"/>
            <a:r>
              <a:rPr lang="hr-HR"/>
              <a:t>VIDEO br. 3</a:t>
            </a:r>
          </a:p>
        </p:txBody>
      </p:sp>
      <p:sp>
        <p:nvSpPr>
          <p:cNvPr id="3" name="Rezervirano mjesto sadržaja 2">
            <a:extLst>
              <a:ext uri="{FF2B5EF4-FFF2-40B4-BE49-F238E27FC236}">
                <a16:creationId xmlns:a16="http://schemas.microsoft.com/office/drawing/2014/main" id="{F621F64A-773E-F149-1565-4209930C51C4}"/>
              </a:ext>
            </a:extLst>
          </p:cNvPr>
          <p:cNvSpPr>
            <a:spLocks noGrp="1"/>
          </p:cNvSpPr>
          <p:nvPr>
            <p:ph idx="1"/>
          </p:nvPr>
        </p:nvSpPr>
        <p:spPr>
          <a:xfrm>
            <a:off x="1612641" y="1772348"/>
            <a:ext cx="9534426" cy="3809462"/>
          </a:xfrm>
        </p:spPr>
        <p:txBody>
          <a:bodyPr>
            <a:normAutofit/>
          </a:bodyPr>
          <a:lstStyle/>
          <a:p>
            <a:pPr algn="just">
              <a:lnSpc>
                <a:spcPct val="107000"/>
              </a:lnSpc>
              <a:spcAft>
                <a:spcPts val="800"/>
              </a:spcAft>
            </a:pPr>
            <a:r>
              <a:rPr lang="hr-HR" sz="2000" u="sng">
                <a:solidFill>
                  <a:srgbClr val="0563C1"/>
                </a:solidFill>
                <a:effectLst/>
                <a:ea typeface="Calibri" panose="020F0502020204030204" pitchFamily="34" charset="0"/>
                <a:cs typeface="Calibri" panose="020F0502020204030204" pitchFamily="34" charset="0"/>
                <a:hlinkClick r:id="rId2"/>
              </a:rPr>
              <a:t>https://www.youtube.com/watch?v=Lsm99zOftbI</a:t>
            </a:r>
            <a:r>
              <a:rPr lang="hr-HR" sz="2000">
                <a:effectLst/>
                <a:ea typeface="Calibri" panose="020F0502020204030204" pitchFamily="34" charset="0"/>
                <a:cs typeface="Calibri" panose="020F0502020204030204" pitchFamily="34" charset="0"/>
              </a:rPr>
              <a:t> </a:t>
            </a:r>
            <a:endParaRPr lang="hr-HR" sz="2000">
              <a:effectLst/>
              <a:ea typeface="Calibri" panose="020F0502020204030204" pitchFamily="34" charset="0"/>
              <a:cs typeface="Times New Roman" panose="02020603050405020304" pitchFamily="18" charset="0"/>
            </a:endParaRPr>
          </a:p>
          <a:p>
            <a:pPr algn="just">
              <a:lnSpc>
                <a:spcPct val="107000"/>
              </a:lnSpc>
              <a:spcAft>
                <a:spcPts val="800"/>
              </a:spcAft>
            </a:pPr>
            <a:endParaRPr lang="hr-HR" sz="2000">
              <a:effectLst/>
              <a:ea typeface="Calibri" panose="020F0502020204030204" pitchFamily="34" charset="0"/>
              <a:cs typeface="Calibri" panose="020F0502020204030204" pitchFamily="34" charset="0"/>
            </a:endParaRPr>
          </a:p>
          <a:p>
            <a:pPr algn="just">
              <a:lnSpc>
                <a:spcPct val="107000"/>
              </a:lnSpc>
              <a:spcAft>
                <a:spcPts val="800"/>
              </a:spcAft>
            </a:pPr>
            <a:r>
              <a:rPr lang="hr-HR" sz="2000">
                <a:effectLst/>
                <a:ea typeface="Calibri" panose="020F0502020204030204" pitchFamily="34" charset="0"/>
                <a:cs typeface="Calibri" panose="020F0502020204030204" pitchFamily="34" charset="0"/>
              </a:rPr>
              <a:t>Video prikazuje zelenu javnu nabavu na Filipinima, projekt razvijen uz potporu Europske unije.</a:t>
            </a:r>
            <a:endParaRPr lang="hr-HR" sz="20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73573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351A6CD-D58A-E710-DA8D-53090E0495DC}"/>
              </a:ext>
            </a:extLst>
          </p:cNvPr>
          <p:cNvSpPr>
            <a:spLocks noGrp="1"/>
          </p:cNvSpPr>
          <p:nvPr>
            <p:ph type="title"/>
          </p:nvPr>
        </p:nvSpPr>
        <p:spPr>
          <a:xfrm>
            <a:off x="623842" y="1698171"/>
            <a:ext cx="10218329" cy="2528072"/>
          </a:xfrm>
        </p:spPr>
        <p:txBody>
          <a:bodyPr>
            <a:normAutofit/>
          </a:bodyPr>
          <a:lstStyle/>
          <a:p>
            <a:pPr algn="ctr"/>
            <a:r>
              <a:rPr lang="hr-HR">
                <a:solidFill>
                  <a:prstClr val="black">
                    <a:lumMod val="75000"/>
                    <a:lumOff val="25000"/>
                  </a:prstClr>
                </a:solidFill>
                <a:effectLst>
                  <a:outerShdw blurRad="38100" dist="38100" dir="2700000" algn="tl">
                    <a:srgbClr val="000000">
                      <a:alpha val="43137"/>
                    </a:srgbClr>
                  </a:outerShdw>
                </a:effectLst>
              </a:rPr>
              <a:t>TROŠAK ŽIVOTNOG VIJEKA I </a:t>
            </a:r>
            <a:br>
              <a:rPr lang="hr-HR">
                <a:solidFill>
                  <a:prstClr val="black">
                    <a:lumMod val="75000"/>
                    <a:lumOff val="25000"/>
                  </a:prstClr>
                </a:solidFill>
                <a:effectLst>
                  <a:outerShdw blurRad="38100" dist="38100" dir="2700000" algn="tl">
                    <a:srgbClr val="000000">
                      <a:alpha val="43137"/>
                    </a:srgbClr>
                  </a:outerShdw>
                </a:effectLst>
              </a:rPr>
            </a:br>
            <a:r>
              <a:rPr lang="hr-HR">
                <a:solidFill>
                  <a:prstClr val="black">
                    <a:lumMod val="75000"/>
                    <a:lumOff val="25000"/>
                  </a:prstClr>
                </a:solidFill>
                <a:effectLst>
                  <a:outerShdw blurRad="38100" dist="38100" dir="2700000" algn="tl">
                    <a:srgbClr val="000000">
                      <a:alpha val="43137"/>
                    </a:srgbClr>
                  </a:outerShdw>
                </a:effectLst>
              </a:rPr>
              <a:t>LCC KALKULATORI</a:t>
            </a:r>
          </a:p>
        </p:txBody>
      </p:sp>
    </p:spTree>
    <p:extLst>
      <p:ext uri="{BB962C8B-B14F-4D97-AF65-F5344CB8AC3E}">
        <p14:creationId xmlns:p14="http://schemas.microsoft.com/office/powerpoint/2010/main" val="95610044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86834C-D5E2-4CC4-99F6-3EBF817A4CA3}"/>
              </a:ext>
            </a:extLst>
          </p:cNvPr>
          <p:cNvSpPr>
            <a:spLocks noGrp="1"/>
          </p:cNvSpPr>
          <p:nvPr>
            <p:ph type="title"/>
          </p:nvPr>
        </p:nvSpPr>
        <p:spPr>
          <a:xfrm>
            <a:off x="776618" y="462925"/>
            <a:ext cx="9534426" cy="995915"/>
          </a:xfrm>
        </p:spPr>
        <p:txBody>
          <a:bodyPr/>
          <a:lstStyle/>
          <a:p>
            <a:r>
              <a:rPr lang="hr-HR"/>
              <a:t>ZJN 2016 - Trošak životnog vijeka</a:t>
            </a:r>
            <a:endParaRPr lang="en-GB"/>
          </a:p>
        </p:txBody>
      </p:sp>
      <p:sp>
        <p:nvSpPr>
          <p:cNvPr id="3" name="Rezervirano mjesto sadržaja 2">
            <a:extLst>
              <a:ext uri="{FF2B5EF4-FFF2-40B4-BE49-F238E27FC236}">
                <a16:creationId xmlns:a16="http://schemas.microsoft.com/office/drawing/2014/main" id="{A6F660B6-DE89-448E-B965-ADB2D5952597}"/>
              </a:ext>
            </a:extLst>
          </p:cNvPr>
          <p:cNvSpPr>
            <a:spLocks noGrp="1"/>
          </p:cNvSpPr>
          <p:nvPr>
            <p:ph idx="1"/>
          </p:nvPr>
        </p:nvSpPr>
        <p:spPr>
          <a:xfrm>
            <a:off x="539932" y="1458840"/>
            <a:ext cx="10154290" cy="4022976"/>
          </a:xfrm>
        </p:spPr>
        <p:txBody>
          <a:bodyPr>
            <a:normAutofit fontScale="77500" lnSpcReduction="20000"/>
          </a:bodyPr>
          <a:lstStyle/>
          <a:p>
            <a:r>
              <a:rPr lang="hr-HR" b="1"/>
              <a:t>Članak 287. ZJN 2016</a:t>
            </a:r>
          </a:p>
          <a:p>
            <a:r>
              <a:rPr lang="hr-HR"/>
              <a:t>Trošak životnog vijeka proizvoda, usluge ili radova obuhvaća sve ili dio sljedećih troškova:</a:t>
            </a:r>
          </a:p>
          <a:p>
            <a:r>
              <a:rPr lang="hr-HR"/>
              <a:t>1. troškove koje snosi javni naručitelj ili drugi korisnici kao što su:</a:t>
            </a:r>
          </a:p>
          <a:p>
            <a:pPr marL="714375"/>
            <a:r>
              <a:rPr lang="hr-HR"/>
              <a:t>a) troškovi nabave</a:t>
            </a:r>
          </a:p>
          <a:p>
            <a:pPr marL="714375"/>
            <a:r>
              <a:rPr lang="hr-HR"/>
              <a:t>b) troškovi uporabe, kao što je potrošnja energije i drugih resursa</a:t>
            </a:r>
          </a:p>
          <a:p>
            <a:pPr marL="714375"/>
            <a:r>
              <a:rPr lang="hr-HR"/>
              <a:t>c) troškovi održavanja</a:t>
            </a:r>
          </a:p>
          <a:p>
            <a:pPr marL="714375"/>
            <a:r>
              <a:rPr lang="hr-HR"/>
              <a:t>d) troškovi zbrinjavanja, kao što su troškovi prikupljanja i recikliranja</a:t>
            </a:r>
          </a:p>
          <a:p>
            <a:r>
              <a:rPr lang="hr-HR"/>
              <a:t>2. troškove utjecaja proizvoda, usluga ili radova tijekom njihova životnog vijeka na okoliš, ako se može odrediti i provjeriti njihova novčana vrijednost, a koji mogu uključivati troškove emisije stakleničkih plinova, emisije drugih zagađivača i druge troškove ublažavanja klimatskih promjena.</a:t>
            </a:r>
          </a:p>
          <a:p>
            <a:endParaRPr lang="en-GB"/>
          </a:p>
        </p:txBody>
      </p:sp>
    </p:spTree>
    <p:extLst>
      <p:ext uri="{BB962C8B-B14F-4D97-AF65-F5344CB8AC3E}">
        <p14:creationId xmlns:p14="http://schemas.microsoft.com/office/powerpoint/2010/main" val="139568261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86834C-D5E2-4CC4-99F6-3EBF817A4CA3}"/>
              </a:ext>
            </a:extLst>
          </p:cNvPr>
          <p:cNvSpPr>
            <a:spLocks noGrp="1"/>
          </p:cNvSpPr>
          <p:nvPr>
            <p:ph type="title"/>
          </p:nvPr>
        </p:nvSpPr>
        <p:spPr>
          <a:xfrm>
            <a:off x="889830" y="377979"/>
            <a:ext cx="9534426" cy="995915"/>
          </a:xfrm>
        </p:spPr>
        <p:txBody>
          <a:bodyPr/>
          <a:lstStyle/>
          <a:p>
            <a:r>
              <a:rPr lang="hr-HR"/>
              <a:t>ZJN 2016 - Trošak životnog vijeka</a:t>
            </a:r>
            <a:endParaRPr lang="en-GB"/>
          </a:p>
        </p:txBody>
      </p:sp>
      <p:sp>
        <p:nvSpPr>
          <p:cNvPr id="3" name="Rezervirano mjesto sadržaja 2">
            <a:extLst>
              <a:ext uri="{FF2B5EF4-FFF2-40B4-BE49-F238E27FC236}">
                <a16:creationId xmlns:a16="http://schemas.microsoft.com/office/drawing/2014/main" id="{A6F660B6-DE89-448E-B965-ADB2D5952597}"/>
              </a:ext>
            </a:extLst>
          </p:cNvPr>
          <p:cNvSpPr>
            <a:spLocks noGrp="1"/>
          </p:cNvSpPr>
          <p:nvPr>
            <p:ph idx="1"/>
          </p:nvPr>
        </p:nvSpPr>
        <p:spPr>
          <a:xfrm>
            <a:off x="539931" y="1373894"/>
            <a:ext cx="10197833" cy="4110212"/>
          </a:xfrm>
        </p:spPr>
        <p:txBody>
          <a:bodyPr>
            <a:normAutofit fontScale="70000" lnSpcReduction="20000"/>
          </a:bodyPr>
          <a:lstStyle/>
          <a:p>
            <a:r>
              <a:rPr lang="en-GB" b="1"/>
              <a:t>Članak 28</a:t>
            </a:r>
            <a:r>
              <a:rPr lang="hr-HR" b="1"/>
              <a:t>8</a:t>
            </a:r>
            <a:r>
              <a:rPr lang="en-GB" b="1"/>
              <a:t>.</a:t>
            </a:r>
            <a:r>
              <a:rPr lang="hr-HR" b="1"/>
              <a:t> ZJN 2016</a:t>
            </a:r>
            <a:endParaRPr lang="en-GB" b="1"/>
          </a:p>
          <a:p>
            <a:r>
              <a:rPr lang="en-GB"/>
              <a:t>1</a:t>
            </a:r>
            <a:r>
              <a:rPr lang="hr-HR"/>
              <a:t>) Ako javni naručitelj koristi trošak životnog vijeka kao kriterij za odabir ponude, mora u dokumentaciji o nabavi navesti </a:t>
            </a:r>
            <a:r>
              <a:rPr lang="hr-HR" b="1"/>
              <a:t>podatke</a:t>
            </a:r>
            <a:r>
              <a:rPr lang="hr-HR"/>
              <a:t> koje treba dostaviti ponuditelj te </a:t>
            </a:r>
            <a:r>
              <a:rPr lang="hr-HR" b="1"/>
              <a:t>metodu</a:t>
            </a:r>
            <a:r>
              <a:rPr lang="hr-HR"/>
              <a:t> koju će koristiti za određivanje troškova životnog vijeka na temelju tih podataka</a:t>
            </a:r>
            <a:r>
              <a:rPr lang="en-GB"/>
              <a:t>.</a:t>
            </a:r>
          </a:p>
          <a:p>
            <a:r>
              <a:rPr lang="en-GB"/>
              <a:t>(2) </a:t>
            </a:r>
            <a:r>
              <a:rPr lang="hr-HR"/>
              <a:t>Metoda iz stavka 1. ovoga članka koja se koristi za ocjenu troškova iz članka 287. stavka 1. točke 2. ovoga Zakona mora kumulativno ispuniti sljedeće uvjete</a:t>
            </a:r>
            <a:r>
              <a:rPr lang="en-GB"/>
              <a:t>:</a:t>
            </a:r>
          </a:p>
          <a:p>
            <a:r>
              <a:rPr lang="en-GB"/>
              <a:t>1. </a:t>
            </a:r>
            <a:r>
              <a:rPr lang="hr-HR"/>
              <a:t>temeljiti se na objektivno provjerljivim i </a:t>
            </a:r>
            <a:r>
              <a:rPr lang="hr-HR" err="1"/>
              <a:t>nediskriminirajućim</a:t>
            </a:r>
            <a:r>
              <a:rPr lang="hr-HR"/>
              <a:t> kriterijima te posebice, ako nije utvrđena za višekratnu ili trajnu uporabu, ne smije neopravdano davati prednost ili stavljati u nepovoljniji položaj određene gospodarske subjekte</a:t>
            </a:r>
          </a:p>
          <a:p>
            <a:r>
              <a:rPr lang="en-GB"/>
              <a:t>2. </a:t>
            </a:r>
            <a:r>
              <a:rPr lang="hr-HR"/>
              <a:t>biti dostupna svim zainteresiranim stranama</a:t>
            </a:r>
          </a:p>
          <a:p>
            <a:r>
              <a:rPr lang="en-GB"/>
              <a:t>3. </a:t>
            </a:r>
            <a:r>
              <a:rPr lang="hr-HR"/>
              <a:t>tražene podatke mogu, uz razuman napor, dostaviti prosječno pažljivi gospodarski subjekti, uključujući gospodarske subjekte iz trećih zemalja koje su stranke Sporazuma o javnoj nabavi (GPA) ili drugih međunarodnih sporazuma koji obvezuju Europsku uniju</a:t>
            </a:r>
            <a:r>
              <a:rPr lang="en-GB"/>
              <a:t>.</a:t>
            </a:r>
            <a:endParaRPr lang="hr-HR"/>
          </a:p>
          <a:p>
            <a:r>
              <a:rPr lang="en-GB"/>
              <a:t>(3</a:t>
            </a:r>
            <a:r>
              <a:rPr lang="hr-HR"/>
              <a:t>) Javni naručitelj mora primijeniti zajedničku metodu za izračun troškova životnog vijeka ako je obvezna primjena takve metode propisana posebnim propisima.</a:t>
            </a:r>
          </a:p>
          <a:p>
            <a:endParaRPr lang="en-GB"/>
          </a:p>
        </p:txBody>
      </p:sp>
    </p:spTree>
    <p:extLst>
      <p:ext uri="{BB962C8B-B14F-4D97-AF65-F5344CB8AC3E}">
        <p14:creationId xmlns:p14="http://schemas.microsoft.com/office/powerpoint/2010/main" val="3957558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68031" y="526562"/>
            <a:ext cx="9534426" cy="995915"/>
          </a:xfrm>
        </p:spPr>
        <p:txBody>
          <a:bodyPr>
            <a:normAutofit/>
          </a:bodyPr>
          <a:lstStyle/>
          <a:p>
            <a:r>
              <a:rPr lang="hr-HR"/>
              <a:t>LCC (troškovi životnog vijeka) i ENP</a:t>
            </a:r>
          </a:p>
        </p:txBody>
      </p:sp>
      <p:sp>
        <p:nvSpPr>
          <p:cNvPr id="8" name="Content Placeholder 7"/>
          <p:cNvSpPr>
            <a:spLocks noGrp="1"/>
          </p:cNvSpPr>
          <p:nvPr>
            <p:ph idx="1"/>
          </p:nvPr>
        </p:nvSpPr>
        <p:spPr>
          <a:xfrm>
            <a:off x="868031" y="1522477"/>
            <a:ext cx="9534426" cy="4455203"/>
          </a:xfrm>
        </p:spPr>
        <p:txBody>
          <a:bodyPr>
            <a:normAutofit/>
          </a:bodyPr>
          <a:lstStyle/>
          <a:p>
            <a:pPr marL="342900" indent="-342900">
              <a:buFont typeface="Wingdings" panose="05000000000000000000" pitchFamily="2" charset="2"/>
              <a:buChar char="q"/>
            </a:pPr>
            <a:r>
              <a:rPr lang="hr-HR" sz="2400">
                <a:solidFill>
                  <a:schemeClr val="tx1"/>
                </a:solidFill>
              </a:rPr>
              <a:t>Prednost: uzimanje u obzir kvantitativnih i kvalitativnih aspekata predmeta nabave vezanih ili nevezanih uz troškove npr.:</a:t>
            </a:r>
          </a:p>
          <a:p>
            <a:pPr marL="1257300" lvl="1" indent="-361950">
              <a:buFont typeface="Wingdings" panose="05000000000000000000" pitchFamily="2" charset="2"/>
              <a:buChar char="ü"/>
            </a:pPr>
            <a:r>
              <a:rPr lang="hr-HR" sz="2400"/>
              <a:t>Kvaliteta</a:t>
            </a:r>
          </a:p>
          <a:p>
            <a:pPr marL="1257300" lvl="1" indent="-361950">
              <a:buFont typeface="Wingdings" panose="05000000000000000000" pitchFamily="2" charset="2"/>
              <a:buChar char="ü"/>
            </a:pPr>
            <a:r>
              <a:rPr lang="hr-HR" sz="2400"/>
              <a:t>Rok isporuke</a:t>
            </a:r>
          </a:p>
          <a:p>
            <a:pPr marL="1257300" lvl="1" indent="-361950">
              <a:buFont typeface="Wingdings" panose="05000000000000000000" pitchFamily="2" charset="2"/>
              <a:buChar char="ü"/>
            </a:pPr>
            <a:r>
              <a:rPr lang="hr-HR" sz="2400"/>
              <a:t>Postprodajne usluge</a:t>
            </a:r>
          </a:p>
          <a:p>
            <a:pPr marL="1257300" lvl="1" indent="-361950">
              <a:buFont typeface="Wingdings" panose="05000000000000000000" pitchFamily="2" charset="2"/>
              <a:buChar char="ü"/>
            </a:pPr>
            <a:r>
              <a:rPr lang="hr-HR" sz="2400"/>
              <a:t>Zbrinjavanje otpada</a:t>
            </a:r>
          </a:p>
          <a:p>
            <a:pPr marL="342900" indent="-342900">
              <a:buFont typeface="Wingdings" panose="05000000000000000000" pitchFamily="2" charset="2"/>
              <a:buChar char="q"/>
            </a:pPr>
            <a:r>
              <a:rPr lang="hr-HR" sz="2400">
                <a:solidFill>
                  <a:schemeClr val="tx1"/>
                </a:solidFill>
              </a:rPr>
              <a:t>Predstavlja optimalnu kombinaciju različitih kriterija i daje najbolju vrijednost za novac</a:t>
            </a:r>
          </a:p>
          <a:p>
            <a:pPr marL="342900" indent="-342900">
              <a:buFont typeface="Wingdings" panose="05000000000000000000" pitchFamily="2" charset="2"/>
              <a:buChar char="q"/>
            </a:pPr>
            <a:r>
              <a:rPr lang="hr-HR" sz="2400">
                <a:solidFill>
                  <a:schemeClr val="tx1"/>
                </a:solidFill>
              </a:rPr>
              <a:t>Cilj: odabrati najbolju vrijednost za novac (ili više novca…)</a:t>
            </a:r>
          </a:p>
        </p:txBody>
      </p:sp>
    </p:spTree>
    <p:extLst>
      <p:ext uri="{BB962C8B-B14F-4D97-AF65-F5344CB8AC3E}">
        <p14:creationId xmlns:p14="http://schemas.microsoft.com/office/powerpoint/2010/main" val="11017783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a 5">
            <a:extLst>
              <a:ext uri="{FF2B5EF4-FFF2-40B4-BE49-F238E27FC236}">
                <a16:creationId xmlns:a16="http://schemas.microsoft.com/office/drawing/2014/main" id="{AD4B52F2-5BCB-4FA4-AAC2-3C18FE3DE54B}"/>
              </a:ext>
            </a:extLst>
          </p:cNvPr>
          <p:cNvGrpSpPr/>
          <p:nvPr/>
        </p:nvGrpSpPr>
        <p:grpSpPr>
          <a:xfrm>
            <a:off x="648811" y="943499"/>
            <a:ext cx="4168512" cy="2294651"/>
            <a:chOff x="6505" y="1117211"/>
            <a:chExt cx="2402119" cy="1921695"/>
          </a:xfrm>
        </p:grpSpPr>
        <p:sp>
          <p:nvSpPr>
            <p:cNvPr id="9" name="Pravokutnik: zaobljeni kutovi 8">
              <a:extLst>
                <a:ext uri="{FF2B5EF4-FFF2-40B4-BE49-F238E27FC236}">
                  <a16:creationId xmlns:a16="http://schemas.microsoft.com/office/drawing/2014/main" id="{E16130A5-6A62-4A3D-823B-D32A16FB5E0F}"/>
                </a:ext>
              </a:extLst>
            </p:cNvPr>
            <p:cNvSpPr/>
            <p:nvPr/>
          </p:nvSpPr>
          <p:spPr>
            <a:xfrm>
              <a:off x="6505" y="1117211"/>
              <a:ext cx="2402119" cy="192169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hr-HR"/>
            </a:p>
          </p:txBody>
        </p:sp>
        <p:sp>
          <p:nvSpPr>
            <p:cNvPr id="10" name="Pravokutnik: zaobljeni kutovi 4">
              <a:extLst>
                <a:ext uri="{FF2B5EF4-FFF2-40B4-BE49-F238E27FC236}">
                  <a16:creationId xmlns:a16="http://schemas.microsoft.com/office/drawing/2014/main" id="{1EFC2BC8-4092-495B-9826-45BC9ED83493}"/>
                </a:ext>
              </a:extLst>
            </p:cNvPr>
            <p:cNvSpPr txBox="1"/>
            <p:nvPr/>
          </p:nvSpPr>
          <p:spPr>
            <a:xfrm>
              <a:off x="62790" y="1173496"/>
              <a:ext cx="2289549" cy="18091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hr-HR" sz="1600" b="0" i="0" u="none" strike="noStrike" kern="1200" cap="none" spc="0" normalizeH="0" baseline="0" noProof="0">
                  <a:ln>
                    <a:noFill/>
                  </a:ln>
                  <a:solidFill>
                    <a:prstClr val="white"/>
                  </a:solidFill>
                  <a:effectLst/>
                  <a:uLnTx/>
                  <a:uFillTx/>
                  <a:latin typeface="Calibri" panose="020F0502020204030204"/>
                  <a:ea typeface="+mn-ea"/>
                  <a:cs typeface="+mn-cs"/>
                </a:rPr>
                <a:t>Troškovi koje snosi javni naručitelj ili drugi korisnici kao što su: </a:t>
              </a:r>
            </a:p>
            <a:p>
              <a:pPr marL="171450" marR="0" lvl="0" indent="-171450" algn="l" defTabSz="533400" rtl="0" eaLnBrk="1" fontAlgn="auto" latinLnBrk="0" hangingPunct="1">
                <a:lnSpc>
                  <a:spcPct val="90000"/>
                </a:lnSpc>
                <a:spcBef>
                  <a:spcPct val="0"/>
                </a:spcBef>
                <a:spcAft>
                  <a:spcPct val="35000"/>
                </a:spcAft>
                <a:buClrTx/>
                <a:buSzTx/>
                <a:buFont typeface="Wingdings" panose="05000000000000000000" pitchFamily="2" charset="2"/>
                <a:buChar char="q"/>
                <a:tabLst/>
                <a:defRPr/>
              </a:pPr>
              <a:r>
                <a:rPr kumimoji="0" lang="hr-HR" sz="1600" b="0" i="0" u="none" strike="noStrike" kern="1200" cap="none" spc="0" normalizeH="0" baseline="0" noProof="0">
                  <a:ln>
                    <a:noFill/>
                  </a:ln>
                  <a:solidFill>
                    <a:prstClr val="white"/>
                  </a:solidFill>
                  <a:effectLst/>
                  <a:uLnTx/>
                  <a:uFillTx/>
                  <a:latin typeface="Calibri" panose="020F0502020204030204"/>
                  <a:ea typeface="+mn-ea"/>
                  <a:cs typeface="+mn-cs"/>
                </a:rPr>
                <a:t>troškovi nabave, </a:t>
              </a:r>
            </a:p>
            <a:p>
              <a:pPr marL="171450" marR="0" lvl="0" indent="-171450" algn="l" defTabSz="533400" rtl="0" eaLnBrk="1" fontAlgn="auto" latinLnBrk="0" hangingPunct="1">
                <a:lnSpc>
                  <a:spcPct val="90000"/>
                </a:lnSpc>
                <a:spcBef>
                  <a:spcPct val="0"/>
                </a:spcBef>
                <a:spcAft>
                  <a:spcPct val="35000"/>
                </a:spcAft>
                <a:buClrTx/>
                <a:buSzTx/>
                <a:buFont typeface="Wingdings" panose="05000000000000000000" pitchFamily="2" charset="2"/>
                <a:buChar char="q"/>
                <a:tabLst/>
                <a:defRPr/>
              </a:pPr>
              <a:r>
                <a:rPr kumimoji="0" lang="hr-HR" sz="1600" b="0" i="0" u="none" strike="noStrike" kern="1200" cap="none" spc="0" normalizeH="0" baseline="0" noProof="0">
                  <a:ln>
                    <a:noFill/>
                  </a:ln>
                  <a:solidFill>
                    <a:prstClr val="white"/>
                  </a:solidFill>
                  <a:effectLst/>
                  <a:uLnTx/>
                  <a:uFillTx/>
                  <a:latin typeface="Calibri" panose="020F0502020204030204"/>
                  <a:ea typeface="+mn-ea"/>
                  <a:cs typeface="+mn-cs"/>
                </a:rPr>
                <a:t>troškovi uporabe (potrošnja energije i drugih resursa), </a:t>
              </a:r>
            </a:p>
            <a:p>
              <a:pPr marL="171450" marR="0" lvl="0" indent="-171450" algn="l" defTabSz="533400" rtl="0" eaLnBrk="1" fontAlgn="auto" latinLnBrk="0" hangingPunct="1">
                <a:lnSpc>
                  <a:spcPct val="90000"/>
                </a:lnSpc>
                <a:spcBef>
                  <a:spcPct val="0"/>
                </a:spcBef>
                <a:spcAft>
                  <a:spcPct val="35000"/>
                </a:spcAft>
                <a:buClrTx/>
                <a:buSzTx/>
                <a:buFont typeface="Wingdings" panose="05000000000000000000" pitchFamily="2" charset="2"/>
                <a:buChar char="q"/>
                <a:tabLst/>
                <a:defRPr/>
              </a:pPr>
              <a:r>
                <a:rPr kumimoji="0" lang="hr-HR" sz="1600" b="0" i="0" u="none" strike="noStrike" kern="1200" cap="none" spc="0" normalizeH="0" baseline="0" noProof="0">
                  <a:ln>
                    <a:noFill/>
                  </a:ln>
                  <a:solidFill>
                    <a:prstClr val="white"/>
                  </a:solidFill>
                  <a:effectLst/>
                  <a:uLnTx/>
                  <a:uFillTx/>
                  <a:latin typeface="Calibri" panose="020F0502020204030204"/>
                  <a:ea typeface="+mn-ea"/>
                  <a:cs typeface="+mn-cs"/>
                </a:rPr>
                <a:t>troškovi održavanja, </a:t>
              </a:r>
            </a:p>
            <a:p>
              <a:pPr marL="171450" marR="0" lvl="0" indent="-171450" algn="l" defTabSz="533400" rtl="0" eaLnBrk="1" fontAlgn="auto" latinLnBrk="0" hangingPunct="1">
                <a:lnSpc>
                  <a:spcPct val="90000"/>
                </a:lnSpc>
                <a:spcBef>
                  <a:spcPct val="0"/>
                </a:spcBef>
                <a:spcAft>
                  <a:spcPct val="35000"/>
                </a:spcAft>
                <a:buClrTx/>
                <a:buSzTx/>
                <a:buFont typeface="Wingdings" panose="05000000000000000000" pitchFamily="2" charset="2"/>
                <a:buChar char="q"/>
                <a:tabLst/>
                <a:defRPr/>
              </a:pPr>
              <a:r>
                <a:rPr kumimoji="0" lang="hr-HR" sz="1600" b="0" i="0" u="none" strike="noStrike" kern="1200" cap="none" spc="0" normalizeH="0" baseline="0" noProof="0">
                  <a:ln>
                    <a:noFill/>
                  </a:ln>
                  <a:solidFill>
                    <a:prstClr val="white"/>
                  </a:solidFill>
                  <a:effectLst/>
                  <a:uLnTx/>
                  <a:uFillTx/>
                  <a:latin typeface="Calibri" panose="020F0502020204030204"/>
                  <a:ea typeface="+mn-ea"/>
                  <a:cs typeface="+mn-cs"/>
                </a:rPr>
                <a:t>troškovi zbrinjavanja (troškovi prikupljanja i recikliranja)</a:t>
              </a:r>
            </a:p>
          </p:txBody>
        </p:sp>
      </p:grpSp>
      <p:grpSp>
        <p:nvGrpSpPr>
          <p:cNvPr id="14" name="Grupa 13">
            <a:extLst>
              <a:ext uri="{FF2B5EF4-FFF2-40B4-BE49-F238E27FC236}">
                <a16:creationId xmlns:a16="http://schemas.microsoft.com/office/drawing/2014/main" id="{E4F07303-4F51-4846-BC96-6D76AF4893CC}"/>
              </a:ext>
            </a:extLst>
          </p:cNvPr>
          <p:cNvGrpSpPr/>
          <p:nvPr/>
        </p:nvGrpSpPr>
        <p:grpSpPr>
          <a:xfrm>
            <a:off x="6887361" y="947528"/>
            <a:ext cx="4404221" cy="2399468"/>
            <a:chOff x="5602611" y="1117211"/>
            <a:chExt cx="2402119" cy="1921695"/>
          </a:xfrm>
        </p:grpSpPr>
        <p:sp>
          <p:nvSpPr>
            <p:cNvPr id="15" name="Pravokutnik: zaobljeni kutovi 14">
              <a:extLst>
                <a:ext uri="{FF2B5EF4-FFF2-40B4-BE49-F238E27FC236}">
                  <a16:creationId xmlns:a16="http://schemas.microsoft.com/office/drawing/2014/main" id="{F1D73BEE-5532-428E-9EA3-FEBE01D59865}"/>
                </a:ext>
              </a:extLst>
            </p:cNvPr>
            <p:cNvSpPr/>
            <p:nvPr/>
          </p:nvSpPr>
          <p:spPr>
            <a:xfrm>
              <a:off x="5602611" y="1117211"/>
              <a:ext cx="2402119" cy="192169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hr-HR"/>
            </a:p>
          </p:txBody>
        </p:sp>
        <p:sp>
          <p:nvSpPr>
            <p:cNvPr id="16" name="Pravokutnik: zaobljeni kutovi 4">
              <a:extLst>
                <a:ext uri="{FF2B5EF4-FFF2-40B4-BE49-F238E27FC236}">
                  <a16:creationId xmlns:a16="http://schemas.microsoft.com/office/drawing/2014/main" id="{9174224F-B5B2-4F6F-9A1C-F1834AE69DAC}"/>
                </a:ext>
              </a:extLst>
            </p:cNvPr>
            <p:cNvSpPr txBox="1"/>
            <p:nvPr/>
          </p:nvSpPr>
          <p:spPr>
            <a:xfrm>
              <a:off x="5658896" y="1173496"/>
              <a:ext cx="2289549" cy="18091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hr-HR" sz="1600" b="0" i="0" u="none" strike="noStrike" kern="1200" cap="none" spc="0" normalizeH="0" baseline="0" noProof="0">
                  <a:ln>
                    <a:noFill/>
                  </a:ln>
                  <a:solidFill>
                    <a:prstClr val="white"/>
                  </a:solidFill>
                  <a:effectLst/>
                  <a:uLnTx/>
                  <a:uFillTx/>
                  <a:latin typeface="Calibri" panose="020F0502020204030204"/>
                  <a:ea typeface="+mn-ea"/>
                  <a:cs typeface="+mn-cs"/>
                </a:rPr>
                <a:t>Troškovi utjecaja proizvoda, usluga ili radova tijekom njihova životnog vijeka na okoliš, ako se može odrediti i provjeriti njihova novčana vrijednost, a koji mogu uključivati</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a:t>
              </a:r>
            </a:p>
            <a:p>
              <a:pPr marL="171450" marR="0" lvl="0" indent="-171450" algn="l" defTabSz="533400" rtl="0" eaLnBrk="1" fontAlgn="auto" latinLnBrk="0" hangingPunct="1">
                <a:lnSpc>
                  <a:spcPct val="90000"/>
                </a:lnSpc>
                <a:spcBef>
                  <a:spcPct val="0"/>
                </a:spcBef>
                <a:spcAft>
                  <a:spcPct val="35000"/>
                </a:spcAft>
                <a:buClrTx/>
                <a:buSzTx/>
                <a:buFont typeface="Wingdings" panose="05000000000000000000" pitchFamily="2" charset="2"/>
                <a:buChar char="q"/>
                <a:tabLst/>
                <a:defRPr/>
              </a:pPr>
              <a:r>
                <a:rPr kumimoji="0" lang="hr-HR" sz="1600" b="0" i="0" u="none" strike="noStrike" kern="1200" cap="none" spc="0" normalizeH="0" baseline="0" noProof="0">
                  <a:ln>
                    <a:noFill/>
                  </a:ln>
                  <a:solidFill>
                    <a:prstClr val="white"/>
                  </a:solidFill>
                  <a:effectLst/>
                  <a:uLnTx/>
                  <a:uFillTx/>
                  <a:latin typeface="Calibri" panose="020F0502020204030204"/>
                  <a:ea typeface="+mn-ea"/>
                  <a:cs typeface="+mn-cs"/>
                </a:rPr>
                <a:t>troškove emisije stakleničkih plinova, </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a:p>
              <a:pPr marL="171450" marR="0" lvl="0" indent="-171450" algn="l" defTabSz="533400" rtl="0" eaLnBrk="1" fontAlgn="auto" latinLnBrk="0" hangingPunct="1">
                <a:lnSpc>
                  <a:spcPct val="90000"/>
                </a:lnSpc>
                <a:spcBef>
                  <a:spcPct val="0"/>
                </a:spcBef>
                <a:spcAft>
                  <a:spcPct val="35000"/>
                </a:spcAft>
                <a:buClrTx/>
                <a:buSzTx/>
                <a:buFont typeface="Wingdings" panose="05000000000000000000" pitchFamily="2" charset="2"/>
                <a:buChar char="q"/>
                <a:tabLst/>
                <a:defRPr/>
              </a:pPr>
              <a:r>
                <a:rPr kumimoji="0" lang="hr-HR" sz="1600" b="0" i="0" u="none" strike="noStrike" kern="1200" cap="none" spc="0" normalizeH="0" baseline="0" noProof="0">
                  <a:ln>
                    <a:noFill/>
                  </a:ln>
                  <a:solidFill>
                    <a:prstClr val="white"/>
                  </a:solidFill>
                  <a:effectLst/>
                  <a:uLnTx/>
                  <a:uFillTx/>
                  <a:latin typeface="Calibri" panose="020F0502020204030204"/>
                  <a:ea typeface="+mn-ea"/>
                  <a:cs typeface="+mn-cs"/>
                </a:rPr>
                <a:t>emisije drugih zagađivača</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a:p>
              <a:pPr marL="171450" marR="0" lvl="0" indent="-171450" algn="l" defTabSz="533400" rtl="0" eaLnBrk="1" fontAlgn="auto" latinLnBrk="0" hangingPunct="1">
                <a:lnSpc>
                  <a:spcPct val="90000"/>
                </a:lnSpc>
                <a:spcBef>
                  <a:spcPct val="0"/>
                </a:spcBef>
                <a:spcAft>
                  <a:spcPct val="35000"/>
                </a:spcAft>
                <a:buClrTx/>
                <a:buSzTx/>
                <a:buFont typeface="Wingdings" panose="05000000000000000000" pitchFamily="2" charset="2"/>
                <a:buChar char="q"/>
                <a:tabLst/>
                <a:defRPr/>
              </a:pPr>
              <a:r>
                <a:rPr kumimoji="0" lang="hr-HR" sz="1600" b="0" i="0" u="none" strike="noStrike" kern="1200" cap="none" spc="0" normalizeH="0" baseline="0" noProof="0">
                  <a:ln>
                    <a:noFill/>
                  </a:ln>
                  <a:solidFill>
                    <a:prstClr val="white"/>
                  </a:solidFill>
                  <a:effectLst/>
                  <a:uLnTx/>
                  <a:uFillTx/>
                  <a:latin typeface="Calibri" panose="020F0502020204030204"/>
                  <a:ea typeface="+mn-ea"/>
                  <a:cs typeface="+mn-cs"/>
                </a:rPr>
                <a:t>druge troškove ublažavanja klimatskih promjena</a:t>
              </a:r>
            </a:p>
          </p:txBody>
        </p:sp>
      </p:grpSp>
      <p:sp>
        <p:nvSpPr>
          <p:cNvPr id="17" name="Strelica: ulijevo 16">
            <a:extLst>
              <a:ext uri="{FF2B5EF4-FFF2-40B4-BE49-F238E27FC236}">
                <a16:creationId xmlns:a16="http://schemas.microsoft.com/office/drawing/2014/main" id="{B5CEDF75-7F69-4631-AA3A-EEEB93DEF02B}"/>
              </a:ext>
            </a:extLst>
          </p:cNvPr>
          <p:cNvSpPr/>
          <p:nvPr/>
        </p:nvSpPr>
        <p:spPr>
          <a:xfrm rot="12884236">
            <a:off x="4742641" y="2398765"/>
            <a:ext cx="665659" cy="720635"/>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hr-HR"/>
          </a:p>
        </p:txBody>
      </p:sp>
      <p:sp>
        <p:nvSpPr>
          <p:cNvPr id="18" name="Strelica: ulijevo 17">
            <a:extLst>
              <a:ext uri="{FF2B5EF4-FFF2-40B4-BE49-F238E27FC236}">
                <a16:creationId xmlns:a16="http://schemas.microsoft.com/office/drawing/2014/main" id="{B7983E96-814D-4E60-A6A0-E23854980426}"/>
              </a:ext>
            </a:extLst>
          </p:cNvPr>
          <p:cNvSpPr/>
          <p:nvPr/>
        </p:nvSpPr>
        <p:spPr>
          <a:xfrm rot="19515764">
            <a:off x="6061957" y="2416311"/>
            <a:ext cx="839322" cy="720635"/>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hr-HR"/>
          </a:p>
        </p:txBody>
      </p:sp>
      <p:grpSp>
        <p:nvGrpSpPr>
          <p:cNvPr id="19" name="Grupa 18">
            <a:extLst>
              <a:ext uri="{FF2B5EF4-FFF2-40B4-BE49-F238E27FC236}">
                <a16:creationId xmlns:a16="http://schemas.microsoft.com/office/drawing/2014/main" id="{D175215B-DB97-4B94-A562-6DC501158DF6}"/>
              </a:ext>
            </a:extLst>
          </p:cNvPr>
          <p:cNvGrpSpPr/>
          <p:nvPr/>
        </p:nvGrpSpPr>
        <p:grpSpPr>
          <a:xfrm>
            <a:off x="5004805" y="2907394"/>
            <a:ext cx="1378411" cy="1318915"/>
            <a:chOff x="3316412" y="3358759"/>
            <a:chExt cx="1378411" cy="1318915"/>
          </a:xfrm>
        </p:grpSpPr>
        <p:sp>
          <p:nvSpPr>
            <p:cNvPr id="20" name="Elipsa 19">
              <a:extLst>
                <a:ext uri="{FF2B5EF4-FFF2-40B4-BE49-F238E27FC236}">
                  <a16:creationId xmlns:a16="http://schemas.microsoft.com/office/drawing/2014/main" id="{D3AFC154-3FA5-4D88-8CB0-A60DD68BAC4C}"/>
                </a:ext>
              </a:extLst>
            </p:cNvPr>
            <p:cNvSpPr/>
            <p:nvPr/>
          </p:nvSpPr>
          <p:spPr>
            <a:xfrm>
              <a:off x="3316412" y="3358759"/>
              <a:ext cx="1378411" cy="131891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hr-HR"/>
            </a:p>
          </p:txBody>
        </p:sp>
        <p:sp>
          <p:nvSpPr>
            <p:cNvPr id="21" name="Elipsa 4">
              <a:extLst>
                <a:ext uri="{FF2B5EF4-FFF2-40B4-BE49-F238E27FC236}">
                  <a16:creationId xmlns:a16="http://schemas.microsoft.com/office/drawing/2014/main" id="{E89BF9B8-E0F0-451C-9D61-796AEBA7BDBE}"/>
                </a:ext>
              </a:extLst>
            </p:cNvPr>
            <p:cNvSpPr txBox="1"/>
            <p:nvPr/>
          </p:nvSpPr>
          <p:spPr>
            <a:xfrm>
              <a:off x="3518276" y="3551910"/>
              <a:ext cx="974683" cy="932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hr-HR" sz="1800" b="0" i="0" u="none" strike="noStrike" kern="1200" cap="none" spc="0" normalizeH="0" baseline="0" noProof="0">
                  <a:ln>
                    <a:noFill/>
                  </a:ln>
                  <a:solidFill>
                    <a:prstClr val="white"/>
                  </a:solidFill>
                  <a:effectLst/>
                  <a:uLnTx/>
                  <a:uFillTx/>
                  <a:latin typeface="Calibri" panose="020F0502020204030204"/>
                  <a:ea typeface="+mn-ea"/>
                  <a:cs typeface="+mn-cs"/>
                </a:rPr>
                <a:t>Trošak životnog vijeka</a:t>
              </a:r>
            </a:p>
          </p:txBody>
        </p:sp>
      </p:grpSp>
      <p:sp>
        <p:nvSpPr>
          <p:cNvPr id="23" name="Title 6">
            <a:extLst>
              <a:ext uri="{FF2B5EF4-FFF2-40B4-BE49-F238E27FC236}">
                <a16:creationId xmlns:a16="http://schemas.microsoft.com/office/drawing/2014/main" id="{F1FAFD84-ECAC-4407-8969-3552CDEB9209}"/>
              </a:ext>
            </a:extLst>
          </p:cNvPr>
          <p:cNvSpPr>
            <a:spLocks noGrp="1"/>
          </p:cNvSpPr>
          <p:nvPr>
            <p:ph type="title"/>
          </p:nvPr>
        </p:nvSpPr>
        <p:spPr>
          <a:xfrm>
            <a:off x="566027" y="193410"/>
            <a:ext cx="9534426" cy="995915"/>
          </a:xfrm>
        </p:spPr>
        <p:txBody>
          <a:bodyPr>
            <a:normAutofit/>
          </a:bodyPr>
          <a:lstStyle/>
          <a:p>
            <a:r>
              <a:rPr lang="hr-HR"/>
              <a:t>LCC (troškovi životnog vijeka) i ENP</a:t>
            </a:r>
          </a:p>
        </p:txBody>
      </p:sp>
      <p:pic>
        <p:nvPicPr>
          <p:cNvPr id="2" name="Picture 7">
            <a:extLst>
              <a:ext uri="{FF2B5EF4-FFF2-40B4-BE49-F238E27FC236}">
                <a16:creationId xmlns:a16="http://schemas.microsoft.com/office/drawing/2014/main" id="{8284B1EC-EDF6-25BF-E32F-0ECBE7921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6821" y="4222377"/>
            <a:ext cx="6425967" cy="2399468"/>
          </a:xfrm>
          <a:prstGeom prst="rect">
            <a:avLst/>
          </a:prstGeom>
        </p:spPr>
      </p:pic>
    </p:spTree>
    <p:extLst>
      <p:ext uri="{BB962C8B-B14F-4D97-AF65-F5344CB8AC3E}">
        <p14:creationId xmlns:p14="http://schemas.microsoft.com/office/powerpoint/2010/main" val="34493197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89356" y="300139"/>
            <a:ext cx="9534426" cy="995915"/>
          </a:xfrm>
        </p:spPr>
        <p:txBody>
          <a:bodyPr>
            <a:normAutofit/>
          </a:bodyPr>
          <a:lstStyle/>
          <a:p>
            <a:r>
              <a:rPr lang="hr-HR"/>
              <a:t>LCC (troškovi životnog vijeka) i ENP</a:t>
            </a:r>
          </a:p>
        </p:txBody>
      </p:sp>
      <p:sp>
        <p:nvSpPr>
          <p:cNvPr id="8" name="Content Placeholder 7"/>
          <p:cNvSpPr>
            <a:spLocks noGrp="1"/>
          </p:cNvSpPr>
          <p:nvPr>
            <p:ph idx="1"/>
          </p:nvPr>
        </p:nvSpPr>
        <p:spPr>
          <a:xfrm>
            <a:off x="589356" y="1024519"/>
            <a:ext cx="10644700" cy="4808961"/>
          </a:xfrm>
        </p:spPr>
        <p:txBody>
          <a:bodyPr>
            <a:normAutofit lnSpcReduction="10000"/>
          </a:bodyPr>
          <a:lstStyle/>
          <a:p>
            <a:r>
              <a:rPr lang="hr-HR" sz="2400">
                <a:solidFill>
                  <a:schemeClr val="tx1"/>
                </a:solidFill>
              </a:rPr>
              <a:t>LCC se može koristiti u različitim fazama javne nabave:</a:t>
            </a:r>
          </a:p>
          <a:p>
            <a:pPr marL="800100" lvl="1" indent="-342900">
              <a:buFont typeface="Wingdings" panose="05000000000000000000" pitchFamily="2" charset="2"/>
              <a:buChar char="q"/>
            </a:pPr>
            <a:r>
              <a:rPr lang="hr-HR" sz="2400"/>
              <a:t>Analizi potreba – procjena ukupnog troška</a:t>
            </a:r>
          </a:p>
          <a:p>
            <a:pPr marL="800100" lvl="1" indent="-342900">
              <a:buFont typeface="Wingdings" panose="05000000000000000000" pitchFamily="2" charset="2"/>
              <a:buChar char="q"/>
            </a:pPr>
            <a:r>
              <a:rPr lang="hr-HR" sz="2400"/>
              <a:t>Procesu usporedbi ponuda – određivanje ekonomski najpovoljnije ponude</a:t>
            </a:r>
          </a:p>
          <a:p>
            <a:pPr marL="342900" indent="-342900">
              <a:buFont typeface="Wingdings" panose="05000000000000000000" pitchFamily="2" charset="2"/>
              <a:buChar char="q"/>
            </a:pPr>
            <a:r>
              <a:rPr lang="hr-HR" sz="2400">
                <a:solidFill>
                  <a:schemeClr val="tx1"/>
                </a:solidFill>
              </a:rPr>
              <a:t>Kupnja „zelenije” ponude ukoliko je ekonomski opravdano (ekonomski najpovoljnija ponuda utvrđuje se na </a:t>
            </a:r>
            <a:r>
              <a:rPr lang="hr-HR" sz="2400" b="1">
                <a:solidFill>
                  <a:schemeClr val="tx1"/>
                </a:solidFill>
              </a:rPr>
              <a:t>temelju cijene ili troška</a:t>
            </a:r>
            <a:r>
              <a:rPr lang="hr-HR" sz="2400">
                <a:solidFill>
                  <a:schemeClr val="tx1"/>
                </a:solidFill>
              </a:rPr>
              <a:t>, primjenom pristupa isplativosti, kao što je trošak životnog vijeka, te može uključivati </a:t>
            </a:r>
            <a:r>
              <a:rPr lang="hr-HR" sz="2400" b="1">
                <a:solidFill>
                  <a:schemeClr val="tx1"/>
                </a:solidFill>
              </a:rPr>
              <a:t>najbolji omjer između cijene i kvalitete</a:t>
            </a:r>
            <a:r>
              <a:rPr lang="hr-HR" sz="2400">
                <a:solidFill>
                  <a:schemeClr val="tx1"/>
                </a:solidFill>
              </a:rPr>
              <a:t>, koji se ocjenjuje na temelju kriterija, uključujući kvalitativne, okolišne ili društvene značajke, povezanih s predmetom nabave, ZJN 2016, čl. 284. st. 2.):</a:t>
            </a:r>
          </a:p>
          <a:p>
            <a:pPr marL="800100" lvl="1" indent="-342900">
              <a:buFont typeface="Wingdings" panose="05000000000000000000" pitchFamily="2" charset="2"/>
              <a:buChar char="q"/>
            </a:pPr>
            <a:r>
              <a:rPr lang="hr-HR" sz="2400">
                <a:cs typeface="Arial" panose="020B0604020202020204" pitchFamily="34" charset="0"/>
              </a:rPr>
              <a:t>Povećanje iskoristivosti predmeta koji se nabavlja</a:t>
            </a:r>
          </a:p>
          <a:p>
            <a:pPr marL="800100" lvl="1" indent="-342900">
              <a:buFont typeface="Wingdings" panose="05000000000000000000" pitchFamily="2" charset="2"/>
              <a:buChar char="q"/>
            </a:pPr>
            <a:r>
              <a:rPr lang="hr-HR" sz="2400">
                <a:cs typeface="Arial" panose="020B0604020202020204" pitchFamily="34" charset="0"/>
              </a:rPr>
              <a:t>Povećanje kvalitete predmeta za jednaku novčanu transakciju</a:t>
            </a:r>
          </a:p>
          <a:p>
            <a:pPr marL="800100" lvl="1" indent="-342900">
              <a:buFont typeface="Wingdings" panose="05000000000000000000" pitchFamily="2" charset="2"/>
              <a:buChar char="q"/>
            </a:pPr>
            <a:r>
              <a:rPr lang="hr-HR" sz="2400">
                <a:cs typeface="Arial" panose="020B0604020202020204" pitchFamily="34" charset="0"/>
              </a:rPr>
              <a:t>Smanjenje troškova uz zadržavanje jednake količine</a:t>
            </a:r>
          </a:p>
          <a:p>
            <a:pPr marL="800100" lvl="1" indent="-342900">
              <a:buFont typeface="Wingdings" panose="05000000000000000000" pitchFamily="2" charset="2"/>
              <a:buChar char="q"/>
            </a:pPr>
            <a:r>
              <a:rPr lang="hr-HR" sz="2400">
                <a:cs typeface="Arial" panose="020B0604020202020204" pitchFamily="34" charset="0"/>
              </a:rPr>
              <a:t>Smanjenje potrebe za predmetom iskorištavanjem pune funkcionalnosti</a:t>
            </a:r>
          </a:p>
          <a:p>
            <a:pPr marL="800100" lvl="1" indent="-342900">
              <a:buFont typeface="Wingdings" panose="05000000000000000000" pitchFamily="2" charset="2"/>
              <a:buChar char="q"/>
            </a:pPr>
            <a:r>
              <a:rPr lang="hr-HR" sz="2400">
                <a:cs typeface="Arial" panose="020B0604020202020204" pitchFamily="34" charset="0"/>
              </a:rPr>
              <a:t>Inovativna rješenja</a:t>
            </a:r>
          </a:p>
          <a:p>
            <a:pPr lvl="0"/>
            <a:endParaRPr lang="hr-HR" sz="1400">
              <a:latin typeface="Arial" panose="020B0604020202020204" pitchFamily="34" charset="0"/>
              <a:cs typeface="Arial" panose="020B0604020202020204" pitchFamily="34" charset="0"/>
            </a:endParaRPr>
          </a:p>
          <a:p>
            <a:pPr lvl="2"/>
            <a:endParaRPr lang="hr-HR"/>
          </a:p>
        </p:txBody>
      </p:sp>
    </p:spTree>
    <p:extLst>
      <p:ext uri="{BB962C8B-B14F-4D97-AF65-F5344CB8AC3E}">
        <p14:creationId xmlns:p14="http://schemas.microsoft.com/office/powerpoint/2010/main" val="9770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B3343-EC1B-D885-40BC-81B8D6D2154A}"/>
              </a:ext>
            </a:extLst>
          </p:cNvPr>
          <p:cNvSpPr>
            <a:spLocks noGrp="1"/>
          </p:cNvSpPr>
          <p:nvPr>
            <p:ph type="title"/>
          </p:nvPr>
        </p:nvSpPr>
        <p:spPr/>
        <p:txBody>
          <a:bodyPr/>
          <a:lstStyle/>
          <a:p>
            <a:r>
              <a:rPr lang="hr-HR"/>
              <a:t>Zakonska obveza</a:t>
            </a:r>
          </a:p>
        </p:txBody>
      </p:sp>
      <p:pic>
        <p:nvPicPr>
          <p:cNvPr id="4" name="Rezervirano mjesto sadržaja 3">
            <a:extLst>
              <a:ext uri="{FF2B5EF4-FFF2-40B4-BE49-F238E27FC236}">
                <a16:creationId xmlns:a16="http://schemas.microsoft.com/office/drawing/2014/main" id="{A6E3E692-5CC5-48F5-6901-940150D022BE}"/>
              </a:ext>
            </a:extLst>
          </p:cNvPr>
          <p:cNvPicPr>
            <a:picLocks noGrp="1" noChangeAspect="1"/>
          </p:cNvPicPr>
          <p:nvPr>
            <p:ph idx="1"/>
          </p:nvPr>
        </p:nvPicPr>
        <p:blipFill>
          <a:blip r:embed="rId2"/>
          <a:stretch>
            <a:fillRect/>
          </a:stretch>
        </p:blipFill>
        <p:spPr>
          <a:xfrm>
            <a:off x="2793499" y="2867674"/>
            <a:ext cx="7173326" cy="2076740"/>
          </a:xfrm>
          <a:prstGeom prst="rect">
            <a:avLst/>
          </a:prstGeom>
        </p:spPr>
      </p:pic>
    </p:spTree>
    <p:extLst>
      <p:ext uri="{BB962C8B-B14F-4D97-AF65-F5344CB8AC3E}">
        <p14:creationId xmlns:p14="http://schemas.microsoft.com/office/powerpoint/2010/main" val="3873080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26444"/>
            <a:ext cx="9534426" cy="995915"/>
          </a:xfrm>
        </p:spPr>
        <p:txBody>
          <a:bodyPr>
            <a:normAutofit/>
          </a:bodyPr>
          <a:lstStyle/>
          <a:p>
            <a:r>
              <a:rPr lang="hr-HR"/>
              <a:t>Modeli za odabir ENP s kvalitetom</a:t>
            </a:r>
          </a:p>
        </p:txBody>
      </p:sp>
      <p:sp>
        <p:nvSpPr>
          <p:cNvPr id="4" name="Text Placeholder 2"/>
          <p:cNvSpPr txBox="1">
            <a:spLocks/>
          </p:cNvSpPr>
          <p:nvPr/>
        </p:nvSpPr>
        <p:spPr>
          <a:xfrm>
            <a:off x="683566" y="1380231"/>
            <a:ext cx="3816425" cy="63976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5B9BD5"/>
              </a:buClr>
              <a:buSzPct val="80000"/>
              <a:buFont typeface="Wingdings 3" charset="2"/>
              <a:buNone/>
              <a:tabLst/>
              <a:defRPr/>
            </a:pPr>
            <a:r>
              <a:rPr kumimoji="0" lang="hr-HR" sz="1800" b="1" i="0" u="none" strike="noStrike" kern="1200" cap="none" spc="0" normalizeH="0" baseline="0" noProof="0">
                <a:ln>
                  <a:noFill/>
                </a:ln>
                <a:solidFill>
                  <a:prstClr val="black"/>
                </a:solidFill>
                <a:effectLst/>
                <a:uLnTx/>
                <a:uFillTx/>
                <a:latin typeface="Calibri" panose="020F0502020204030204"/>
                <a:ea typeface="+mn-ea"/>
                <a:cs typeface="+mn-cs"/>
              </a:rPr>
              <a:t>Apsolutni model</a:t>
            </a:r>
            <a:endParaRPr kumimoji="0" lang="fr-BE"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ontent Placeholder 3"/>
          <p:cNvSpPr txBox="1">
            <a:spLocks/>
          </p:cNvSpPr>
          <p:nvPr/>
        </p:nvSpPr>
        <p:spPr>
          <a:xfrm>
            <a:off x="457199" y="1988272"/>
            <a:ext cx="4042792" cy="4307582"/>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kumimoji="0" lang="hr-HR" sz="2000" b="0" i="0" u="none" strike="noStrike" kern="1200" cap="none" spc="0" normalizeH="0" baseline="0" noProof="0">
                <a:ln>
                  <a:noFill/>
                </a:ln>
                <a:solidFill>
                  <a:prstClr val="black"/>
                </a:solidFill>
                <a:effectLst/>
                <a:uLnTx/>
                <a:uFillTx/>
                <a:latin typeface="Calibri" panose="020F0502020204030204"/>
                <a:ea typeface="+mn-ea"/>
                <a:cs typeface="+mn-cs"/>
              </a:rPr>
              <a:t>K1: Svakoj ponudi dodjeljuje se određeni broj bodova na temelju </a:t>
            </a:r>
            <a:r>
              <a:rPr kumimoji="0" lang="hr-HR" sz="2000" b="0" i="0" u="none" strike="noStrike" kern="1200" cap="none" spc="0" normalizeH="0" baseline="0" noProof="0" err="1">
                <a:ln>
                  <a:noFill/>
                </a:ln>
                <a:solidFill>
                  <a:prstClr val="black"/>
                </a:solidFill>
                <a:effectLst/>
                <a:uLnTx/>
                <a:uFillTx/>
                <a:latin typeface="Calibri" panose="020F0502020204030204"/>
                <a:ea typeface="+mn-ea"/>
                <a:cs typeface="+mn-cs"/>
              </a:rPr>
              <a:t>necjenovnih</a:t>
            </a:r>
            <a:r>
              <a:rPr kumimoji="0" lang="hr-HR" sz="2000" b="0" i="0" u="none" strike="noStrike" kern="1200" cap="none" spc="0" normalizeH="0" baseline="0" noProof="0">
                <a:ln>
                  <a:noFill/>
                </a:ln>
                <a:solidFill>
                  <a:prstClr val="black"/>
                </a:solidFill>
                <a:effectLst/>
                <a:uLnTx/>
                <a:uFillTx/>
                <a:latin typeface="Calibri" panose="020F0502020204030204"/>
                <a:ea typeface="+mn-ea"/>
                <a:cs typeface="+mn-cs"/>
              </a:rPr>
              <a:t> kriterija</a:t>
            </a:r>
          </a:p>
          <a:p>
            <a:pPr marL="342900" marR="0" lvl="0" indent="-342900"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kumimoji="0" lang="hr-HR" sz="2000" b="0" i="0" u="none" strike="noStrike" kern="1200" cap="none" spc="0" normalizeH="0" baseline="0" noProof="0">
                <a:ln>
                  <a:noFill/>
                </a:ln>
                <a:solidFill>
                  <a:prstClr val="black"/>
                </a:solidFill>
                <a:effectLst/>
                <a:uLnTx/>
                <a:uFillTx/>
                <a:latin typeface="Calibri" panose="020F0502020204030204"/>
                <a:ea typeface="+mn-ea"/>
                <a:cs typeface="+mn-cs"/>
              </a:rPr>
              <a:t>K2:  Bodovi iz prvog koraka se pretvaraju u novčane vrijednosti i dodaju ili oduzimaju od ponuđene cijene i dobiva se </a:t>
            </a:r>
            <a:r>
              <a:rPr kumimoji="0" lang="hr-HR" sz="2000" b="1" i="0" u="none" strike="noStrike" kern="1200" cap="none" spc="0" normalizeH="0" baseline="0" noProof="0">
                <a:ln>
                  <a:noFill/>
                </a:ln>
                <a:solidFill>
                  <a:prstClr val="black"/>
                </a:solidFill>
                <a:effectLst/>
                <a:uLnTx/>
                <a:uFillTx/>
                <a:latin typeface="Calibri" panose="020F0502020204030204"/>
                <a:ea typeface="+mn-ea"/>
                <a:cs typeface="+mn-cs"/>
              </a:rPr>
              <a:t>“kvalitativno usklađena cijena.”</a:t>
            </a:r>
          </a:p>
          <a:p>
            <a:pPr marL="342900" marR="0" lvl="0" indent="-342900"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kumimoji="0" lang="hr-HR" sz="2000" b="0" i="0" u="none" strike="noStrike" kern="1200" cap="none" spc="0" normalizeH="0" baseline="0" noProof="0">
                <a:ln>
                  <a:noFill/>
                </a:ln>
                <a:solidFill>
                  <a:prstClr val="black"/>
                </a:solidFill>
                <a:effectLst/>
                <a:uLnTx/>
                <a:uFillTx/>
                <a:latin typeface="Calibri" panose="020F0502020204030204"/>
                <a:ea typeface="+mn-ea"/>
                <a:cs typeface="+mn-cs"/>
              </a:rPr>
              <a:t>K3: Odabire se ponuda s </a:t>
            </a:r>
            <a:r>
              <a:rPr kumimoji="0" lang="hr-HR" sz="2000" b="1" i="0" u="none" strike="noStrike" kern="1200" cap="none" spc="0" normalizeH="0" baseline="0" noProof="0">
                <a:ln>
                  <a:noFill/>
                </a:ln>
                <a:solidFill>
                  <a:prstClr val="black"/>
                </a:solidFill>
                <a:effectLst/>
                <a:uLnTx/>
                <a:uFillTx/>
                <a:latin typeface="Calibri" panose="020F0502020204030204"/>
                <a:ea typeface="+mn-ea"/>
                <a:cs typeface="+mn-cs"/>
              </a:rPr>
              <a:t>najnižom “kvalitativno usklađenom cijenom”.</a:t>
            </a: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endParaRPr kumimoji="0" lang="fr-BE" sz="2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6" name="Text Placeholder 4"/>
          <p:cNvSpPr txBox="1">
            <a:spLocks/>
          </p:cNvSpPr>
          <p:nvPr/>
        </p:nvSpPr>
        <p:spPr>
          <a:xfrm>
            <a:off x="5571386" y="1344053"/>
            <a:ext cx="3751139" cy="639762"/>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5B9BD5"/>
              </a:buClr>
              <a:buSzPct val="80000"/>
              <a:buFont typeface="Wingdings 3" charset="2"/>
              <a:buNone/>
              <a:tabLst/>
              <a:defRPr/>
            </a:pPr>
            <a:r>
              <a:rPr kumimoji="0" lang="hr-HR" sz="1800" b="1" i="0" u="none" strike="noStrike" kern="1200" cap="none" spc="0" normalizeH="0" baseline="0" noProof="0">
                <a:ln>
                  <a:noFill/>
                </a:ln>
                <a:solidFill>
                  <a:prstClr val="black"/>
                </a:solidFill>
                <a:effectLst/>
                <a:uLnTx/>
                <a:uFillTx/>
                <a:latin typeface="Calibri" panose="020F0502020204030204"/>
                <a:ea typeface="+mn-ea"/>
                <a:cs typeface="+mn-cs"/>
              </a:rPr>
              <a:t>Relativni model</a:t>
            </a:r>
            <a:endParaRPr kumimoji="0" lang="fr-BE"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5"/>
          <p:cNvSpPr txBox="1">
            <a:spLocks/>
          </p:cNvSpPr>
          <p:nvPr/>
        </p:nvSpPr>
        <p:spPr>
          <a:xfrm>
            <a:off x="5571386" y="1982281"/>
            <a:ext cx="3751139" cy="4307582"/>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kumimoji="0" lang="hr-HR" sz="2000" b="0" i="0" u="none" strike="noStrike" kern="1200" cap="none" spc="0" normalizeH="0" baseline="0" noProof="0">
                <a:ln>
                  <a:noFill/>
                </a:ln>
                <a:solidFill>
                  <a:prstClr val="black"/>
                </a:solidFill>
                <a:effectLst/>
                <a:uLnTx/>
                <a:uFillTx/>
                <a:latin typeface="Calibri" panose="020F0502020204030204"/>
                <a:ea typeface="+mn-ea"/>
                <a:cs typeface="+mn-cs"/>
              </a:rPr>
              <a:t>K1: Određuje se </a:t>
            </a:r>
            <a:r>
              <a:rPr kumimoji="0" lang="hr-HR" sz="2000" b="1" i="0" u="none" strike="noStrike" kern="1200" cap="none" spc="0" normalizeH="0" baseline="0" noProof="0">
                <a:ln>
                  <a:noFill/>
                </a:ln>
                <a:solidFill>
                  <a:prstClr val="black"/>
                </a:solidFill>
                <a:effectLst/>
                <a:uLnTx/>
                <a:uFillTx/>
                <a:latin typeface="Calibri" panose="020F0502020204030204"/>
                <a:ea typeface="+mn-ea"/>
                <a:cs typeface="+mn-cs"/>
              </a:rPr>
              <a:t>relativna važnost kriterija</a:t>
            </a:r>
            <a:r>
              <a:rPr kumimoji="0" lang="hr-HR" sz="2000" b="0" i="0" u="none" strike="noStrike" kern="1200" cap="none" spc="0" normalizeH="0" baseline="0" noProof="0">
                <a:ln>
                  <a:noFill/>
                </a:ln>
                <a:solidFill>
                  <a:prstClr val="black"/>
                </a:solidFill>
                <a:effectLst/>
                <a:uLnTx/>
                <a:uFillTx/>
                <a:latin typeface="Calibri" panose="020F0502020204030204"/>
                <a:ea typeface="+mn-ea"/>
                <a:cs typeface="+mn-cs"/>
              </a:rPr>
              <a:t> i pretvara se u </a:t>
            </a:r>
            <a:r>
              <a:rPr kumimoji="0" lang="hr-HR" sz="2000" b="1" i="0" u="none" strike="noStrike" kern="1200" cap="none" spc="0" normalizeH="0" baseline="0" noProof="0">
                <a:ln>
                  <a:noFill/>
                </a:ln>
                <a:solidFill>
                  <a:prstClr val="black"/>
                </a:solidFill>
                <a:effectLst/>
                <a:uLnTx/>
                <a:uFillTx/>
                <a:latin typeface="Calibri" panose="020F0502020204030204"/>
                <a:ea typeface="+mn-ea"/>
                <a:cs typeface="+mn-cs"/>
              </a:rPr>
              <a:t>maksimalni raspon bodova</a:t>
            </a:r>
            <a:r>
              <a:rPr kumimoji="0" lang="hr-HR" sz="2000" b="0" i="0" u="none" strike="noStrike" kern="1200" cap="none" spc="0" normalizeH="0" baseline="0" noProof="0">
                <a:ln>
                  <a:noFill/>
                </a:ln>
                <a:solidFill>
                  <a:prstClr val="black"/>
                </a:solidFill>
                <a:effectLst/>
                <a:uLnTx/>
                <a:uFillTx/>
                <a:latin typeface="Calibri" panose="020F0502020204030204"/>
                <a:ea typeface="+mn-ea"/>
                <a:cs typeface="+mn-cs"/>
              </a:rPr>
              <a:t>.</a:t>
            </a:r>
          </a:p>
          <a:p>
            <a:pPr marL="342900" marR="0" lvl="0" indent="-342900"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kumimoji="0" lang="hr-HR" sz="2000" b="0" i="0" u="none" strike="noStrike" kern="1200" cap="none" spc="0" normalizeH="0" baseline="0" noProof="0">
                <a:ln>
                  <a:noFill/>
                </a:ln>
                <a:solidFill>
                  <a:prstClr val="black"/>
                </a:solidFill>
                <a:effectLst/>
                <a:uLnTx/>
                <a:uFillTx/>
                <a:latin typeface="Calibri" panose="020F0502020204030204"/>
                <a:ea typeface="+mn-ea"/>
                <a:cs typeface="+mn-cs"/>
              </a:rPr>
              <a:t>K2: Na temelju definiranog </a:t>
            </a:r>
            <a:r>
              <a:rPr kumimoji="0" lang="hr-HR" sz="2000" b="1" i="0" u="none" strike="noStrike" kern="1200" cap="none" spc="0" normalizeH="0" baseline="0" noProof="0">
                <a:ln>
                  <a:noFill/>
                </a:ln>
                <a:solidFill>
                  <a:prstClr val="black"/>
                </a:solidFill>
                <a:effectLst/>
                <a:uLnTx/>
                <a:uFillTx/>
                <a:latin typeface="Calibri" panose="020F0502020204030204"/>
                <a:ea typeface="+mn-ea"/>
                <a:cs typeface="+mn-cs"/>
              </a:rPr>
              <a:t>pravila za dodjelu bodova </a:t>
            </a:r>
            <a:r>
              <a:rPr kumimoji="0" lang="hr-HR" sz="2000" b="0" i="0" u="none" strike="noStrike" kern="1200" cap="none" spc="0" normalizeH="0" baseline="0" noProof="0">
                <a:ln>
                  <a:noFill/>
                </a:ln>
                <a:solidFill>
                  <a:prstClr val="black"/>
                </a:solidFill>
                <a:effectLst/>
                <a:uLnTx/>
                <a:uFillTx/>
                <a:latin typeface="Calibri" panose="020F0502020204030204"/>
                <a:ea typeface="+mn-ea"/>
                <a:cs typeface="+mn-cs"/>
              </a:rPr>
              <a:t>(formule) pridružuju se bodovi ponudama po kriterijima.</a:t>
            </a:r>
          </a:p>
          <a:p>
            <a:pPr marL="342900" marR="0" lvl="0" indent="-342900"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kumimoji="0" lang="hr-HR" sz="2000" b="0" i="0" u="none" strike="noStrike" kern="1200" cap="none" spc="0" normalizeH="0" baseline="0" noProof="0">
                <a:ln>
                  <a:noFill/>
                </a:ln>
                <a:solidFill>
                  <a:prstClr val="black"/>
                </a:solidFill>
                <a:effectLst/>
                <a:uLnTx/>
                <a:uFillTx/>
                <a:latin typeface="Calibri" panose="020F0502020204030204"/>
                <a:ea typeface="+mn-ea"/>
                <a:cs typeface="+mn-cs"/>
              </a:rPr>
              <a:t>K3: Rangiraju se ponude prema </a:t>
            </a:r>
            <a:r>
              <a:rPr kumimoji="0" lang="hr-HR" sz="2000" b="1" i="0" u="none" strike="noStrike" kern="1200" cap="none" spc="0" normalizeH="0" baseline="0" noProof="0">
                <a:ln>
                  <a:noFill/>
                </a:ln>
                <a:solidFill>
                  <a:prstClr val="black"/>
                </a:solidFill>
                <a:effectLst/>
                <a:uLnTx/>
                <a:uFillTx/>
                <a:latin typeface="Calibri" panose="020F0502020204030204"/>
                <a:ea typeface="+mn-ea"/>
                <a:cs typeface="+mn-cs"/>
              </a:rPr>
              <a:t>zbroju bodova po kriterijima i odabire ona s najviše bodova</a:t>
            </a:r>
            <a:r>
              <a:rPr kumimoji="0" lang="hr-HR" sz="2000" b="0" i="0" u="none" strike="noStrike" kern="1200" cap="none" spc="0" normalizeH="0" baseline="0" noProof="0">
                <a:ln>
                  <a:noFill/>
                </a:ln>
                <a:solidFill>
                  <a:prstClr val="black"/>
                </a:solidFill>
                <a:effectLst/>
                <a:uLnTx/>
                <a:uFillTx/>
                <a:latin typeface="Calibri" panose="020F0502020204030204"/>
                <a:ea typeface="+mn-ea"/>
                <a:cs typeface="+mn-cs"/>
              </a:rPr>
              <a:t>.</a:t>
            </a: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endParaRPr kumimoji="0" lang="fr-BE"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7833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86834C-D5E2-4CC4-99F6-3EBF817A4CA3}"/>
              </a:ext>
            </a:extLst>
          </p:cNvPr>
          <p:cNvSpPr>
            <a:spLocks noGrp="1"/>
          </p:cNvSpPr>
          <p:nvPr>
            <p:ph type="title"/>
          </p:nvPr>
        </p:nvSpPr>
        <p:spPr/>
        <p:txBody>
          <a:bodyPr/>
          <a:lstStyle/>
          <a:p>
            <a:r>
              <a:rPr lang="hr-HR">
                <a:effectLst>
                  <a:outerShdw blurRad="38100" dist="38100" dir="2700000" algn="tl">
                    <a:srgbClr val="000000">
                      <a:alpha val="43137"/>
                    </a:srgbClr>
                  </a:outerShdw>
                </a:effectLst>
              </a:rPr>
              <a:t>LCC kalkulatori</a:t>
            </a:r>
            <a:endParaRPr lang="en-GB">
              <a:effectLst>
                <a:outerShdw blurRad="38100" dist="38100" dir="2700000" algn="tl">
                  <a:srgbClr val="000000">
                    <a:alpha val="43137"/>
                  </a:srgbClr>
                </a:outerShdw>
              </a:effectLst>
            </a:endParaRPr>
          </a:p>
        </p:txBody>
      </p:sp>
      <p:sp>
        <p:nvSpPr>
          <p:cNvPr id="3" name="Rezervirano mjesto sadržaja 2">
            <a:extLst>
              <a:ext uri="{FF2B5EF4-FFF2-40B4-BE49-F238E27FC236}">
                <a16:creationId xmlns:a16="http://schemas.microsoft.com/office/drawing/2014/main" id="{A6F660B6-DE89-448E-B965-ADB2D5952597}"/>
              </a:ext>
            </a:extLst>
          </p:cNvPr>
          <p:cNvSpPr>
            <a:spLocks noGrp="1"/>
          </p:cNvSpPr>
          <p:nvPr>
            <p:ph idx="1"/>
          </p:nvPr>
        </p:nvSpPr>
        <p:spPr/>
        <p:txBody>
          <a:bodyPr>
            <a:normAutofit/>
          </a:bodyPr>
          <a:lstStyle/>
          <a:p>
            <a:r>
              <a:rPr lang="en-GB">
                <a:hlinkClick r:id="rId2"/>
              </a:rPr>
              <a:t>https://zelenanabava.hr/trosak-zivotnoga-vijeka-lcc-alati/</a:t>
            </a:r>
            <a:r>
              <a:rPr lang="hr-HR"/>
              <a:t> </a:t>
            </a:r>
          </a:p>
          <a:p>
            <a:endParaRPr lang="en-GB"/>
          </a:p>
        </p:txBody>
      </p:sp>
    </p:spTree>
    <p:extLst>
      <p:ext uri="{BB962C8B-B14F-4D97-AF65-F5344CB8AC3E}">
        <p14:creationId xmlns:p14="http://schemas.microsoft.com/office/powerpoint/2010/main" val="42167689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676" y="314587"/>
            <a:ext cx="9736976" cy="995915"/>
          </a:xfrm>
        </p:spPr>
        <p:txBody>
          <a:bodyPr>
            <a:normAutofit fontScale="90000"/>
          </a:bodyPr>
          <a:lstStyle/>
          <a:p>
            <a:r>
              <a:rPr lang="hr-HR">
                <a:solidFill>
                  <a:schemeClr val="accent6">
                    <a:lumMod val="75000"/>
                  </a:schemeClr>
                </a:solidFill>
              </a:rPr>
              <a:t>LCC alati - Kalkulator uštede ugljika i energije za ugovorenu energiju</a:t>
            </a:r>
          </a:p>
        </p:txBody>
      </p:sp>
      <p:sp>
        <p:nvSpPr>
          <p:cNvPr id="3" name="Content Placeholder 2"/>
          <p:cNvSpPr>
            <a:spLocks noGrp="1"/>
          </p:cNvSpPr>
          <p:nvPr>
            <p:ph idx="1"/>
          </p:nvPr>
        </p:nvSpPr>
        <p:spPr/>
        <p:txBody>
          <a:bodyPr/>
          <a:lstStyle/>
          <a:p>
            <a:endParaRPr lang="hr-HR"/>
          </a:p>
        </p:txBody>
      </p:sp>
      <p:pic>
        <p:nvPicPr>
          <p:cNvPr id="4" name="Slika 7">
            <a:extLst>
              <a:ext uri="{FF2B5EF4-FFF2-40B4-BE49-F238E27FC236}">
                <a16:creationId xmlns:a16="http://schemas.microsoft.com/office/drawing/2014/main" id="{8D39E623-B2AA-2D81-B2F7-7109C60FDD86}"/>
              </a:ext>
            </a:extLst>
          </p:cNvPr>
          <p:cNvPicPr/>
          <p:nvPr/>
        </p:nvPicPr>
        <p:blipFill rotWithShape="1">
          <a:blip r:embed="rId2"/>
          <a:srcRect t="32463" r="58218"/>
          <a:stretch/>
        </p:blipFill>
        <p:spPr bwMode="auto">
          <a:xfrm>
            <a:off x="286866" y="1412599"/>
            <a:ext cx="11269924" cy="47737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050332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109" y="492154"/>
            <a:ext cx="10603957" cy="1320800"/>
          </a:xfrm>
        </p:spPr>
        <p:txBody>
          <a:bodyPr>
            <a:normAutofit/>
          </a:bodyPr>
          <a:lstStyle/>
          <a:p>
            <a:r>
              <a:rPr lang="hr-HR">
                <a:solidFill>
                  <a:schemeClr val="accent6">
                    <a:lumMod val="75000"/>
                  </a:schemeClr>
                </a:solidFill>
              </a:rPr>
              <a:t>LCC alati - Kalkulator uštede ugljika i energije za uredsku ICT opremu</a:t>
            </a:r>
          </a:p>
        </p:txBody>
      </p:sp>
      <p:pic>
        <p:nvPicPr>
          <p:cNvPr id="3" name="Slika 8">
            <a:extLst>
              <a:ext uri="{FF2B5EF4-FFF2-40B4-BE49-F238E27FC236}">
                <a16:creationId xmlns:a16="http://schemas.microsoft.com/office/drawing/2014/main" id="{B60657EA-23CE-3D36-190C-D6C9FDA0E557}"/>
              </a:ext>
            </a:extLst>
          </p:cNvPr>
          <p:cNvPicPr/>
          <p:nvPr/>
        </p:nvPicPr>
        <p:blipFill rotWithShape="1">
          <a:blip r:embed="rId2"/>
          <a:srcRect t="31986" r="58537"/>
          <a:stretch/>
        </p:blipFill>
        <p:spPr bwMode="auto">
          <a:xfrm>
            <a:off x="543109" y="1812954"/>
            <a:ext cx="10760617" cy="41691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82943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672971" cy="1320800"/>
          </a:xfrm>
        </p:spPr>
        <p:txBody>
          <a:bodyPr>
            <a:normAutofit/>
          </a:bodyPr>
          <a:lstStyle/>
          <a:p>
            <a:r>
              <a:rPr lang="hr-HR">
                <a:solidFill>
                  <a:schemeClr val="accent6">
                    <a:lumMod val="75000"/>
                  </a:schemeClr>
                </a:solidFill>
              </a:rPr>
              <a:t>LCC alati - Kalkulator uštede ugljika i energije za uličnu rasvjetu</a:t>
            </a:r>
          </a:p>
        </p:txBody>
      </p:sp>
      <p:pic>
        <p:nvPicPr>
          <p:cNvPr id="3" name="Slika 9">
            <a:extLst>
              <a:ext uri="{FF2B5EF4-FFF2-40B4-BE49-F238E27FC236}">
                <a16:creationId xmlns:a16="http://schemas.microsoft.com/office/drawing/2014/main" id="{798D2FA4-28F0-1F95-4755-7D0150127101}"/>
              </a:ext>
            </a:extLst>
          </p:cNvPr>
          <p:cNvPicPr/>
          <p:nvPr/>
        </p:nvPicPr>
        <p:blipFill rotWithShape="1">
          <a:blip r:embed="rId2"/>
          <a:srcRect t="32463" r="62684"/>
          <a:stretch/>
        </p:blipFill>
        <p:spPr bwMode="auto">
          <a:xfrm>
            <a:off x="568277" y="1930399"/>
            <a:ext cx="11159532" cy="46465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61525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49804" y="474393"/>
            <a:ext cx="9534426" cy="995915"/>
          </a:xfrm>
        </p:spPr>
        <p:txBody>
          <a:bodyPr>
            <a:normAutofit fontScale="90000"/>
          </a:bodyPr>
          <a:lstStyle/>
          <a:p>
            <a:r>
              <a:rPr lang="hr-HR">
                <a:solidFill>
                  <a:schemeClr val="accent6">
                    <a:lumMod val="75000"/>
                  </a:schemeClr>
                </a:solidFill>
              </a:rPr>
              <a:t>Što u LCC čini dodanu vrijednost za zelenu javnu nabavu? </a:t>
            </a:r>
          </a:p>
        </p:txBody>
      </p:sp>
      <p:graphicFrame>
        <p:nvGraphicFramePr>
          <p:cNvPr id="4" name="Diagram 6">
            <a:extLst>
              <a:ext uri="{FF2B5EF4-FFF2-40B4-BE49-F238E27FC236}">
                <a16:creationId xmlns:a16="http://schemas.microsoft.com/office/drawing/2014/main" id="{15A942A7-7200-4052-9A9B-85FA596EDE15}"/>
              </a:ext>
            </a:extLst>
          </p:cNvPr>
          <p:cNvGraphicFramePr/>
          <p:nvPr/>
        </p:nvGraphicFramePr>
        <p:xfrm>
          <a:off x="1200150" y="1190464"/>
          <a:ext cx="8640960"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4826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96B1804-5B53-4A42-9693-B7E1595DCD2A}"/>
              </a:ext>
            </a:extLst>
          </p:cNvPr>
          <p:cNvSpPr>
            <a:spLocks noGrp="1"/>
          </p:cNvSpPr>
          <p:nvPr>
            <p:ph idx="1"/>
          </p:nvPr>
        </p:nvSpPr>
        <p:spPr>
          <a:xfrm>
            <a:off x="1586515" y="1638769"/>
            <a:ext cx="9534426" cy="3350858"/>
          </a:xfrm>
        </p:spPr>
        <p:txBody>
          <a:bodyPr>
            <a:normAutofit/>
          </a:bodyPr>
          <a:lstStyle/>
          <a:p>
            <a:r>
              <a:rPr lang="hr-HR" sz="5400">
                <a:effectLst>
                  <a:outerShdw blurRad="38100" dist="38100" dir="2700000" algn="tl">
                    <a:srgbClr val="000000">
                      <a:alpha val="43137"/>
                    </a:srgbClr>
                  </a:outerShdw>
                </a:effectLst>
              </a:rPr>
              <a:t>Rad u grupama - primjena kriterija ekonomski najpovoljnije ponude</a:t>
            </a:r>
            <a:endParaRPr lang="en-US" sz="5400">
              <a:effectLst>
                <a:outerShdw blurRad="38100" dist="38100" dir="2700000" algn="tl">
                  <a:srgbClr val="000000">
                    <a:alpha val="43137"/>
                  </a:srgbClr>
                </a:outerShdw>
              </a:effectLst>
            </a:endParaRPr>
          </a:p>
        </p:txBody>
      </p:sp>
      <p:sp>
        <p:nvSpPr>
          <p:cNvPr id="3" name="Naslov 1">
            <a:extLst>
              <a:ext uri="{FF2B5EF4-FFF2-40B4-BE49-F238E27FC236}">
                <a16:creationId xmlns:a16="http://schemas.microsoft.com/office/drawing/2014/main" id="{84E5993B-6661-139C-7466-68192B2731CF}"/>
              </a:ext>
            </a:extLst>
          </p:cNvPr>
          <p:cNvSpPr>
            <a:spLocks noGrp="1"/>
          </p:cNvSpPr>
          <p:nvPr>
            <p:ph type="title"/>
          </p:nvPr>
        </p:nvSpPr>
        <p:spPr>
          <a:xfrm>
            <a:off x="424521" y="572129"/>
            <a:ext cx="10348077" cy="1066640"/>
          </a:xfrm>
        </p:spPr>
        <p:txBody>
          <a:bodyPr/>
          <a:lstStyle/>
          <a:p>
            <a:pPr algn="ctr"/>
            <a:r>
              <a:rPr lang="hr-HR"/>
              <a:t>Vježba broj 3</a:t>
            </a:r>
            <a:endParaRPr lang="en-GB"/>
          </a:p>
        </p:txBody>
      </p:sp>
    </p:spTree>
    <p:extLst>
      <p:ext uri="{BB962C8B-B14F-4D97-AF65-F5344CB8AC3E}">
        <p14:creationId xmlns:p14="http://schemas.microsoft.com/office/powerpoint/2010/main" val="201235086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CD09633-EF40-4DA9-BA60-B0BB3C8CBE54}"/>
              </a:ext>
            </a:extLst>
          </p:cNvPr>
          <p:cNvSpPr>
            <a:spLocks noGrp="1"/>
          </p:cNvSpPr>
          <p:nvPr>
            <p:ph type="title"/>
          </p:nvPr>
        </p:nvSpPr>
        <p:spPr>
          <a:xfrm>
            <a:off x="816746" y="410673"/>
            <a:ext cx="9534426" cy="995915"/>
          </a:xfrm>
        </p:spPr>
        <p:txBody>
          <a:bodyPr/>
          <a:lstStyle/>
          <a:p>
            <a:pPr algn="ctr"/>
            <a:r>
              <a:rPr lang="hr-HR"/>
              <a:t>VJEŽBA br. 3</a:t>
            </a:r>
            <a:endParaRPr lang="en-GB"/>
          </a:p>
        </p:txBody>
      </p:sp>
      <p:sp>
        <p:nvSpPr>
          <p:cNvPr id="3" name="Rezervirano mjesto sadržaja 2">
            <a:extLst>
              <a:ext uri="{FF2B5EF4-FFF2-40B4-BE49-F238E27FC236}">
                <a16:creationId xmlns:a16="http://schemas.microsoft.com/office/drawing/2014/main" id="{DC719DDE-63E3-40F7-8F23-19BBE7AF425C}"/>
              </a:ext>
            </a:extLst>
          </p:cNvPr>
          <p:cNvSpPr>
            <a:spLocks noGrp="1"/>
          </p:cNvSpPr>
          <p:nvPr>
            <p:ph idx="1"/>
          </p:nvPr>
        </p:nvSpPr>
        <p:spPr>
          <a:xfrm>
            <a:off x="816746" y="1619795"/>
            <a:ext cx="10330321" cy="3962016"/>
          </a:xfrm>
        </p:spPr>
        <p:txBody>
          <a:bodyPr>
            <a:normAutofit/>
          </a:bodyPr>
          <a:lstStyle/>
          <a:p>
            <a:pPr marL="285750" indent="-285750" algn="just">
              <a:lnSpc>
                <a:spcPct val="107000"/>
              </a:lnSpc>
              <a:spcAft>
                <a:spcPts val="800"/>
              </a:spcAft>
              <a:buFont typeface="Arial" panose="020B0604020202020204" pitchFamily="34" charset="0"/>
              <a:buChar char="•"/>
            </a:pPr>
            <a:r>
              <a:rPr lang="hr-HR" sz="1800">
                <a:effectLst/>
                <a:ea typeface="Calibri" panose="020F0502020204030204" pitchFamily="34" charset="0"/>
                <a:cs typeface="Calibri" panose="020F0502020204030204" pitchFamily="34" charset="0"/>
              </a:rPr>
              <a:t>Polaznici se dijele u 4 grupe</a:t>
            </a:r>
            <a:endParaRPr lang="hr-HR" sz="1800">
              <a:effectLst/>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hr-HR" sz="1800">
                <a:effectLst/>
                <a:ea typeface="Calibri" panose="020F0502020204030204" pitchFamily="34" charset="0"/>
                <a:cs typeface="Calibri" panose="020F0502020204030204" pitchFamily="34" charset="0"/>
              </a:rPr>
              <a:t>Grupe dobivaju dokument koji sadrži samo popis kriterija ekonomski najpovoljnije ponude sa zelenim elementima</a:t>
            </a:r>
          </a:p>
          <a:p>
            <a:pPr marL="285750" indent="-285750" algn="just">
              <a:lnSpc>
                <a:spcPct val="107000"/>
              </a:lnSpc>
              <a:spcAft>
                <a:spcPts val="800"/>
              </a:spcAft>
              <a:buFont typeface="Arial" panose="020B0604020202020204" pitchFamily="34" charset="0"/>
              <a:buChar char="•"/>
            </a:pPr>
            <a:r>
              <a:rPr lang="hr-HR" sz="1800">
                <a:ea typeface="Calibri" panose="020F0502020204030204" pitchFamily="34" charset="0"/>
                <a:cs typeface="Calibri" panose="020F0502020204030204" pitchFamily="34" charset="0"/>
              </a:rPr>
              <a:t>Svaka grupa dobiva svoj predmet nabave te sa liste kriterija za odabir ENP biraju one za koje smatraju da bi se mogli primijeniti u nabavi tog predmeta nabave</a:t>
            </a:r>
          </a:p>
          <a:p>
            <a:pPr marL="285750" indent="-285750" algn="just">
              <a:lnSpc>
                <a:spcPct val="107000"/>
              </a:lnSpc>
              <a:spcAft>
                <a:spcPts val="800"/>
              </a:spcAft>
              <a:buFont typeface="Arial" panose="020B0604020202020204" pitchFamily="34" charset="0"/>
              <a:buChar char="•"/>
            </a:pPr>
            <a:r>
              <a:rPr lang="hr-HR" sz="1800">
                <a:effectLst/>
                <a:ea typeface="Calibri" panose="020F0502020204030204" pitchFamily="34" charset="0"/>
                <a:cs typeface="Calibri" panose="020F0502020204030204" pitchFamily="34" charset="0"/>
              </a:rPr>
              <a:t>Svakom od odabranih kriterija dodjeljuje pondere i razrađuje načine ocjenjivanja i dodjeljivanja bodova.</a:t>
            </a:r>
            <a:endParaRPr lang="hr-HR" sz="1800">
              <a:effectLst/>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hr-HR" sz="1800">
                <a:effectLst/>
                <a:ea typeface="Calibri" panose="020F0502020204030204" pitchFamily="34" charset="0"/>
                <a:cs typeface="Calibri" panose="020F0502020204030204" pitchFamily="34" charset="0"/>
              </a:rPr>
              <a:t>Nakon toga svaka grupa obrazlaže takvo </a:t>
            </a:r>
            <a:r>
              <a:rPr lang="hr-HR" sz="1800" err="1">
                <a:effectLst/>
                <a:ea typeface="Calibri" panose="020F0502020204030204" pitchFamily="34" charset="0"/>
                <a:cs typeface="Calibri" panose="020F0502020204030204" pitchFamily="34" charset="0"/>
              </a:rPr>
              <a:t>ponderiranje</a:t>
            </a:r>
            <a:r>
              <a:rPr lang="hr-HR" sz="1800">
                <a:effectLst/>
                <a:ea typeface="Calibri" panose="020F0502020204030204" pitchFamily="34" charset="0"/>
                <a:cs typeface="Calibri" panose="020F0502020204030204" pitchFamily="34" charset="0"/>
              </a:rPr>
              <a:t> i svoj odabir.</a:t>
            </a:r>
            <a:endParaRPr lang="hr-HR" sz="1800">
              <a:effectLst/>
              <a:ea typeface="Calibri" panose="020F0502020204030204" pitchFamily="34" charset="0"/>
              <a:cs typeface="Times New Roman" panose="02020603050405020304" pitchFamily="18" charset="0"/>
            </a:endParaRPr>
          </a:p>
          <a:p>
            <a:endParaRPr lang="hr-HR"/>
          </a:p>
          <a:p>
            <a:endParaRPr lang="en-GB"/>
          </a:p>
        </p:txBody>
      </p:sp>
    </p:spTree>
    <p:extLst>
      <p:ext uri="{BB962C8B-B14F-4D97-AF65-F5344CB8AC3E}">
        <p14:creationId xmlns:p14="http://schemas.microsoft.com/office/powerpoint/2010/main" val="216034193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8834" y="433365"/>
            <a:ext cx="6347713" cy="991937"/>
          </a:xfrm>
        </p:spPr>
        <p:txBody>
          <a:bodyPr/>
          <a:lstStyle/>
          <a:p>
            <a:r>
              <a:rPr lang="hr-HR">
                <a:solidFill>
                  <a:schemeClr val="accent6">
                    <a:lumMod val="75000"/>
                  </a:schemeClr>
                </a:solidFill>
              </a:rPr>
              <a:t>Pitanja?</a:t>
            </a:r>
          </a:p>
        </p:txBody>
      </p:sp>
      <p:pic>
        <p:nvPicPr>
          <p:cNvPr id="3" name="Picture 6">
            <a:extLst>
              <a:ext uri="{FF2B5EF4-FFF2-40B4-BE49-F238E27FC236}">
                <a16:creationId xmlns:a16="http://schemas.microsoft.com/office/drawing/2014/main" id="{CA9DFBF8-7450-FD41-35DE-98CFD42AA3BB}"/>
              </a:ext>
            </a:extLst>
          </p:cNvPr>
          <p:cNvPicPr>
            <a:picLocks noChangeAspect="1"/>
          </p:cNvPicPr>
          <p:nvPr/>
        </p:nvPicPr>
        <p:blipFill>
          <a:blip r:embed="rId2" cstate="print"/>
          <a:stretch>
            <a:fillRect/>
          </a:stretch>
        </p:blipFill>
        <p:spPr>
          <a:xfrm>
            <a:off x="4304566" y="1425302"/>
            <a:ext cx="3408696" cy="4412551"/>
          </a:xfrm>
          <a:prstGeom prst="rect">
            <a:avLst/>
          </a:prstGeom>
        </p:spPr>
      </p:pic>
    </p:spTree>
    <p:extLst>
      <p:ext uri="{BB962C8B-B14F-4D97-AF65-F5344CB8AC3E}">
        <p14:creationId xmlns:p14="http://schemas.microsoft.com/office/powerpoint/2010/main" val="3403039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a:extLst>
              <a:ext uri="{FF2B5EF4-FFF2-40B4-BE49-F238E27FC236}">
                <a16:creationId xmlns:a16="http://schemas.microsoft.com/office/drawing/2014/main" id="{4529DA7A-B3CC-4230-855E-61021C375016}"/>
              </a:ext>
            </a:extLst>
          </p:cNvPr>
          <p:cNvSpPr txBox="1">
            <a:spLocks/>
          </p:cNvSpPr>
          <p:nvPr/>
        </p:nvSpPr>
        <p:spPr bwMode="auto">
          <a:xfrm>
            <a:off x="742406" y="376236"/>
            <a:ext cx="9046029" cy="111293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4000" kern="1200" cap="none" spc="300" baseline="0">
                <a:solidFill>
                  <a:schemeClr val="tx1"/>
                </a:solidFill>
                <a:latin typeface="+mn-lt"/>
                <a:ea typeface="+mj-ea"/>
                <a:cs typeface="+mj-cs"/>
              </a:defRPr>
            </a:lvl1pPr>
          </a:lstStyle>
          <a:p>
            <a:pPr algn="l">
              <a:lnSpc>
                <a:spcPct val="90000"/>
              </a:lnSpc>
            </a:pPr>
            <a:r>
              <a:rPr lang="hr-HR" altLang="sr-Latn-RS" sz="4400" b="1">
                <a:solidFill>
                  <a:schemeClr val="tx1">
                    <a:lumMod val="75000"/>
                    <a:lumOff val="25000"/>
                  </a:schemeClr>
                </a:solidFill>
              </a:rPr>
              <a:t>Mogućnosti primjene </a:t>
            </a:r>
          </a:p>
        </p:txBody>
      </p:sp>
      <p:sp>
        <p:nvSpPr>
          <p:cNvPr id="9" name="Rezervirano mjesto sadržaja 2">
            <a:extLst>
              <a:ext uri="{FF2B5EF4-FFF2-40B4-BE49-F238E27FC236}">
                <a16:creationId xmlns:a16="http://schemas.microsoft.com/office/drawing/2014/main" id="{47108ACE-0322-4468-826C-40D5F09EAA2C}"/>
              </a:ext>
            </a:extLst>
          </p:cNvPr>
          <p:cNvSpPr txBox="1">
            <a:spLocks/>
          </p:cNvSpPr>
          <p:nvPr/>
        </p:nvSpPr>
        <p:spPr>
          <a:xfrm>
            <a:off x="794883" y="1589200"/>
            <a:ext cx="9046029" cy="4088788"/>
          </a:xfrm>
          <a:prstGeom prst="rect">
            <a:avLst/>
          </a:prstGeom>
        </p:spPr>
        <p:txBody>
          <a:bodyPr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a:buFont typeface="Wingdings" panose="05000000000000000000" pitchFamily="2" charset="2"/>
              <a:buChar char="Ø"/>
              <a:defRPr/>
            </a:pPr>
            <a:r>
              <a:rPr lang="hr-HR" sz="2400"/>
              <a:t>Zelena javna nabava može se primijeniti na ugovore iznad i ispod praga za primjenu direktiva o javnoj nabavi</a:t>
            </a:r>
          </a:p>
        </p:txBody>
      </p:sp>
      <p:graphicFrame>
        <p:nvGraphicFramePr>
          <p:cNvPr id="10" name="Diagram 9">
            <a:extLst>
              <a:ext uri="{FF2B5EF4-FFF2-40B4-BE49-F238E27FC236}">
                <a16:creationId xmlns:a16="http://schemas.microsoft.com/office/drawing/2014/main" id="{156EA055-FA99-40B5-8B30-6D072D96134A}"/>
              </a:ext>
            </a:extLst>
          </p:cNvPr>
          <p:cNvGraphicFramePr/>
          <p:nvPr>
            <p:extLst>
              <p:ext uri="{D42A27DB-BD31-4B8C-83A1-F6EECF244321}">
                <p14:modId xmlns:p14="http://schemas.microsoft.com/office/powerpoint/2010/main" val="4280452332"/>
              </p:ext>
            </p:extLst>
          </p:nvPr>
        </p:nvGraphicFramePr>
        <p:xfrm>
          <a:off x="3309031" y="2753686"/>
          <a:ext cx="6792912"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6210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6309B18-86A0-CA50-C2C1-F623FDA9C68C}"/>
              </a:ext>
            </a:extLst>
          </p:cNvPr>
          <p:cNvSpPr>
            <a:spLocks noGrp="1"/>
          </p:cNvSpPr>
          <p:nvPr>
            <p:ph type="title"/>
          </p:nvPr>
        </p:nvSpPr>
        <p:spPr/>
        <p:txBody>
          <a:bodyPr/>
          <a:lstStyle/>
          <a:p>
            <a:r>
              <a:rPr lang="hr-HR"/>
              <a:t>VIDEO br. 1</a:t>
            </a:r>
          </a:p>
        </p:txBody>
      </p:sp>
      <p:sp>
        <p:nvSpPr>
          <p:cNvPr id="3" name="Rezervirano mjesto sadržaja 2">
            <a:extLst>
              <a:ext uri="{FF2B5EF4-FFF2-40B4-BE49-F238E27FC236}">
                <a16:creationId xmlns:a16="http://schemas.microsoft.com/office/drawing/2014/main" id="{2A0AC675-5CC8-AECD-0728-46057D290E9C}"/>
              </a:ext>
            </a:extLst>
          </p:cNvPr>
          <p:cNvSpPr>
            <a:spLocks noGrp="1"/>
          </p:cNvSpPr>
          <p:nvPr>
            <p:ph idx="1"/>
          </p:nvPr>
        </p:nvSpPr>
        <p:spPr>
          <a:xfrm>
            <a:off x="1166949" y="1619795"/>
            <a:ext cx="9980118" cy="3962016"/>
          </a:xfrm>
        </p:spPr>
        <p:txBody>
          <a:bodyPr>
            <a:normAutofit/>
          </a:bodyPr>
          <a:lstStyle/>
          <a:p>
            <a:pPr algn="just">
              <a:lnSpc>
                <a:spcPct val="107000"/>
              </a:lnSpc>
              <a:spcAft>
                <a:spcPts val="800"/>
              </a:spcAft>
            </a:pPr>
            <a:r>
              <a:rPr lang="hr-HR" sz="2000" u="sng">
                <a:solidFill>
                  <a:srgbClr val="0563C1"/>
                </a:solidFill>
                <a:effectLst/>
                <a:ea typeface="Calibri" panose="020F0502020204030204" pitchFamily="34" charset="0"/>
                <a:cs typeface="Calibri" panose="020F0502020204030204" pitchFamily="34" charset="0"/>
                <a:hlinkClick r:id="rId2"/>
              </a:rPr>
              <a:t>https://www.youtube.com/watch?v=7c-gmt6MSWg</a:t>
            </a:r>
            <a:r>
              <a:rPr lang="hr-HR" sz="2000">
                <a:effectLst/>
                <a:ea typeface="Calibri" panose="020F0502020204030204" pitchFamily="34" charset="0"/>
                <a:cs typeface="Calibri" panose="020F0502020204030204" pitchFamily="34" charset="0"/>
              </a:rPr>
              <a:t> </a:t>
            </a:r>
          </a:p>
          <a:p>
            <a:pPr algn="just">
              <a:lnSpc>
                <a:spcPct val="107000"/>
              </a:lnSpc>
              <a:spcAft>
                <a:spcPts val="800"/>
              </a:spcAft>
            </a:pPr>
            <a:endParaRPr lang="hr-HR" sz="2000">
              <a:effectLst/>
              <a:ea typeface="Calibri" panose="020F0502020204030204" pitchFamily="34" charset="0"/>
              <a:cs typeface="Times New Roman" panose="02020603050405020304" pitchFamily="18" charset="0"/>
            </a:endParaRPr>
          </a:p>
          <a:p>
            <a:pPr algn="just">
              <a:lnSpc>
                <a:spcPct val="107000"/>
              </a:lnSpc>
              <a:spcAft>
                <a:spcPts val="800"/>
              </a:spcAft>
            </a:pPr>
            <a:r>
              <a:rPr lang="hr-HR" sz="2000">
                <a:effectLst/>
                <a:ea typeface="Calibri" panose="020F0502020204030204" pitchFamily="34" charset="0"/>
                <a:cs typeface="Calibri" panose="020F0502020204030204" pitchFamily="34" charset="0"/>
              </a:rPr>
              <a:t>Javna tijela mogu pomoći u smanjenju pritiska na naš planet, i uštedjeti novac, odabirom ekološki prihvatljivih proizvoda i usluga. To je suština zelene javne nabave.</a:t>
            </a:r>
            <a:endParaRPr lang="hr-HR" sz="2000">
              <a:effectLst/>
              <a:ea typeface="Calibri" panose="020F0502020204030204" pitchFamily="34" charset="0"/>
              <a:cs typeface="Times New Roman" panose="02020603050405020304" pitchFamily="18" charset="0"/>
            </a:endParaRPr>
          </a:p>
          <a:p>
            <a:pPr algn="just">
              <a:lnSpc>
                <a:spcPct val="107000"/>
              </a:lnSpc>
              <a:spcAft>
                <a:spcPts val="800"/>
              </a:spcAft>
            </a:pPr>
            <a:r>
              <a:rPr lang="hr-HR" sz="2000">
                <a:effectLst/>
                <a:ea typeface="Calibri" panose="020F0502020204030204" pitchFamily="34" charset="0"/>
                <a:cs typeface="Calibri" panose="020F0502020204030204" pitchFamily="34" charset="0"/>
              </a:rPr>
              <a:t>Ovaj video je proizveo ITC-ILO u okviru projekta Opće uprave za okoliš Europske komisije pod nazivom "Politika EU GPP: širenje i podizanje svijesti u državama članicama".</a:t>
            </a:r>
            <a:endParaRPr lang="hr-HR" sz="20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4383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a:extLst>
              <a:ext uri="{FF2B5EF4-FFF2-40B4-BE49-F238E27FC236}">
                <a16:creationId xmlns:a16="http://schemas.microsoft.com/office/drawing/2014/main" id="{C2901D46-43FC-4757-9A59-7FCCC7B14993}"/>
              </a:ext>
            </a:extLst>
          </p:cNvPr>
          <p:cNvSpPr>
            <a:spLocks noGrp="1"/>
          </p:cNvSpPr>
          <p:nvPr>
            <p:ph type="title"/>
          </p:nvPr>
        </p:nvSpPr>
        <p:spPr>
          <a:xfrm>
            <a:off x="990214" y="2433085"/>
            <a:ext cx="10211572" cy="995915"/>
          </a:xfrm>
        </p:spPr>
        <p:txBody>
          <a:bodyPr>
            <a:noAutofit/>
          </a:bodyPr>
          <a:lstStyle/>
          <a:p>
            <a:pPr algn="ctr"/>
            <a:r>
              <a:rPr lang="hr-HR" sz="5200">
                <a:effectLst>
                  <a:outerShdw blurRad="38100" dist="38100" dir="2700000" algn="tl">
                    <a:srgbClr val="000000">
                      <a:alpha val="43137"/>
                    </a:srgbClr>
                  </a:outerShdw>
                </a:effectLst>
              </a:rPr>
              <a:t>Mjerila zelene javne nabave</a:t>
            </a:r>
            <a:br>
              <a:rPr lang="hr-HR" sz="5200">
                <a:effectLst>
                  <a:outerShdw blurRad="38100" dist="38100" dir="2700000" algn="tl">
                    <a:srgbClr val="000000">
                      <a:alpha val="43137"/>
                    </a:srgbClr>
                  </a:outerShdw>
                </a:effectLst>
              </a:rPr>
            </a:br>
            <a:br>
              <a:rPr lang="hr-HR" sz="5200">
                <a:effectLst>
                  <a:outerShdw blurRad="38100" dist="38100" dir="2700000" algn="tl">
                    <a:srgbClr val="000000">
                      <a:alpha val="43137"/>
                    </a:srgbClr>
                  </a:outerShdw>
                </a:effectLst>
              </a:rPr>
            </a:br>
            <a:endParaRPr lang="hr-HR" sz="52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7139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12641" y="776433"/>
            <a:ext cx="7836159" cy="995915"/>
          </a:xfrm>
        </p:spPr>
        <p:txBody>
          <a:bodyPr>
            <a:normAutofit fontScale="90000"/>
          </a:bodyPr>
          <a:lstStyle/>
          <a:p>
            <a:r>
              <a:rPr lang="hr-HR"/>
              <a:t>Prioritetne skupine – nabavne kategorije / HR</a:t>
            </a:r>
          </a:p>
        </p:txBody>
      </p:sp>
      <p:sp>
        <p:nvSpPr>
          <p:cNvPr id="8" name="Content Placeholder 7"/>
          <p:cNvSpPr>
            <a:spLocks noGrp="1"/>
          </p:cNvSpPr>
          <p:nvPr>
            <p:ph idx="1"/>
          </p:nvPr>
        </p:nvSpPr>
        <p:spPr>
          <a:xfrm>
            <a:off x="1143000" y="1936955"/>
            <a:ext cx="10004067" cy="3644855"/>
          </a:xfrm>
        </p:spPr>
        <p:txBody>
          <a:bodyPr>
            <a:normAutofit fontScale="92500" lnSpcReduction="10000"/>
          </a:bodyPr>
          <a:lstStyle/>
          <a:p>
            <a:r>
              <a:rPr lang="hr-HR"/>
              <a:t>Prioritetne skupine proizvoda biraju se temeljem analize prakse drugih zemalja članica EU te prema podacima iz EOJN RH, temeljem sljedećih kriterija:</a:t>
            </a:r>
          </a:p>
          <a:p>
            <a:pPr marL="457200" indent="-457200">
              <a:buFont typeface="Wingdings" panose="05000000000000000000" pitchFamily="2" charset="2"/>
              <a:buChar char="§"/>
            </a:pPr>
            <a:r>
              <a:rPr lang="hr-HR"/>
              <a:t>Značajan udio u ukupnoj vrijednosti javne nabave u HR</a:t>
            </a:r>
          </a:p>
          <a:p>
            <a:pPr marL="457200" indent="-457200">
              <a:buFont typeface="Wingdings" panose="05000000000000000000" pitchFamily="2" charset="2"/>
              <a:buChar char="§"/>
            </a:pPr>
            <a:r>
              <a:rPr lang="hr-HR"/>
              <a:t>Značajan utjecaj na okoliš</a:t>
            </a:r>
          </a:p>
          <a:p>
            <a:pPr marL="457200" indent="-457200">
              <a:buFont typeface="Wingdings" panose="05000000000000000000" pitchFamily="2" charset="2"/>
              <a:buChar char="§"/>
            </a:pPr>
            <a:r>
              <a:rPr lang="hr-HR"/>
              <a:t>Značajan potencijal za smanjenje emisije CO</a:t>
            </a:r>
            <a:r>
              <a:rPr lang="hr-HR" baseline="-25000"/>
              <a:t>2</a:t>
            </a:r>
            <a:r>
              <a:rPr lang="hr-HR"/>
              <a:t> i energetsku učinkovitost</a:t>
            </a:r>
          </a:p>
          <a:p>
            <a:pPr marL="457200" indent="-457200">
              <a:buFont typeface="Wingdings" panose="05000000000000000000" pitchFamily="2" charset="2"/>
              <a:buChar char="§"/>
            </a:pPr>
            <a:r>
              <a:rPr lang="hr-HR"/>
              <a:t>EU mjerila za zelenu javnu nabavu već postoje</a:t>
            </a:r>
          </a:p>
          <a:p>
            <a:pPr marL="457200" indent="-457200">
              <a:buFont typeface="Wingdings" panose="05000000000000000000" pitchFamily="2" charset="2"/>
              <a:buChar char="§"/>
            </a:pPr>
            <a:r>
              <a:rPr lang="hr-HR"/>
              <a:t>Pozitivan učinak može se izmjeriti po LCC metodi (Life </a:t>
            </a:r>
            <a:r>
              <a:rPr lang="hr-HR" err="1"/>
              <a:t>Cycle-Cost</a:t>
            </a:r>
            <a:r>
              <a:rPr lang="hr-HR"/>
              <a:t>)</a:t>
            </a:r>
          </a:p>
        </p:txBody>
      </p:sp>
    </p:spTree>
    <p:extLst>
      <p:ext uri="{BB962C8B-B14F-4D97-AF65-F5344CB8AC3E}">
        <p14:creationId xmlns:p14="http://schemas.microsoft.com/office/powerpoint/2010/main" val="279148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0385" y="652146"/>
            <a:ext cx="9534426" cy="995915"/>
          </a:xfrm>
        </p:spPr>
        <p:txBody>
          <a:bodyPr>
            <a:normAutofit fontScale="90000"/>
          </a:bodyPr>
          <a:lstStyle/>
          <a:p>
            <a:r>
              <a:rPr lang="hr-HR"/>
              <a:t>Mjerila za prioritetne skupine – nabavne kategorije</a:t>
            </a:r>
          </a:p>
        </p:txBody>
      </p:sp>
      <p:sp>
        <p:nvSpPr>
          <p:cNvPr id="8" name="Content Placeholder 7"/>
          <p:cNvSpPr>
            <a:spLocks noGrp="1"/>
          </p:cNvSpPr>
          <p:nvPr>
            <p:ph idx="1"/>
          </p:nvPr>
        </p:nvSpPr>
        <p:spPr>
          <a:xfrm>
            <a:off x="1171575" y="2230952"/>
            <a:ext cx="9975492" cy="3350858"/>
          </a:xfrm>
        </p:spPr>
        <p:txBody>
          <a:bodyPr>
            <a:normAutofit/>
          </a:bodyPr>
          <a:lstStyle/>
          <a:p>
            <a:pPr marL="457200" indent="-457200">
              <a:buFont typeface="Wingdings" panose="05000000000000000000" pitchFamily="2" charset="2"/>
              <a:buChar char="§"/>
            </a:pPr>
            <a:r>
              <a:rPr lang="hr-HR"/>
              <a:t>Temelje se na mjerilima razvijenim od strane Europske komisije i Zajedničkog istraživačkog centra (Joint Research Centre – JRC)</a:t>
            </a:r>
          </a:p>
          <a:p>
            <a:pPr marL="457200" indent="-457200">
              <a:buFont typeface="Wingdings" panose="05000000000000000000" pitchFamily="2" charset="2"/>
              <a:buChar char="§"/>
            </a:pPr>
            <a:r>
              <a:rPr lang="hr-HR"/>
              <a:t>Ažuriraju se sukladno tržišnim promjenama i promjenama europskog zakonodavnog okvira</a:t>
            </a:r>
          </a:p>
          <a:p>
            <a:pPr marL="457200" indent="-457200">
              <a:buFont typeface="Wingdings" panose="05000000000000000000" pitchFamily="2" charset="2"/>
              <a:buChar char="§"/>
            </a:pPr>
            <a:r>
              <a:rPr lang="hr-HR"/>
              <a:t>Za svaku skupinu predmeta nabave postoje osnovna i sveobuhvatna mjerila</a:t>
            </a:r>
          </a:p>
        </p:txBody>
      </p:sp>
    </p:spTree>
    <p:extLst>
      <p:ext uri="{BB962C8B-B14F-4D97-AF65-F5344CB8AC3E}">
        <p14:creationId xmlns:p14="http://schemas.microsoft.com/office/powerpoint/2010/main" val="279148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C237D126-5FEC-5FAF-0A65-CFBB463E1BCC}"/>
              </a:ext>
            </a:extLst>
          </p:cNvPr>
          <p:cNvSpPr>
            <a:spLocks noGrp="1"/>
          </p:cNvSpPr>
          <p:nvPr>
            <p:ph idx="1"/>
          </p:nvPr>
        </p:nvSpPr>
        <p:spPr>
          <a:xfrm>
            <a:off x="808515" y="1895379"/>
            <a:ext cx="3861140" cy="3420001"/>
          </a:xfrm>
        </p:spPr>
        <p:txBody>
          <a:bodyPr>
            <a:normAutofit/>
          </a:bodyPr>
          <a:lstStyle/>
          <a:p>
            <a:r>
              <a:rPr lang="vi-VN" sz="1400" b="1" dirty="0">
                <a:latin typeface="Calibri" pitchFamily="34" charset="0"/>
                <a:cs typeface="Calibri" pitchFamily="34" charset="0"/>
              </a:rPr>
              <a:t>O projektu</a:t>
            </a:r>
          </a:p>
          <a:p>
            <a:r>
              <a:rPr lang="vi-VN" sz="1400" dirty="0">
                <a:latin typeface="Calibri" pitchFamily="34" charset="0"/>
                <a:cs typeface="Calibri" pitchFamily="34" charset="0"/>
              </a:rPr>
              <a:t>Ministarstvo gospodarstva i održivog razvoja organizira besplatna usavršavanja o zelenoj javnoj nabavi. </a:t>
            </a:r>
          </a:p>
          <a:p>
            <a:r>
              <a:rPr lang="vi-VN" sz="1400" dirty="0">
                <a:latin typeface="Calibri" pitchFamily="34" charset="0"/>
                <a:cs typeface="Calibri" pitchFamily="34" charset="0"/>
              </a:rPr>
              <a:t>Cilj ovoga projekta je povećanje broja certificiranih provoditelja postupaka javne nabave educiranih na temu zelene javne nabave s naglaskom na održivu nabavu poljoprivredno prehrambenih proizvoda i hrane.</a:t>
            </a:r>
          </a:p>
          <a:p>
            <a:r>
              <a:rPr lang="vi-VN" sz="1400" dirty="0">
                <a:latin typeface="Calibri" pitchFamily="34" charset="0"/>
                <a:cs typeface="Calibri" pitchFamily="34" charset="0"/>
              </a:rPr>
              <a:t>Europskim zelenim planom 2019. i EU Strategijom od polja do stola iz 2021. predviđeno je uvođenje minimalnih obveznih kriterija za održivu nabavu hrane kako bi se u školama i javnim institucijama promicala zdrava i održiva prehrana koja uključuje i ekološke proizvode. </a:t>
            </a:r>
          </a:p>
          <a:p>
            <a:endParaRPr lang="vi-VN" sz="1400" dirty="0">
              <a:latin typeface="Calibri" pitchFamily="34" charset="0"/>
              <a:cs typeface="Calibri" pitchFamily="34" charset="0"/>
            </a:endParaRPr>
          </a:p>
        </p:txBody>
      </p:sp>
      <p:sp>
        <p:nvSpPr>
          <p:cNvPr id="7" name="TextBox 6">
            <a:extLst>
              <a:ext uri="{FF2B5EF4-FFF2-40B4-BE49-F238E27FC236}">
                <a16:creationId xmlns:a16="http://schemas.microsoft.com/office/drawing/2014/main" id="{393D3488-5CDC-B095-162E-CCF27A30B998}"/>
              </a:ext>
            </a:extLst>
          </p:cNvPr>
          <p:cNvSpPr txBox="1"/>
          <p:nvPr/>
        </p:nvSpPr>
        <p:spPr>
          <a:xfrm>
            <a:off x="5874058" y="1895379"/>
            <a:ext cx="4804945" cy="3603369"/>
          </a:xfrm>
          <a:prstGeom prst="rect">
            <a:avLst/>
          </a:prstGeom>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1200">
                <a:solidFill>
                  <a:schemeClr val="tx1">
                    <a:lumMod val="75000"/>
                    <a:lumOff val="25000"/>
                  </a:schemeClr>
                </a:solidFill>
                <a:latin typeface="Calibri" pitchFamily="34" charset="0"/>
                <a:cs typeface="Calibri" pitchFamily="34" charset="0"/>
              </a:defRPr>
            </a:lvl1pPr>
            <a:lvl2pPr indent="0">
              <a:lnSpc>
                <a:spcPct val="90000"/>
              </a:lnSpc>
              <a:spcBef>
                <a:spcPts val="500"/>
              </a:spcBef>
              <a:buFont typeface="Arial" panose="020B0604020202020204" pitchFamily="34" charset="0"/>
              <a:buNone/>
              <a:defRPr sz="2000"/>
            </a:lvl2pPr>
            <a:lvl3pPr indent="0">
              <a:lnSpc>
                <a:spcPct val="90000"/>
              </a:lnSpc>
              <a:spcBef>
                <a:spcPts val="500"/>
              </a:spcBef>
              <a:buFont typeface="Arial" panose="020B0604020202020204" pitchFamily="34" charset="0"/>
              <a:buNone/>
              <a:defRPr sz="16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hr-HR" sz="1400" b="1" dirty="0"/>
              <a:t>Kome je usavršavanje namijenjeno?</a:t>
            </a:r>
          </a:p>
          <a:p>
            <a:pPr marL="285750" indent="-285750">
              <a:buFont typeface="Arial" panose="020B0604020202020204" pitchFamily="34" charset="0"/>
              <a:buChar char="•"/>
            </a:pPr>
            <a:r>
              <a:rPr lang="hr-HR" sz="1400" dirty="0"/>
              <a:t>Javnim naručiteljima u području nabave poljoprivredno prehrambenih proizvoda i hrane</a:t>
            </a:r>
          </a:p>
          <a:p>
            <a:pPr marL="285750" indent="-285750">
              <a:buFont typeface="Arial" panose="020B0604020202020204" pitchFamily="34" charset="0"/>
              <a:buChar char="•"/>
            </a:pPr>
            <a:r>
              <a:rPr lang="hr-HR" sz="1400" dirty="0"/>
              <a:t>Svima koji su certificirani za provođenje postupaka javne nabave i sudjeluju u postupcima javne nabave.</a:t>
            </a:r>
          </a:p>
          <a:p>
            <a:pPr marL="285750" indent="-285750">
              <a:buFont typeface="Arial" panose="020B0604020202020204" pitchFamily="34" charset="0"/>
              <a:buChar char="•"/>
            </a:pPr>
            <a:r>
              <a:rPr lang="hr-HR" sz="1400" dirty="0"/>
              <a:t>Svima kojima trebaju sati (bodovi) za produženje certifikata.</a:t>
            </a:r>
          </a:p>
          <a:p>
            <a:endParaRPr lang="hr-HR" sz="1400" dirty="0"/>
          </a:p>
          <a:p>
            <a:r>
              <a:rPr lang="hr-HR" sz="1400" dirty="0"/>
              <a:t>Radionice su predviđene u jednodnevnom trajanju te se sastoje od predavačkog i praktičnog dijela na način da su primjerene za izvođenje po skupinama do 50 polaznika.</a:t>
            </a:r>
          </a:p>
          <a:p>
            <a:r>
              <a:rPr lang="hr-HR" sz="1400" dirty="0"/>
              <a:t>Usavršavanje koordinira i financira Ministarstvo gospodarstva i održivog razvoja te su ova usavršavanja za polaznike besplatna. Usavršavanje nosi 8 sati/bodova za obnovu certifikata.</a:t>
            </a:r>
          </a:p>
        </p:txBody>
      </p:sp>
      <p:sp>
        <p:nvSpPr>
          <p:cNvPr id="9" name="TextBox 8">
            <a:extLst>
              <a:ext uri="{FF2B5EF4-FFF2-40B4-BE49-F238E27FC236}">
                <a16:creationId xmlns:a16="http://schemas.microsoft.com/office/drawing/2014/main" id="{48D19818-45B3-373B-69C6-DF2FBD5A4028}"/>
              </a:ext>
            </a:extLst>
          </p:cNvPr>
          <p:cNvSpPr txBox="1"/>
          <p:nvPr/>
        </p:nvSpPr>
        <p:spPr>
          <a:xfrm>
            <a:off x="934375" y="769683"/>
            <a:ext cx="6094520" cy="646331"/>
          </a:xfrm>
          <a:prstGeom prst="rect">
            <a:avLst/>
          </a:prstGeom>
          <a:noFill/>
        </p:spPr>
        <p:txBody>
          <a:bodyPr wrap="square">
            <a:spAutoFit/>
          </a:bodyPr>
          <a:lstStyle/>
          <a:p>
            <a:r>
              <a:rPr lang="hr-HR" dirty="0"/>
              <a:t>Naziv projekta: Održavanje radionica o zelenoj javnoj nabavi</a:t>
            </a:r>
          </a:p>
          <a:p>
            <a:endParaRPr lang="hr-HR" dirty="0"/>
          </a:p>
        </p:txBody>
      </p:sp>
      <p:pic>
        <p:nvPicPr>
          <p:cNvPr id="10" name="Picture 9">
            <a:extLst>
              <a:ext uri="{FF2B5EF4-FFF2-40B4-BE49-F238E27FC236}">
                <a16:creationId xmlns:a16="http://schemas.microsoft.com/office/drawing/2014/main" id="{30EC0F29-CA51-51E1-273B-682F299817B0}"/>
              </a:ext>
            </a:extLst>
          </p:cNvPr>
          <p:cNvPicPr>
            <a:picLocks noChangeAspect="1"/>
          </p:cNvPicPr>
          <p:nvPr/>
        </p:nvPicPr>
        <p:blipFill>
          <a:blip r:embed="rId2"/>
          <a:stretch>
            <a:fillRect/>
          </a:stretch>
        </p:blipFill>
        <p:spPr>
          <a:xfrm>
            <a:off x="8337289" y="5315380"/>
            <a:ext cx="2341714" cy="832610"/>
          </a:xfrm>
          <a:prstGeom prst="rect">
            <a:avLst/>
          </a:prstGeom>
        </p:spPr>
      </p:pic>
    </p:spTree>
    <p:extLst>
      <p:ext uri="{BB962C8B-B14F-4D97-AF65-F5344CB8AC3E}">
        <p14:creationId xmlns:p14="http://schemas.microsoft.com/office/powerpoint/2010/main" val="2144407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0EA3618-F354-A3C3-D9CD-45C4B2C51B24}"/>
              </a:ext>
            </a:extLst>
          </p:cNvPr>
          <p:cNvSpPr>
            <a:spLocks noGrp="1"/>
          </p:cNvSpPr>
          <p:nvPr>
            <p:ph type="title"/>
          </p:nvPr>
        </p:nvSpPr>
        <p:spPr>
          <a:xfrm>
            <a:off x="618342" y="661023"/>
            <a:ext cx="9534426" cy="995915"/>
          </a:xfrm>
        </p:spPr>
        <p:txBody>
          <a:bodyPr>
            <a:normAutofit fontScale="90000"/>
          </a:bodyPr>
          <a:lstStyle/>
          <a:p>
            <a:r>
              <a:rPr lang="hr-HR"/>
              <a:t>Mjerila za prioritetne skupine – nabavne kategorije</a:t>
            </a:r>
          </a:p>
        </p:txBody>
      </p:sp>
      <p:sp>
        <p:nvSpPr>
          <p:cNvPr id="3" name="Rezervirano mjesto sadržaja 2">
            <a:extLst>
              <a:ext uri="{FF2B5EF4-FFF2-40B4-BE49-F238E27FC236}">
                <a16:creationId xmlns:a16="http://schemas.microsoft.com/office/drawing/2014/main" id="{F8945DA8-A344-A9BD-6124-D9D6B4000A80}"/>
              </a:ext>
            </a:extLst>
          </p:cNvPr>
          <p:cNvSpPr>
            <a:spLocks noGrp="1"/>
          </p:cNvSpPr>
          <p:nvPr>
            <p:ph idx="1"/>
          </p:nvPr>
        </p:nvSpPr>
        <p:spPr>
          <a:xfrm>
            <a:off x="762000" y="2057400"/>
            <a:ext cx="10385067" cy="3886200"/>
          </a:xfrm>
        </p:spPr>
        <p:txBody>
          <a:bodyPr>
            <a:normAutofit fontScale="77500" lnSpcReduction="20000"/>
          </a:bodyPr>
          <a:lstStyle/>
          <a:p>
            <a:pPr marL="457200" indent="-457200" fontAlgn="base">
              <a:lnSpc>
                <a:spcPct val="100000"/>
              </a:lnSpc>
              <a:buFont typeface="Wingdings" panose="05000000000000000000" pitchFamily="2" charset="2"/>
              <a:buChar char="§"/>
            </a:pPr>
            <a:r>
              <a:rPr lang="hr-HR" sz="3300"/>
              <a:t>Mjerila </a:t>
            </a:r>
            <a:r>
              <a:rPr lang="hr-HR" sz="3300" err="1"/>
              <a:t>ZeJN</a:t>
            </a:r>
            <a:r>
              <a:rPr lang="hr-HR" sz="3300"/>
              <a:t> EU razvijaju se kako bi se olakšalo uključivanje zelenih zahtjeva u dokumentaciju o nadmetanju u javnoj nabavi</a:t>
            </a:r>
          </a:p>
          <a:p>
            <a:pPr marL="457200" indent="-457200" fontAlgn="base">
              <a:lnSpc>
                <a:spcPct val="100000"/>
              </a:lnSpc>
              <a:buFont typeface="Wingdings" panose="05000000000000000000" pitchFamily="2" charset="2"/>
              <a:buChar char="§"/>
            </a:pPr>
            <a:r>
              <a:rPr lang="hr-HR" sz="3300"/>
              <a:t>Zajednička mjerila EU koja se usvajaju, nastoje postići dobru ravnotežu između učinka na zaštitu okoliša, troška, dostupnosti na tržištu i jednostavnosti provjere, a tijela za nabavu mogu, prema njihovim potrebama i ambiciji, odabrati sve ili samo određene zahtjeve</a:t>
            </a:r>
          </a:p>
          <a:p>
            <a:pPr marL="457200" indent="-457200" fontAlgn="base">
              <a:lnSpc>
                <a:spcPct val="100000"/>
              </a:lnSpc>
              <a:buFont typeface="Wingdings" panose="05000000000000000000" pitchFamily="2" charset="2"/>
              <a:buChar char="§"/>
            </a:pPr>
            <a:r>
              <a:rPr lang="hr-HR" sz="3300"/>
              <a:t>Od 2008. godine Europska komisija je izradila zelena mjerila za 21 skupinu proizvoda, usluga i radova koja se također dijele na osnovna i sveobuhvatna, redovito se ažuriraju te se prevode na službene jezike EU</a:t>
            </a:r>
          </a:p>
          <a:p>
            <a:pPr marL="457200" indent="-457200" fontAlgn="base">
              <a:lnSpc>
                <a:spcPct val="100000"/>
              </a:lnSpc>
              <a:buFont typeface="Wingdings" panose="05000000000000000000" pitchFamily="2" charset="2"/>
              <a:buChar char="§"/>
            </a:pPr>
            <a:r>
              <a:rPr lang="hr-HR" sz="3300"/>
              <a:t> Sve su države članice EU pozvane koristiti ih po potrebi</a:t>
            </a:r>
          </a:p>
          <a:p>
            <a:endParaRPr lang="hr-HR"/>
          </a:p>
        </p:txBody>
      </p:sp>
    </p:spTree>
    <p:extLst>
      <p:ext uri="{BB962C8B-B14F-4D97-AF65-F5344CB8AC3E}">
        <p14:creationId xmlns:p14="http://schemas.microsoft.com/office/powerpoint/2010/main" val="3834306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0586" y="474592"/>
            <a:ext cx="9534426" cy="995915"/>
          </a:xfrm>
        </p:spPr>
        <p:txBody>
          <a:bodyPr/>
          <a:lstStyle/>
          <a:p>
            <a:r>
              <a:rPr lang="hr-HR"/>
              <a:t>Mjerila zelene javne nabave</a:t>
            </a:r>
          </a:p>
        </p:txBody>
      </p:sp>
      <p:sp>
        <p:nvSpPr>
          <p:cNvPr id="8" name="Content Placeholder 7"/>
          <p:cNvSpPr>
            <a:spLocks noGrp="1"/>
          </p:cNvSpPr>
          <p:nvPr>
            <p:ph idx="1"/>
          </p:nvPr>
        </p:nvSpPr>
        <p:spPr>
          <a:xfrm>
            <a:off x="669665" y="1772348"/>
            <a:ext cx="10341235" cy="3547152"/>
          </a:xfrm>
        </p:spPr>
        <p:txBody>
          <a:bodyPr>
            <a:normAutofit/>
          </a:bodyPr>
          <a:lstStyle/>
          <a:p>
            <a:pPr marL="457200" indent="-457200">
              <a:buFont typeface="Wingdings" panose="05000000000000000000" pitchFamily="2" charset="2"/>
              <a:buChar char="§"/>
            </a:pPr>
            <a:r>
              <a:rPr lang="hr-HR"/>
              <a:t>Osmišljena na način da se mjerila direktno implementiraju u Dokumentaciju o nabavi – također sadrže informacije o metodama provjere</a:t>
            </a:r>
          </a:p>
          <a:p>
            <a:pPr marL="457200" indent="-457200">
              <a:buFont typeface="Wingdings" panose="05000000000000000000" pitchFamily="2" charset="2"/>
              <a:buChar char="§"/>
            </a:pPr>
            <a:r>
              <a:rPr lang="hr-HR"/>
              <a:t>Trenutno je razvijeno za 14 skupina proizvoda, dostupno na stranicama EK: </a:t>
            </a:r>
            <a:r>
              <a:rPr lang="hr-HR">
                <a:hlinkClick r:id="rId2"/>
              </a:rPr>
              <a:t>https://ec.europa.eu/environment/gpp/eu_gpp_criteria_en.htm</a:t>
            </a:r>
            <a:endParaRPr lang="hr-HR"/>
          </a:p>
          <a:p>
            <a:pPr marL="457200" indent="-457200">
              <a:buFont typeface="Wingdings" panose="05000000000000000000" pitchFamily="2" charset="2"/>
              <a:buChar char="§"/>
            </a:pPr>
            <a:r>
              <a:rPr lang="hr-HR"/>
              <a:t>U HR podaci dostupni na poveznici: </a:t>
            </a:r>
            <a:r>
              <a:rPr lang="hr-HR">
                <a:hlinkClick r:id="rId3"/>
              </a:rPr>
              <a:t>https://www.zelenanabava.hr/</a:t>
            </a:r>
            <a:r>
              <a:rPr lang="hr-HR"/>
              <a:t> </a:t>
            </a:r>
          </a:p>
        </p:txBody>
      </p:sp>
    </p:spTree>
    <p:extLst>
      <p:ext uri="{BB962C8B-B14F-4D97-AF65-F5344CB8AC3E}">
        <p14:creationId xmlns:p14="http://schemas.microsoft.com/office/powerpoint/2010/main" val="2852677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28787" y="479712"/>
            <a:ext cx="9534426" cy="995915"/>
          </a:xfrm>
        </p:spPr>
        <p:txBody>
          <a:bodyPr/>
          <a:lstStyle/>
          <a:p>
            <a:r>
              <a:rPr lang="hr-HR"/>
              <a:t>Kategorije mjerila</a:t>
            </a:r>
          </a:p>
        </p:txBody>
      </p:sp>
      <p:grpSp>
        <p:nvGrpSpPr>
          <p:cNvPr id="2" name="Group 1">
            <a:extLst>
              <a:ext uri="{FF2B5EF4-FFF2-40B4-BE49-F238E27FC236}">
                <a16:creationId xmlns:a16="http://schemas.microsoft.com/office/drawing/2014/main" id="{1DDAD15C-DED6-9A7A-9CBA-27449D7B5497}"/>
              </a:ext>
            </a:extLst>
          </p:cNvPr>
          <p:cNvGrpSpPr/>
          <p:nvPr/>
        </p:nvGrpSpPr>
        <p:grpSpPr>
          <a:xfrm>
            <a:off x="343757" y="1693763"/>
            <a:ext cx="10962728" cy="3696844"/>
            <a:chOff x="343757" y="1693763"/>
            <a:chExt cx="10962728" cy="3696844"/>
          </a:xfrm>
        </p:grpSpPr>
        <p:sp>
          <p:nvSpPr>
            <p:cNvPr id="3" name="Partial Circle 2">
              <a:extLst>
                <a:ext uri="{FF2B5EF4-FFF2-40B4-BE49-F238E27FC236}">
                  <a16:creationId xmlns:a16="http://schemas.microsoft.com/office/drawing/2014/main" id="{DCC3DFC3-9BED-5ACB-ED67-E06B008E3295}"/>
                </a:ext>
              </a:extLst>
            </p:cNvPr>
            <p:cNvSpPr/>
            <p:nvPr/>
          </p:nvSpPr>
          <p:spPr>
            <a:xfrm>
              <a:off x="343757" y="1693763"/>
              <a:ext cx="3696844" cy="3696844"/>
            </a:xfrm>
            <a:prstGeom prst="pie">
              <a:avLst>
                <a:gd name="adj1" fmla="val 5400000"/>
                <a:gd name="adj2" fmla="val 16200000"/>
              </a:avLst>
            </a:prstGeom>
          </p:spPr>
          <p:style>
            <a:lnRef idx="2">
              <a:schemeClr val="lt1">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a:lstStyle/>
            <a:p>
              <a:endParaRPr lang="hr-HR"/>
            </a:p>
          </p:txBody>
        </p:sp>
        <p:sp>
          <p:nvSpPr>
            <p:cNvPr id="5" name="Freeform: Shape 4">
              <a:extLst>
                <a:ext uri="{FF2B5EF4-FFF2-40B4-BE49-F238E27FC236}">
                  <a16:creationId xmlns:a16="http://schemas.microsoft.com/office/drawing/2014/main" id="{AB27433F-9385-CAC0-9638-F59D04113B44}"/>
                </a:ext>
              </a:extLst>
            </p:cNvPr>
            <p:cNvSpPr/>
            <p:nvPr/>
          </p:nvSpPr>
          <p:spPr>
            <a:xfrm>
              <a:off x="2192179" y="1693763"/>
              <a:ext cx="9114306" cy="3696844"/>
            </a:xfrm>
            <a:custGeom>
              <a:avLst/>
              <a:gdLst>
                <a:gd name="connsiteX0" fmla="*/ 0 w 9114306"/>
                <a:gd name="connsiteY0" fmla="*/ 0 h 3696844"/>
                <a:gd name="connsiteX1" fmla="*/ 9114306 w 9114306"/>
                <a:gd name="connsiteY1" fmla="*/ 0 h 3696844"/>
                <a:gd name="connsiteX2" fmla="*/ 9114306 w 9114306"/>
                <a:gd name="connsiteY2" fmla="*/ 3696844 h 3696844"/>
                <a:gd name="connsiteX3" fmla="*/ 0 w 9114306"/>
                <a:gd name="connsiteY3" fmla="*/ 3696844 h 3696844"/>
                <a:gd name="connsiteX4" fmla="*/ 0 w 9114306"/>
                <a:gd name="connsiteY4" fmla="*/ 0 h 369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4306" h="3696844">
                  <a:moveTo>
                    <a:pt x="0" y="0"/>
                  </a:moveTo>
                  <a:lnTo>
                    <a:pt x="9114306" y="0"/>
                  </a:lnTo>
                  <a:lnTo>
                    <a:pt x="9114306" y="3696844"/>
                  </a:lnTo>
                  <a:lnTo>
                    <a:pt x="0" y="3696844"/>
                  </a:lnTo>
                  <a:lnTo>
                    <a:pt x="0" y="0"/>
                  </a:lnTo>
                  <a:close/>
                </a:path>
              </a:pathLst>
            </a:custGeom>
          </p:spPr>
          <p:style>
            <a:lnRef idx="2">
              <a:schemeClr val="accent6">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7160" tIns="137160" rIns="4694313" bIns="2078004" numCol="1" spcCol="1270" anchor="ctr" anchorCtr="0">
              <a:noAutofit/>
            </a:bodyPr>
            <a:lstStyle/>
            <a:p>
              <a:pPr marL="0" lvl="0" indent="0" algn="ctr" defTabSz="1600200">
                <a:lnSpc>
                  <a:spcPct val="90000"/>
                </a:lnSpc>
                <a:spcBef>
                  <a:spcPct val="0"/>
                </a:spcBef>
                <a:spcAft>
                  <a:spcPct val="35000"/>
                </a:spcAft>
                <a:buNone/>
              </a:pPr>
              <a:r>
                <a:rPr lang="hr-HR" sz="3600" kern="1200" noProof="0"/>
                <a:t>Sveobuhvatna mjerila</a:t>
              </a:r>
            </a:p>
          </p:txBody>
        </p:sp>
        <p:sp>
          <p:nvSpPr>
            <p:cNvPr id="6" name="Partial Circle 5">
              <a:extLst>
                <a:ext uri="{FF2B5EF4-FFF2-40B4-BE49-F238E27FC236}">
                  <a16:creationId xmlns:a16="http://schemas.microsoft.com/office/drawing/2014/main" id="{1B2485DB-564C-1038-C3B8-D417B067524B}"/>
                </a:ext>
              </a:extLst>
            </p:cNvPr>
            <p:cNvSpPr/>
            <p:nvPr/>
          </p:nvSpPr>
          <p:spPr>
            <a:xfrm>
              <a:off x="1314178" y="3449763"/>
              <a:ext cx="1756000" cy="1756000"/>
            </a:xfrm>
            <a:prstGeom prst="pie">
              <a:avLst>
                <a:gd name="adj1" fmla="val 5400000"/>
                <a:gd name="adj2" fmla="val 16200000"/>
              </a:avLst>
            </a:prstGeom>
          </p:spPr>
          <p:style>
            <a:lnRef idx="2">
              <a:schemeClr val="lt1">
                <a:hueOff val="0"/>
                <a:satOff val="0"/>
                <a:lumOff val="0"/>
                <a:alphaOff val="0"/>
              </a:schemeClr>
            </a:lnRef>
            <a:fillRef idx="1">
              <a:schemeClr val="accent6">
                <a:shade val="80000"/>
                <a:hueOff val="321280"/>
                <a:satOff val="-12909"/>
                <a:lumOff val="27628"/>
                <a:alphaOff val="0"/>
              </a:schemeClr>
            </a:fillRef>
            <a:effectRef idx="0">
              <a:schemeClr val="accent6">
                <a:shade val="80000"/>
                <a:hueOff val="321280"/>
                <a:satOff val="-12909"/>
                <a:lumOff val="27628"/>
                <a:alphaOff val="0"/>
              </a:schemeClr>
            </a:effectRef>
            <a:fontRef idx="minor">
              <a:schemeClr val="lt1"/>
            </a:fontRef>
          </p:style>
          <p:txBody>
            <a:bodyPr/>
            <a:lstStyle/>
            <a:p>
              <a:endParaRPr lang="hr-HR"/>
            </a:p>
          </p:txBody>
        </p:sp>
        <p:sp>
          <p:nvSpPr>
            <p:cNvPr id="8" name="Freeform: Shape 7">
              <a:extLst>
                <a:ext uri="{FF2B5EF4-FFF2-40B4-BE49-F238E27FC236}">
                  <a16:creationId xmlns:a16="http://schemas.microsoft.com/office/drawing/2014/main" id="{1B4ACB02-CEA1-75DF-DC00-F0AC2B1E891D}"/>
                </a:ext>
              </a:extLst>
            </p:cNvPr>
            <p:cNvSpPr/>
            <p:nvPr/>
          </p:nvSpPr>
          <p:spPr>
            <a:xfrm>
              <a:off x="2134120" y="3454873"/>
              <a:ext cx="9114306" cy="1756000"/>
            </a:xfrm>
            <a:custGeom>
              <a:avLst/>
              <a:gdLst>
                <a:gd name="connsiteX0" fmla="*/ 0 w 9114306"/>
                <a:gd name="connsiteY0" fmla="*/ 0 h 1756000"/>
                <a:gd name="connsiteX1" fmla="*/ 9114306 w 9114306"/>
                <a:gd name="connsiteY1" fmla="*/ 0 h 1756000"/>
                <a:gd name="connsiteX2" fmla="*/ 9114306 w 9114306"/>
                <a:gd name="connsiteY2" fmla="*/ 1756000 h 1756000"/>
                <a:gd name="connsiteX3" fmla="*/ 0 w 9114306"/>
                <a:gd name="connsiteY3" fmla="*/ 1756000 h 1756000"/>
                <a:gd name="connsiteX4" fmla="*/ 0 w 9114306"/>
                <a:gd name="connsiteY4" fmla="*/ 0 h 17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4306" h="1756000">
                  <a:moveTo>
                    <a:pt x="0" y="0"/>
                  </a:moveTo>
                  <a:lnTo>
                    <a:pt x="9114306" y="0"/>
                  </a:lnTo>
                  <a:lnTo>
                    <a:pt x="9114306" y="1756000"/>
                  </a:lnTo>
                  <a:lnTo>
                    <a:pt x="0" y="1756000"/>
                  </a:lnTo>
                  <a:lnTo>
                    <a:pt x="0" y="0"/>
                  </a:lnTo>
                  <a:close/>
                </a:path>
              </a:pathLst>
            </a:custGeom>
          </p:spPr>
          <p:style>
            <a:lnRef idx="2">
              <a:schemeClr val="accent6">
                <a:shade val="80000"/>
                <a:hueOff val="321280"/>
                <a:satOff val="-12909"/>
                <a:lumOff val="27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7160" tIns="137160" rIns="4694313" bIns="137160" numCol="1" spcCol="1270" anchor="ctr" anchorCtr="0">
              <a:noAutofit/>
            </a:bodyPr>
            <a:lstStyle/>
            <a:p>
              <a:pPr marL="0" lvl="0" indent="0" algn="ctr" defTabSz="1600200">
                <a:lnSpc>
                  <a:spcPct val="90000"/>
                </a:lnSpc>
                <a:spcBef>
                  <a:spcPct val="0"/>
                </a:spcBef>
                <a:spcAft>
                  <a:spcPct val="35000"/>
                </a:spcAft>
                <a:buNone/>
              </a:pPr>
              <a:r>
                <a:rPr lang="hr-HR" sz="3600" kern="1200" noProof="0"/>
                <a:t>Osnovna mjerila</a:t>
              </a:r>
            </a:p>
          </p:txBody>
        </p:sp>
        <p:sp>
          <p:nvSpPr>
            <p:cNvPr id="9" name="Freeform: Shape 8">
              <a:extLst>
                <a:ext uri="{FF2B5EF4-FFF2-40B4-BE49-F238E27FC236}">
                  <a16:creationId xmlns:a16="http://schemas.microsoft.com/office/drawing/2014/main" id="{0C600DAC-E85A-EF04-48E5-1AF6C8FE77EA}"/>
                </a:ext>
              </a:extLst>
            </p:cNvPr>
            <p:cNvSpPr/>
            <p:nvPr/>
          </p:nvSpPr>
          <p:spPr>
            <a:xfrm>
              <a:off x="6749332" y="1693763"/>
              <a:ext cx="4557153" cy="1756000"/>
            </a:xfrm>
            <a:custGeom>
              <a:avLst/>
              <a:gdLst>
                <a:gd name="connsiteX0" fmla="*/ 0 w 4557153"/>
                <a:gd name="connsiteY0" fmla="*/ 0 h 1756000"/>
                <a:gd name="connsiteX1" fmla="*/ 4557153 w 4557153"/>
                <a:gd name="connsiteY1" fmla="*/ 0 h 1756000"/>
                <a:gd name="connsiteX2" fmla="*/ 4557153 w 4557153"/>
                <a:gd name="connsiteY2" fmla="*/ 1756000 h 1756000"/>
                <a:gd name="connsiteX3" fmla="*/ 0 w 4557153"/>
                <a:gd name="connsiteY3" fmla="*/ 1756000 h 1756000"/>
                <a:gd name="connsiteX4" fmla="*/ 0 w 4557153"/>
                <a:gd name="connsiteY4" fmla="*/ 0 h 17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153" h="1756000">
                  <a:moveTo>
                    <a:pt x="0" y="0"/>
                  </a:moveTo>
                  <a:lnTo>
                    <a:pt x="4557153" y="0"/>
                  </a:lnTo>
                  <a:lnTo>
                    <a:pt x="4557153" y="1756000"/>
                  </a:lnTo>
                  <a:lnTo>
                    <a:pt x="0" y="1756000"/>
                  </a:lnTo>
                  <a:lnTo>
                    <a:pt x="0" y="0"/>
                  </a:lnTo>
                  <a:close/>
                </a:path>
              </a:pathLst>
            </a:cu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hr-HR" sz="1700" kern="1200" noProof="0"/>
                <a:t>Primjenjiva za sve naručitelje kojima je u interesu okolišni interes</a:t>
              </a:r>
            </a:p>
            <a:p>
              <a:pPr marL="171450" lvl="1" indent="-171450" algn="l" defTabSz="755650">
                <a:lnSpc>
                  <a:spcPct val="90000"/>
                </a:lnSpc>
                <a:spcBef>
                  <a:spcPct val="0"/>
                </a:spcBef>
                <a:spcAft>
                  <a:spcPct val="15000"/>
                </a:spcAft>
                <a:buChar char="•"/>
              </a:pPr>
              <a:r>
                <a:rPr lang="hr-HR" sz="1700" kern="1200" noProof="0"/>
                <a:t>Zahtjevnija u provedbi u smislu da utječu na određeno povećanje troškova i dodatnu administraciju naručitelja</a:t>
              </a:r>
            </a:p>
          </p:txBody>
        </p:sp>
        <p:sp>
          <p:nvSpPr>
            <p:cNvPr id="10" name="Freeform: Shape 9">
              <a:extLst>
                <a:ext uri="{FF2B5EF4-FFF2-40B4-BE49-F238E27FC236}">
                  <a16:creationId xmlns:a16="http://schemas.microsoft.com/office/drawing/2014/main" id="{1E275D45-C81A-7618-9314-6F1BC8000323}"/>
                </a:ext>
              </a:extLst>
            </p:cNvPr>
            <p:cNvSpPr/>
            <p:nvPr/>
          </p:nvSpPr>
          <p:spPr>
            <a:xfrm>
              <a:off x="6749332" y="3449763"/>
              <a:ext cx="4557153" cy="1756000"/>
            </a:xfrm>
            <a:custGeom>
              <a:avLst/>
              <a:gdLst>
                <a:gd name="connsiteX0" fmla="*/ 0 w 4557153"/>
                <a:gd name="connsiteY0" fmla="*/ 0 h 1756000"/>
                <a:gd name="connsiteX1" fmla="*/ 4557153 w 4557153"/>
                <a:gd name="connsiteY1" fmla="*/ 0 h 1756000"/>
                <a:gd name="connsiteX2" fmla="*/ 4557153 w 4557153"/>
                <a:gd name="connsiteY2" fmla="*/ 1756000 h 1756000"/>
                <a:gd name="connsiteX3" fmla="*/ 0 w 4557153"/>
                <a:gd name="connsiteY3" fmla="*/ 1756000 h 1756000"/>
                <a:gd name="connsiteX4" fmla="*/ 0 w 4557153"/>
                <a:gd name="connsiteY4" fmla="*/ 0 h 17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153" h="1756000">
                  <a:moveTo>
                    <a:pt x="0" y="0"/>
                  </a:moveTo>
                  <a:lnTo>
                    <a:pt x="4557153" y="0"/>
                  </a:lnTo>
                  <a:lnTo>
                    <a:pt x="4557153" y="1756000"/>
                  </a:lnTo>
                  <a:lnTo>
                    <a:pt x="0" y="1756000"/>
                  </a:lnTo>
                  <a:lnTo>
                    <a:pt x="0" y="0"/>
                  </a:lnTo>
                  <a:close/>
                </a:path>
              </a:pathLst>
            </a:cu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hr-HR" sz="1700" kern="1200" noProof="0"/>
                <a:t>Primjenjiva za svakog naručitelja</a:t>
              </a:r>
            </a:p>
            <a:p>
              <a:pPr marL="171450" lvl="1" indent="-171450" algn="l" defTabSz="755650">
                <a:lnSpc>
                  <a:spcPct val="90000"/>
                </a:lnSpc>
                <a:spcBef>
                  <a:spcPct val="0"/>
                </a:spcBef>
                <a:spcAft>
                  <a:spcPct val="15000"/>
                </a:spcAft>
                <a:buChar char="•"/>
              </a:pPr>
              <a:r>
                <a:rPr lang="hr-HR" sz="1700" kern="1200" noProof="0"/>
                <a:t>Sadrže osnovne okolišne faktore</a:t>
              </a:r>
            </a:p>
            <a:p>
              <a:pPr marL="171450" lvl="1" indent="-171450" algn="l" defTabSz="755650">
                <a:lnSpc>
                  <a:spcPct val="90000"/>
                </a:lnSpc>
                <a:spcBef>
                  <a:spcPct val="0"/>
                </a:spcBef>
                <a:spcAft>
                  <a:spcPct val="15000"/>
                </a:spcAft>
                <a:buChar char="•"/>
              </a:pPr>
              <a:r>
                <a:rPr lang="hr-HR" sz="1700" kern="1200" noProof="0"/>
                <a:t>Implementacija ima pozitivan utjecaj na okoliš</a:t>
              </a:r>
            </a:p>
            <a:p>
              <a:pPr marL="171450" lvl="1" indent="-171450" algn="l" defTabSz="755650">
                <a:lnSpc>
                  <a:spcPct val="90000"/>
                </a:lnSpc>
                <a:spcBef>
                  <a:spcPct val="0"/>
                </a:spcBef>
                <a:spcAft>
                  <a:spcPct val="15000"/>
                </a:spcAft>
                <a:buChar char="•"/>
              </a:pPr>
              <a:r>
                <a:rPr lang="hr-HR" sz="1700" kern="1200" noProof="0"/>
                <a:t>Razrađena na način da ne dovode u pitanje značajno povećanje troškova i administracije naručitelja</a:t>
              </a:r>
            </a:p>
          </p:txBody>
        </p:sp>
      </p:grpSp>
    </p:spTree>
    <p:extLst>
      <p:ext uri="{BB962C8B-B14F-4D97-AF65-F5344CB8AC3E}">
        <p14:creationId xmlns:p14="http://schemas.microsoft.com/office/powerpoint/2010/main" val="279148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2803" y="432836"/>
            <a:ext cx="9534426" cy="995915"/>
          </a:xfrm>
        </p:spPr>
        <p:txBody>
          <a:bodyPr>
            <a:normAutofit/>
          </a:bodyPr>
          <a:lstStyle/>
          <a:p>
            <a:r>
              <a:rPr lang="hr-HR" sz="3200"/>
              <a:t>Prioritetne skupine proizvoda i razvijena mjerila </a:t>
            </a:r>
            <a:r>
              <a:rPr lang="en-US" sz="3200"/>
              <a:t>u EU</a:t>
            </a:r>
            <a:endParaRPr lang="hr-HR" sz="3200"/>
          </a:p>
        </p:txBody>
      </p:sp>
      <p:graphicFrame>
        <p:nvGraphicFramePr>
          <p:cNvPr id="4" name="Diagram 3"/>
          <p:cNvGraphicFramePr/>
          <p:nvPr>
            <p:extLst>
              <p:ext uri="{D42A27DB-BD31-4B8C-83A1-F6EECF244321}">
                <p14:modId xmlns:p14="http://schemas.microsoft.com/office/powerpoint/2010/main" val="1120326158"/>
              </p:ext>
            </p:extLst>
          </p:nvPr>
        </p:nvGraphicFramePr>
        <p:xfrm>
          <a:off x="522803" y="1428751"/>
          <a:ext cx="10920260" cy="3935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2677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0">
            <a:extLst>
              <a:ext uri="{FF2B5EF4-FFF2-40B4-BE49-F238E27FC236}">
                <a16:creationId xmlns:a16="http://schemas.microsoft.com/office/drawing/2014/main" id="{7D144591-E9E9-4209-8701-3BB48A917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E96E413B-F553-0E42-4B5B-546AA54751F8}"/>
              </a:ext>
            </a:extLst>
          </p:cNvPr>
          <p:cNvSpPr>
            <a:spLocks noGrp="1"/>
          </p:cNvSpPr>
          <p:nvPr>
            <p:ph type="title"/>
          </p:nvPr>
        </p:nvSpPr>
        <p:spPr>
          <a:xfrm>
            <a:off x="8016084" y="547712"/>
            <a:ext cx="3337715" cy="5577367"/>
          </a:xfrm>
        </p:spPr>
        <p:txBody>
          <a:bodyPr>
            <a:normAutofit/>
          </a:bodyPr>
          <a:lstStyle/>
          <a:p>
            <a:r>
              <a:rPr lang="hr-HR" sz="5200"/>
              <a:t>Zastarjela mjerila zelene javne nabave</a:t>
            </a:r>
          </a:p>
        </p:txBody>
      </p:sp>
      <p:grpSp>
        <p:nvGrpSpPr>
          <p:cNvPr id="3" name="Group 2">
            <a:extLst>
              <a:ext uri="{FF2B5EF4-FFF2-40B4-BE49-F238E27FC236}">
                <a16:creationId xmlns:a16="http://schemas.microsoft.com/office/drawing/2014/main" id="{E7D98F55-C80C-2871-C0A5-5461357692E3}"/>
              </a:ext>
            </a:extLst>
          </p:cNvPr>
          <p:cNvGrpSpPr/>
          <p:nvPr/>
        </p:nvGrpSpPr>
        <p:grpSpPr>
          <a:xfrm>
            <a:off x="1263916" y="620954"/>
            <a:ext cx="5778741" cy="5504123"/>
            <a:chOff x="1263916" y="620954"/>
            <a:chExt cx="5778741" cy="5504123"/>
          </a:xfrm>
        </p:grpSpPr>
        <p:sp>
          <p:nvSpPr>
            <p:cNvPr id="4" name="Freeform: Shape 3">
              <a:extLst>
                <a:ext uri="{FF2B5EF4-FFF2-40B4-BE49-F238E27FC236}">
                  <a16:creationId xmlns:a16="http://schemas.microsoft.com/office/drawing/2014/main" id="{F48A2CF9-E63B-18C3-A3A8-76F118F8B669}"/>
                </a:ext>
              </a:extLst>
            </p:cNvPr>
            <p:cNvSpPr/>
            <p:nvPr/>
          </p:nvSpPr>
          <p:spPr>
            <a:xfrm>
              <a:off x="1263916" y="620954"/>
              <a:ext cx="2751781" cy="1651068"/>
            </a:xfrm>
            <a:custGeom>
              <a:avLst/>
              <a:gdLst>
                <a:gd name="connsiteX0" fmla="*/ 0 w 2751781"/>
                <a:gd name="connsiteY0" fmla="*/ 0 h 1651068"/>
                <a:gd name="connsiteX1" fmla="*/ 2751781 w 2751781"/>
                <a:gd name="connsiteY1" fmla="*/ 0 h 1651068"/>
                <a:gd name="connsiteX2" fmla="*/ 2751781 w 2751781"/>
                <a:gd name="connsiteY2" fmla="*/ 1651068 h 1651068"/>
                <a:gd name="connsiteX3" fmla="*/ 0 w 2751781"/>
                <a:gd name="connsiteY3" fmla="*/ 1651068 h 1651068"/>
                <a:gd name="connsiteX4" fmla="*/ 0 w 2751781"/>
                <a:gd name="connsiteY4" fmla="*/ 0 h 16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1781" h="1651068">
                  <a:moveTo>
                    <a:pt x="0" y="0"/>
                  </a:moveTo>
                  <a:lnTo>
                    <a:pt x="2751781" y="0"/>
                  </a:lnTo>
                  <a:lnTo>
                    <a:pt x="2751781" y="1651068"/>
                  </a:lnTo>
                  <a:lnTo>
                    <a:pt x="0" y="165106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r-HR" sz="2400" kern="1200" noProof="0"/>
                <a:t>Papir za kopiranje i kopiranje</a:t>
              </a:r>
            </a:p>
          </p:txBody>
        </p:sp>
        <p:sp>
          <p:nvSpPr>
            <p:cNvPr id="5" name="Freeform: Shape 4">
              <a:extLst>
                <a:ext uri="{FF2B5EF4-FFF2-40B4-BE49-F238E27FC236}">
                  <a16:creationId xmlns:a16="http://schemas.microsoft.com/office/drawing/2014/main" id="{1F7FA085-7A67-1462-8060-2C75C7CF80A3}"/>
                </a:ext>
              </a:extLst>
            </p:cNvPr>
            <p:cNvSpPr/>
            <p:nvPr/>
          </p:nvSpPr>
          <p:spPr>
            <a:xfrm>
              <a:off x="4290876" y="620954"/>
              <a:ext cx="2751781" cy="1651068"/>
            </a:xfrm>
            <a:custGeom>
              <a:avLst/>
              <a:gdLst>
                <a:gd name="connsiteX0" fmla="*/ 0 w 2751781"/>
                <a:gd name="connsiteY0" fmla="*/ 0 h 1651068"/>
                <a:gd name="connsiteX1" fmla="*/ 2751781 w 2751781"/>
                <a:gd name="connsiteY1" fmla="*/ 0 h 1651068"/>
                <a:gd name="connsiteX2" fmla="*/ 2751781 w 2751781"/>
                <a:gd name="connsiteY2" fmla="*/ 1651068 h 1651068"/>
                <a:gd name="connsiteX3" fmla="*/ 0 w 2751781"/>
                <a:gd name="connsiteY3" fmla="*/ 1651068 h 1651068"/>
                <a:gd name="connsiteX4" fmla="*/ 0 w 2751781"/>
                <a:gd name="connsiteY4" fmla="*/ 0 h 16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1781" h="1651068">
                  <a:moveTo>
                    <a:pt x="0" y="0"/>
                  </a:moveTo>
                  <a:lnTo>
                    <a:pt x="2751781" y="0"/>
                  </a:lnTo>
                  <a:lnTo>
                    <a:pt x="2751781" y="1651068"/>
                  </a:lnTo>
                  <a:lnTo>
                    <a:pt x="0" y="165106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r-HR" sz="2400" kern="1200" noProof="0"/>
                <a:t>Cestovni promet</a:t>
              </a:r>
            </a:p>
          </p:txBody>
        </p:sp>
        <p:sp>
          <p:nvSpPr>
            <p:cNvPr id="7" name="Freeform: Shape 6">
              <a:extLst>
                <a:ext uri="{FF2B5EF4-FFF2-40B4-BE49-F238E27FC236}">
                  <a16:creationId xmlns:a16="http://schemas.microsoft.com/office/drawing/2014/main" id="{0E980BE9-97D2-CA36-4A80-2736B4EE0199}"/>
                </a:ext>
              </a:extLst>
            </p:cNvPr>
            <p:cNvSpPr/>
            <p:nvPr/>
          </p:nvSpPr>
          <p:spPr>
            <a:xfrm>
              <a:off x="1263916" y="2547201"/>
              <a:ext cx="2751781" cy="1651068"/>
            </a:xfrm>
            <a:custGeom>
              <a:avLst/>
              <a:gdLst>
                <a:gd name="connsiteX0" fmla="*/ 0 w 2751781"/>
                <a:gd name="connsiteY0" fmla="*/ 0 h 1651068"/>
                <a:gd name="connsiteX1" fmla="*/ 2751781 w 2751781"/>
                <a:gd name="connsiteY1" fmla="*/ 0 h 1651068"/>
                <a:gd name="connsiteX2" fmla="*/ 2751781 w 2751781"/>
                <a:gd name="connsiteY2" fmla="*/ 1651068 h 1651068"/>
                <a:gd name="connsiteX3" fmla="*/ 0 w 2751781"/>
                <a:gd name="connsiteY3" fmla="*/ 1651068 h 1651068"/>
                <a:gd name="connsiteX4" fmla="*/ 0 w 2751781"/>
                <a:gd name="connsiteY4" fmla="*/ 0 h 16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1781" h="1651068">
                  <a:moveTo>
                    <a:pt x="0" y="0"/>
                  </a:moveTo>
                  <a:lnTo>
                    <a:pt x="2751781" y="0"/>
                  </a:lnTo>
                  <a:lnTo>
                    <a:pt x="2751781" y="1651068"/>
                  </a:lnTo>
                  <a:lnTo>
                    <a:pt x="0" y="165106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r-HR" sz="2400" kern="1200" noProof="0"/>
                <a:t>Medicinska električna i elektronička oprema (medicinski EEO)</a:t>
              </a:r>
            </a:p>
          </p:txBody>
        </p:sp>
        <p:sp>
          <p:nvSpPr>
            <p:cNvPr id="8" name="Freeform: Shape 7">
              <a:extLst>
                <a:ext uri="{FF2B5EF4-FFF2-40B4-BE49-F238E27FC236}">
                  <a16:creationId xmlns:a16="http://schemas.microsoft.com/office/drawing/2014/main" id="{677C64C8-A354-5DDB-C31F-78C538D984B2}"/>
                </a:ext>
              </a:extLst>
            </p:cNvPr>
            <p:cNvSpPr/>
            <p:nvPr/>
          </p:nvSpPr>
          <p:spPr>
            <a:xfrm>
              <a:off x="4290876" y="2547201"/>
              <a:ext cx="2751781" cy="1651068"/>
            </a:xfrm>
            <a:custGeom>
              <a:avLst/>
              <a:gdLst>
                <a:gd name="connsiteX0" fmla="*/ 0 w 2751781"/>
                <a:gd name="connsiteY0" fmla="*/ 0 h 1651068"/>
                <a:gd name="connsiteX1" fmla="*/ 2751781 w 2751781"/>
                <a:gd name="connsiteY1" fmla="*/ 0 h 1651068"/>
                <a:gd name="connsiteX2" fmla="*/ 2751781 w 2751781"/>
                <a:gd name="connsiteY2" fmla="*/ 1651068 h 1651068"/>
                <a:gd name="connsiteX3" fmla="*/ 0 w 2751781"/>
                <a:gd name="connsiteY3" fmla="*/ 1651068 h 1651068"/>
                <a:gd name="connsiteX4" fmla="*/ 0 w 2751781"/>
                <a:gd name="connsiteY4" fmla="*/ 0 h 16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1781" h="1651068">
                  <a:moveTo>
                    <a:pt x="0" y="0"/>
                  </a:moveTo>
                  <a:lnTo>
                    <a:pt x="2751781" y="0"/>
                  </a:lnTo>
                  <a:lnTo>
                    <a:pt x="2751781" y="1651068"/>
                  </a:lnTo>
                  <a:lnTo>
                    <a:pt x="0" y="165106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r-HR" sz="2400" kern="1200"/>
                <a:t>Slavine</a:t>
              </a:r>
              <a:endParaRPr lang="en-US" sz="2400" kern="1200"/>
            </a:p>
          </p:txBody>
        </p:sp>
        <p:sp>
          <p:nvSpPr>
            <p:cNvPr id="9" name="Freeform: Shape 8">
              <a:extLst>
                <a:ext uri="{FF2B5EF4-FFF2-40B4-BE49-F238E27FC236}">
                  <a16:creationId xmlns:a16="http://schemas.microsoft.com/office/drawing/2014/main" id="{D426D9E8-70DB-6AA0-2139-3BDFAA0F7888}"/>
                </a:ext>
              </a:extLst>
            </p:cNvPr>
            <p:cNvSpPr/>
            <p:nvPr/>
          </p:nvSpPr>
          <p:spPr>
            <a:xfrm>
              <a:off x="1263916" y="4473448"/>
              <a:ext cx="2751781" cy="1651068"/>
            </a:xfrm>
            <a:custGeom>
              <a:avLst/>
              <a:gdLst>
                <a:gd name="connsiteX0" fmla="*/ 0 w 2751781"/>
                <a:gd name="connsiteY0" fmla="*/ 0 h 1651068"/>
                <a:gd name="connsiteX1" fmla="*/ 2751781 w 2751781"/>
                <a:gd name="connsiteY1" fmla="*/ 0 h 1651068"/>
                <a:gd name="connsiteX2" fmla="*/ 2751781 w 2751781"/>
                <a:gd name="connsiteY2" fmla="*/ 1651068 h 1651068"/>
                <a:gd name="connsiteX3" fmla="*/ 0 w 2751781"/>
                <a:gd name="connsiteY3" fmla="*/ 1651068 h 1651068"/>
                <a:gd name="connsiteX4" fmla="*/ 0 w 2751781"/>
                <a:gd name="connsiteY4" fmla="*/ 0 h 16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1781" h="1651068">
                  <a:moveTo>
                    <a:pt x="0" y="0"/>
                  </a:moveTo>
                  <a:lnTo>
                    <a:pt x="2751781" y="0"/>
                  </a:lnTo>
                  <a:lnTo>
                    <a:pt x="2751781" y="1651068"/>
                  </a:lnTo>
                  <a:lnTo>
                    <a:pt x="0" y="165106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r-HR" sz="2400" kern="1200" noProof="0"/>
                <a:t>Zahodi i pisoari s ispiranjem</a:t>
              </a:r>
            </a:p>
          </p:txBody>
        </p:sp>
        <p:sp>
          <p:nvSpPr>
            <p:cNvPr id="10" name="Freeform: Shape 9">
              <a:extLst>
                <a:ext uri="{FF2B5EF4-FFF2-40B4-BE49-F238E27FC236}">
                  <a16:creationId xmlns:a16="http://schemas.microsoft.com/office/drawing/2014/main" id="{2C288E7D-A03B-A151-2660-8DBD619B337C}"/>
                </a:ext>
              </a:extLst>
            </p:cNvPr>
            <p:cNvSpPr/>
            <p:nvPr/>
          </p:nvSpPr>
          <p:spPr>
            <a:xfrm>
              <a:off x="4282180" y="4474009"/>
              <a:ext cx="2751781" cy="1651068"/>
            </a:xfrm>
            <a:custGeom>
              <a:avLst/>
              <a:gdLst>
                <a:gd name="connsiteX0" fmla="*/ 0 w 2751781"/>
                <a:gd name="connsiteY0" fmla="*/ 0 h 1651068"/>
                <a:gd name="connsiteX1" fmla="*/ 2751781 w 2751781"/>
                <a:gd name="connsiteY1" fmla="*/ 0 h 1651068"/>
                <a:gd name="connsiteX2" fmla="*/ 2751781 w 2751781"/>
                <a:gd name="connsiteY2" fmla="*/ 1651068 h 1651068"/>
                <a:gd name="connsiteX3" fmla="*/ 0 w 2751781"/>
                <a:gd name="connsiteY3" fmla="*/ 1651068 h 1651068"/>
                <a:gd name="connsiteX4" fmla="*/ 0 w 2751781"/>
                <a:gd name="connsiteY4" fmla="*/ 0 h 16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1781" h="1651068">
                  <a:moveTo>
                    <a:pt x="0" y="0"/>
                  </a:moveTo>
                  <a:lnTo>
                    <a:pt x="2751781" y="0"/>
                  </a:lnTo>
                  <a:lnTo>
                    <a:pt x="2751781" y="1651068"/>
                  </a:lnTo>
                  <a:lnTo>
                    <a:pt x="0" y="165106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None/>
              </a:pPr>
              <a:r>
                <a:rPr lang="hr-HR" sz="1900" kern="1200" noProof="0">
                  <a:solidFill>
                    <a:prstClr val="white"/>
                  </a:solidFill>
                  <a:latin typeface="Calibri" panose="020F0502020204030204"/>
                  <a:ea typeface="+mn-ea"/>
                  <a:cs typeface="+mn-cs"/>
                </a:rPr>
                <a:t>Infrastruktura otpadnih voda</a:t>
              </a:r>
            </a:p>
            <a:p>
              <a:pPr marL="171450" lvl="1" indent="-171450" algn="l" defTabSz="844550">
                <a:lnSpc>
                  <a:spcPct val="90000"/>
                </a:lnSpc>
                <a:spcBef>
                  <a:spcPct val="0"/>
                </a:spcBef>
                <a:spcAft>
                  <a:spcPct val="15000"/>
                </a:spcAft>
                <a:buNone/>
              </a:pPr>
              <a:r>
                <a:rPr lang="hr-HR" sz="1900" kern="1200" noProof="0"/>
                <a:t>Grijači u vodnim sustavima</a:t>
              </a:r>
              <a:endParaRPr lang="hr-HR" sz="1900" kern="1200" noProof="0">
                <a:solidFill>
                  <a:prstClr val="white"/>
                </a:solidFill>
                <a:latin typeface="Calibri" panose="020F0502020204030204"/>
                <a:ea typeface="+mn-ea"/>
                <a:cs typeface="+mn-cs"/>
              </a:endParaRPr>
            </a:p>
          </p:txBody>
        </p:sp>
      </p:grpSp>
    </p:spTree>
    <p:extLst>
      <p:ext uri="{BB962C8B-B14F-4D97-AF65-F5344CB8AC3E}">
        <p14:creationId xmlns:p14="http://schemas.microsoft.com/office/powerpoint/2010/main" val="1307763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05394" y="563369"/>
            <a:ext cx="9534426" cy="995915"/>
          </a:xfrm>
        </p:spPr>
        <p:txBody>
          <a:bodyPr>
            <a:normAutofit fontScale="90000"/>
          </a:bodyPr>
          <a:lstStyle/>
          <a:p>
            <a:r>
              <a:rPr lang="hr-HR"/>
              <a:t>Povijesni podaci / statistika: što nam poručuju?</a:t>
            </a:r>
          </a:p>
        </p:txBody>
      </p:sp>
      <p:sp>
        <p:nvSpPr>
          <p:cNvPr id="8" name="Content Placeholder 7"/>
          <p:cNvSpPr>
            <a:spLocks noGrp="1"/>
          </p:cNvSpPr>
          <p:nvPr>
            <p:ph idx="1"/>
          </p:nvPr>
        </p:nvSpPr>
        <p:spPr>
          <a:xfrm>
            <a:off x="705394" y="1907177"/>
            <a:ext cx="10441673" cy="3544389"/>
          </a:xfrm>
        </p:spPr>
        <p:txBody>
          <a:bodyPr>
            <a:normAutofit fontScale="92500" lnSpcReduction="10000"/>
          </a:bodyPr>
          <a:lstStyle/>
          <a:p>
            <a:pPr marL="457200" indent="-457200">
              <a:buFont typeface="Wingdings" panose="05000000000000000000" pitchFamily="2" charset="2"/>
              <a:buChar char="§"/>
            </a:pPr>
            <a:r>
              <a:rPr lang="hr-HR"/>
              <a:t>Jednom godišnje, Uprava za trgovinu i politiku javne nabave obrađuje statističke podatke dobivene iz EOJN RH</a:t>
            </a:r>
          </a:p>
          <a:p>
            <a:pPr marL="457200" indent="-457200">
              <a:buFont typeface="Wingdings" panose="05000000000000000000" pitchFamily="2" charset="2"/>
              <a:buChar char="§"/>
            </a:pPr>
            <a:endParaRPr lang="en-US"/>
          </a:p>
          <a:p>
            <a:pPr marL="457200" indent="-457200">
              <a:buFont typeface="Wingdings" panose="05000000000000000000" pitchFamily="2" charset="2"/>
              <a:buChar char="§"/>
            </a:pPr>
            <a:r>
              <a:rPr lang="hr-HR"/>
              <a:t>Analizom podataka, donose se zaključci i prijedlozi za daljnje aktivnosti, te se izrađuje Statističko izvješće o javnoj nabavi u prethodnoj proračunskoj godini</a:t>
            </a:r>
          </a:p>
          <a:p>
            <a:pPr marL="457200" indent="-457200">
              <a:buFont typeface="Wingdings" panose="05000000000000000000" pitchFamily="2" charset="2"/>
              <a:buChar char="§"/>
            </a:pPr>
            <a:endParaRPr lang="en-US"/>
          </a:p>
          <a:p>
            <a:pPr marL="457200" indent="-457200">
              <a:buFont typeface="Wingdings" panose="05000000000000000000" pitchFamily="2" charset="2"/>
              <a:buChar char="§"/>
            </a:pPr>
            <a:r>
              <a:rPr lang="hr-HR"/>
              <a:t>Statističko izvješće o javnoj nabavi izrađuje se od 2007., a podatak o zelenoj javnoj nabavi, prati se zasebno od 2015.!</a:t>
            </a:r>
          </a:p>
        </p:txBody>
      </p:sp>
    </p:spTree>
    <p:extLst>
      <p:ext uri="{BB962C8B-B14F-4D97-AF65-F5344CB8AC3E}">
        <p14:creationId xmlns:p14="http://schemas.microsoft.com/office/powerpoint/2010/main" val="279148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57349" y="313228"/>
            <a:ext cx="8141345" cy="995915"/>
          </a:xfrm>
        </p:spPr>
        <p:txBody>
          <a:bodyPr>
            <a:normAutofit/>
          </a:bodyPr>
          <a:lstStyle/>
          <a:p>
            <a:r>
              <a:rPr lang="hr-HR"/>
              <a:t>Broj zelenih ugovora</a:t>
            </a:r>
          </a:p>
        </p:txBody>
      </p:sp>
      <p:graphicFrame>
        <p:nvGraphicFramePr>
          <p:cNvPr id="4" name="Content Placeholder 3"/>
          <p:cNvGraphicFramePr>
            <a:graphicFrameLocks noGrp="1"/>
          </p:cNvGraphicFramePr>
          <p:nvPr>
            <p:ph idx="1"/>
          </p:nvPr>
        </p:nvGraphicFramePr>
        <p:xfrm>
          <a:off x="327545" y="1555846"/>
          <a:ext cx="11518711" cy="384616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1"/>
          <p:cNvSpPr txBox="1">
            <a:spLocks/>
          </p:cNvSpPr>
          <p:nvPr/>
        </p:nvSpPr>
        <p:spPr>
          <a:xfrm>
            <a:off x="2065683" y="5595749"/>
            <a:ext cx="9144000" cy="4710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hr-HR" sz="1600"/>
              <a:t>Izvor podataka: EOJN RH</a:t>
            </a:r>
          </a:p>
        </p:txBody>
      </p:sp>
    </p:spTree>
    <p:extLst>
      <p:ext uri="{BB962C8B-B14F-4D97-AF65-F5344CB8AC3E}">
        <p14:creationId xmlns:p14="http://schemas.microsoft.com/office/powerpoint/2010/main" val="1096355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75063" y="352940"/>
            <a:ext cx="9016948" cy="995915"/>
          </a:xfrm>
        </p:spPr>
        <p:txBody>
          <a:bodyPr>
            <a:normAutofit/>
          </a:bodyPr>
          <a:lstStyle/>
          <a:p>
            <a:r>
              <a:rPr lang="en-US"/>
              <a:t>% </a:t>
            </a:r>
            <a:r>
              <a:rPr lang="hr-HR"/>
              <a:t>vrijednosti zelenih ugovora</a:t>
            </a:r>
          </a:p>
        </p:txBody>
      </p:sp>
      <p:sp>
        <p:nvSpPr>
          <p:cNvPr id="9" name="Text Placeholder 1"/>
          <p:cNvSpPr txBox="1">
            <a:spLocks/>
          </p:cNvSpPr>
          <p:nvPr/>
        </p:nvSpPr>
        <p:spPr>
          <a:xfrm>
            <a:off x="2383837" y="5645028"/>
            <a:ext cx="9144000" cy="4710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hr-HR" sz="1600"/>
              <a:t>Izvor podataka: EOJN RH</a:t>
            </a:r>
          </a:p>
        </p:txBody>
      </p:sp>
      <p:graphicFrame>
        <p:nvGraphicFramePr>
          <p:cNvPr id="10" name="Chart 9"/>
          <p:cNvGraphicFramePr>
            <a:graphicFrameLocks/>
          </p:cNvGraphicFramePr>
          <p:nvPr/>
        </p:nvGraphicFramePr>
        <p:xfrm>
          <a:off x="326558" y="1501255"/>
          <a:ext cx="11518710" cy="3904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79252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02737" y="381073"/>
            <a:ext cx="6791130" cy="995915"/>
          </a:xfrm>
        </p:spPr>
        <p:txBody>
          <a:bodyPr>
            <a:normAutofit/>
          </a:bodyPr>
          <a:lstStyle/>
          <a:p>
            <a:r>
              <a:rPr lang="hr-HR"/>
              <a:t>Vrijednost zelenih ugovora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35264613"/>
              </p:ext>
            </p:extLst>
          </p:nvPr>
        </p:nvGraphicFramePr>
        <p:xfrm>
          <a:off x="327544" y="1506094"/>
          <a:ext cx="11518711" cy="384616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1"/>
          <p:cNvSpPr txBox="1">
            <a:spLocks/>
          </p:cNvSpPr>
          <p:nvPr/>
        </p:nvSpPr>
        <p:spPr>
          <a:xfrm>
            <a:off x="2056974" y="5610470"/>
            <a:ext cx="9144000" cy="4710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hr-HR" sz="1600"/>
              <a:t>Izvor podataka: EOJN RH</a:t>
            </a:r>
          </a:p>
        </p:txBody>
      </p:sp>
    </p:spTree>
    <p:extLst>
      <p:ext uri="{BB962C8B-B14F-4D97-AF65-F5344CB8AC3E}">
        <p14:creationId xmlns:p14="http://schemas.microsoft.com/office/powerpoint/2010/main" val="3896316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0889" y="1053679"/>
            <a:ext cx="7415950" cy="995915"/>
          </a:xfrm>
        </p:spPr>
        <p:txBody>
          <a:bodyPr/>
          <a:lstStyle/>
          <a:p>
            <a:r>
              <a:rPr lang="en-US"/>
              <a:t>202</a:t>
            </a:r>
            <a:r>
              <a:rPr lang="hr-HR"/>
              <a:t>1</a:t>
            </a:r>
            <a:r>
              <a:rPr lang="en-US"/>
              <a:t> – </a:t>
            </a:r>
            <a:r>
              <a:rPr lang="hr-HR"/>
              <a:t>vrsta predmeta nabave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59525663"/>
              </p:ext>
            </p:extLst>
          </p:nvPr>
        </p:nvGraphicFramePr>
        <p:xfrm>
          <a:off x="636356" y="2068856"/>
          <a:ext cx="9534525" cy="3351212"/>
        </p:xfrm>
        <a:graphic>
          <a:graphicData uri="http://schemas.openxmlformats.org/drawingml/2006/chart">
            <c:chart xmlns:c="http://schemas.openxmlformats.org/drawingml/2006/chart" xmlns:r="http://schemas.openxmlformats.org/officeDocument/2006/relationships" r:id="rId2"/>
          </a:graphicData>
        </a:graphic>
      </p:graphicFrame>
      <p:sp>
        <p:nvSpPr>
          <p:cNvPr id="5" name="Vertical Scroll 4"/>
          <p:cNvSpPr/>
          <p:nvPr/>
        </p:nvSpPr>
        <p:spPr>
          <a:xfrm>
            <a:off x="7987239" y="1053679"/>
            <a:ext cx="2183642" cy="1856096"/>
          </a:xfrm>
          <a:prstGeom prst="vertic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i="1">
                <a:solidFill>
                  <a:schemeClr val="tx1"/>
                </a:solidFill>
              </a:rPr>
              <a:t>Zanimljivost:</a:t>
            </a:r>
          </a:p>
          <a:p>
            <a:pPr algn="ctr"/>
            <a:r>
              <a:rPr lang="hr-HR" i="1">
                <a:solidFill>
                  <a:schemeClr val="tx1"/>
                </a:solidFill>
              </a:rPr>
              <a:t>540 ugovora ili 21,67% financirani EU sredstvima!</a:t>
            </a:r>
          </a:p>
        </p:txBody>
      </p:sp>
      <p:sp>
        <p:nvSpPr>
          <p:cNvPr id="9" name="Text Placeholder 1"/>
          <p:cNvSpPr txBox="1">
            <a:spLocks/>
          </p:cNvSpPr>
          <p:nvPr/>
        </p:nvSpPr>
        <p:spPr>
          <a:xfrm>
            <a:off x="2003067" y="5743232"/>
            <a:ext cx="9144000" cy="4710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hr-HR" sz="1600"/>
              <a:t>Izvor podataka: EOJN RH</a:t>
            </a:r>
          </a:p>
        </p:txBody>
      </p:sp>
      <p:sp>
        <p:nvSpPr>
          <p:cNvPr id="2" name="Right Arrow 1"/>
          <p:cNvSpPr/>
          <p:nvPr/>
        </p:nvSpPr>
        <p:spPr>
          <a:xfrm>
            <a:off x="0" y="286603"/>
            <a:ext cx="9326880" cy="58623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NAJČEŠĆI RAZLOG ZA POSTUPKE FINANCIRANE EU SREDSTVIMA – HORIZONTALNE MJERE</a:t>
            </a:r>
          </a:p>
        </p:txBody>
      </p:sp>
    </p:spTree>
    <p:extLst>
      <p:ext uri="{BB962C8B-B14F-4D97-AF65-F5344CB8AC3E}">
        <p14:creationId xmlns:p14="http://schemas.microsoft.com/office/powerpoint/2010/main" val="135548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3710-67D4-4744-9C94-9768FDD5A326}"/>
              </a:ext>
            </a:extLst>
          </p:cNvPr>
          <p:cNvSpPr>
            <a:spLocks noGrp="1"/>
          </p:cNvSpPr>
          <p:nvPr>
            <p:ph type="title"/>
          </p:nvPr>
        </p:nvSpPr>
        <p:spPr>
          <a:xfrm>
            <a:off x="676485" y="225182"/>
            <a:ext cx="7311727" cy="710918"/>
          </a:xfrm>
        </p:spPr>
        <p:txBody>
          <a:bodyPr vert="horz" lIns="91440" tIns="45720" rIns="91440" bIns="45720" rtlCol="0" anchor="ctr">
            <a:normAutofit/>
          </a:bodyPr>
          <a:lstStyle/>
          <a:p>
            <a:r>
              <a:rPr lang="hr-HR" b="1">
                <a:solidFill>
                  <a:schemeClr val="tx1">
                    <a:lumMod val="75000"/>
                    <a:lumOff val="25000"/>
                  </a:schemeClr>
                </a:solidFill>
                <a:latin typeface="+mn-lt"/>
              </a:rPr>
              <a:t>Raspored </a:t>
            </a:r>
          </a:p>
        </p:txBody>
      </p:sp>
      <p:graphicFrame>
        <p:nvGraphicFramePr>
          <p:cNvPr id="4" name="Table 4">
            <a:extLst>
              <a:ext uri="{FF2B5EF4-FFF2-40B4-BE49-F238E27FC236}">
                <a16:creationId xmlns:a16="http://schemas.microsoft.com/office/drawing/2014/main" id="{BF26061F-73F2-4A0B-A9E4-131CED22AD19}"/>
              </a:ext>
            </a:extLst>
          </p:cNvPr>
          <p:cNvGraphicFramePr>
            <a:graphicFrameLocks noGrp="1"/>
          </p:cNvGraphicFramePr>
          <p:nvPr>
            <p:extLst>
              <p:ext uri="{D42A27DB-BD31-4B8C-83A1-F6EECF244321}">
                <p14:modId xmlns:p14="http://schemas.microsoft.com/office/powerpoint/2010/main" val="3802659285"/>
              </p:ext>
            </p:extLst>
          </p:nvPr>
        </p:nvGraphicFramePr>
        <p:xfrm>
          <a:off x="285878" y="936100"/>
          <a:ext cx="9859608" cy="5830039"/>
        </p:xfrm>
        <a:graphic>
          <a:graphicData uri="http://schemas.openxmlformats.org/drawingml/2006/table">
            <a:tbl>
              <a:tblPr firstRow="1" bandRow="1">
                <a:tableStyleId>{93296810-A885-4BE3-A3E7-6D5BEEA58F35}</a:tableStyleId>
              </a:tblPr>
              <a:tblGrid>
                <a:gridCol w="1129030">
                  <a:extLst>
                    <a:ext uri="{9D8B030D-6E8A-4147-A177-3AD203B41FA5}">
                      <a16:colId xmlns:a16="http://schemas.microsoft.com/office/drawing/2014/main" val="2658825572"/>
                    </a:ext>
                  </a:extLst>
                </a:gridCol>
                <a:gridCol w="8730578">
                  <a:extLst>
                    <a:ext uri="{9D8B030D-6E8A-4147-A177-3AD203B41FA5}">
                      <a16:colId xmlns:a16="http://schemas.microsoft.com/office/drawing/2014/main" val="1453995164"/>
                    </a:ext>
                  </a:extLst>
                </a:gridCol>
              </a:tblGrid>
              <a:tr h="371760">
                <a:tc>
                  <a:txBody>
                    <a:bodyPr/>
                    <a:lstStyle/>
                    <a:p>
                      <a:r>
                        <a:rPr lang="hr-HR" sz="1100"/>
                        <a:t>Vrijeme</a:t>
                      </a:r>
                    </a:p>
                  </a:txBody>
                  <a:tcPr/>
                </a:tc>
                <a:tc>
                  <a:txBody>
                    <a:bodyPr/>
                    <a:lstStyle/>
                    <a:p>
                      <a:r>
                        <a:rPr lang="hr-HR" sz="1100"/>
                        <a:t>Tema</a:t>
                      </a:r>
                    </a:p>
                  </a:txBody>
                  <a:tcPr/>
                </a:tc>
                <a:extLst>
                  <a:ext uri="{0D108BD9-81ED-4DB2-BD59-A6C34878D82A}">
                    <a16:rowId xmlns:a16="http://schemas.microsoft.com/office/drawing/2014/main" val="229632734"/>
                  </a:ext>
                </a:extLst>
              </a:tr>
              <a:tr h="1478536">
                <a:tc>
                  <a:txBody>
                    <a:bodyPr/>
                    <a:lstStyle/>
                    <a:p>
                      <a:r>
                        <a:rPr lang="hr-HR" sz="1100" b="1" u="none" strike="noStrike" kern="1200" baseline="0">
                          <a:solidFill>
                            <a:schemeClr val="dk1"/>
                          </a:solidFill>
                        </a:rPr>
                        <a:t>8:30-10:00</a:t>
                      </a:r>
                      <a:endParaRPr lang="hr-HR" sz="1100" b="1" i="0" u="none" strike="noStrike" kern="1200" baseline="0">
                        <a:solidFill>
                          <a:schemeClr val="dk1"/>
                        </a:solidFill>
                        <a:latin typeface="+mn-lt"/>
                        <a:ea typeface="+mn-ea"/>
                        <a:cs typeface="+mn-cs"/>
                      </a:endParaRPr>
                    </a:p>
                  </a:txBody>
                  <a:tcPr/>
                </a:tc>
                <a:tc>
                  <a:txBody>
                    <a:bodyPr/>
                    <a:lstStyle/>
                    <a:p>
                      <a:pPr marL="0" lvl="0" indent="0" algn="l" defTabSz="914400" rtl="0" eaLnBrk="1" latinLnBrk="0" hangingPunct="1">
                        <a:lnSpc>
                          <a:spcPct val="100000"/>
                        </a:lnSpc>
                        <a:spcAft>
                          <a:spcPts val="0"/>
                        </a:spcAft>
                        <a:buFont typeface="Wingdings" panose="05000000000000000000" pitchFamily="2" charset="2"/>
                        <a:buNone/>
                      </a:pPr>
                      <a:r>
                        <a:rPr lang="hr-HR" sz="1100" b="1" u="none" strike="noStrike" kern="1200" baseline="0">
                          <a:solidFill>
                            <a:schemeClr val="dk1"/>
                          </a:solidFill>
                        </a:rPr>
                        <a:t>Uvod i predstavljanje predavača i programa edukacije</a:t>
                      </a:r>
                    </a:p>
                    <a:p>
                      <a:pPr marL="342900" lvl="0" indent="-342900" algn="l" defTabSz="914400" rtl="0" eaLnBrk="1" latinLnBrk="0" hangingPunct="1">
                        <a:lnSpc>
                          <a:spcPct val="100000"/>
                        </a:lnSpc>
                        <a:spcAft>
                          <a:spcPts val="0"/>
                        </a:spcAft>
                        <a:buFont typeface="Wingdings" panose="05000000000000000000" pitchFamily="2" charset="2"/>
                        <a:buChar char=""/>
                      </a:pPr>
                      <a:r>
                        <a:rPr lang="hr-HR" sz="1100" b="1" u="none" strike="noStrike" kern="1200" baseline="0">
                          <a:solidFill>
                            <a:schemeClr val="dk1"/>
                          </a:solidFill>
                        </a:rPr>
                        <a:t>Ciljevi treninga </a:t>
                      </a:r>
                    </a:p>
                    <a:p>
                      <a:pPr marL="342900" lvl="0" indent="-342900" algn="l" defTabSz="914400" rtl="0" eaLnBrk="1" latinLnBrk="0" hangingPunct="1">
                        <a:lnSpc>
                          <a:spcPct val="100000"/>
                        </a:lnSpc>
                        <a:spcAft>
                          <a:spcPts val="0"/>
                        </a:spcAft>
                        <a:buFont typeface="Wingdings" panose="05000000000000000000" pitchFamily="2" charset="2"/>
                        <a:buChar char=""/>
                      </a:pPr>
                      <a:r>
                        <a:rPr lang="hr-HR" sz="1100" b="1" u="none" strike="noStrike" kern="1200" baseline="0">
                          <a:solidFill>
                            <a:schemeClr val="dk1"/>
                          </a:solidFill>
                        </a:rPr>
                        <a:t>Što je zelena javna nabava? </a:t>
                      </a:r>
                    </a:p>
                    <a:p>
                      <a:pPr marL="342900" lvl="0" indent="-342900" algn="l" defTabSz="914400" rtl="0" eaLnBrk="1" latinLnBrk="0" hangingPunct="1">
                        <a:lnSpc>
                          <a:spcPct val="100000"/>
                        </a:lnSpc>
                        <a:spcAft>
                          <a:spcPts val="0"/>
                        </a:spcAft>
                        <a:buFont typeface="Wingdings" panose="05000000000000000000" pitchFamily="2" charset="2"/>
                        <a:buChar char=""/>
                      </a:pPr>
                      <a:r>
                        <a:rPr lang="hr-HR" sz="1100" b="1" u="none" strike="noStrike" kern="1200" baseline="0">
                          <a:solidFill>
                            <a:schemeClr val="dk1"/>
                          </a:solidFill>
                        </a:rPr>
                        <a:t>Direktive i politika EU u području zelene javne nabave </a:t>
                      </a:r>
                    </a:p>
                    <a:p>
                      <a:pPr marL="342900" lvl="0" indent="-342900" algn="l" defTabSz="914400" rtl="0" eaLnBrk="1" latinLnBrk="0" hangingPunct="1">
                        <a:lnSpc>
                          <a:spcPct val="100000"/>
                        </a:lnSpc>
                        <a:spcAft>
                          <a:spcPts val="0"/>
                        </a:spcAft>
                        <a:buFont typeface="Wingdings" panose="05000000000000000000" pitchFamily="2" charset="2"/>
                        <a:buChar char=""/>
                      </a:pPr>
                      <a:r>
                        <a:rPr lang="hr-HR" sz="1100" b="1" u="none" strike="noStrike" kern="1200" baseline="0">
                          <a:solidFill>
                            <a:schemeClr val="dk1"/>
                          </a:solidFill>
                        </a:rPr>
                        <a:t>Zakonodavni i institucionalni okvir RH za primjenu zelene javne nabave</a:t>
                      </a:r>
                    </a:p>
                    <a:p>
                      <a:pPr marL="342900" lvl="0" indent="-342900" algn="l" defTabSz="914400" rtl="0" eaLnBrk="1" latinLnBrk="0" hangingPunct="1">
                        <a:lnSpc>
                          <a:spcPct val="100000"/>
                        </a:lnSpc>
                        <a:spcAft>
                          <a:spcPts val="0"/>
                        </a:spcAft>
                        <a:buFont typeface="Wingdings" panose="05000000000000000000" pitchFamily="2" charset="2"/>
                        <a:buChar char=""/>
                      </a:pPr>
                      <a:r>
                        <a:rPr lang="sv-SE" sz="1100" b="1" u="none" strike="noStrike" kern="1200" baseline="0">
                          <a:solidFill>
                            <a:schemeClr val="dk1"/>
                          </a:solidFill>
                        </a:rPr>
                        <a:t>Video 1' – Politika EU GPP</a:t>
                      </a:r>
                      <a:endParaRPr lang="hr-HR" sz="1100" b="1" u="none" strike="noStrike" kern="1200" baseline="0">
                        <a:solidFill>
                          <a:schemeClr val="dk1"/>
                        </a:solidFill>
                      </a:endParaRPr>
                    </a:p>
                    <a:p>
                      <a:pPr marL="342900" lvl="0" indent="-342900" algn="l" defTabSz="914400" rtl="0" eaLnBrk="1" latinLnBrk="0" hangingPunct="1">
                        <a:lnSpc>
                          <a:spcPct val="100000"/>
                        </a:lnSpc>
                        <a:spcAft>
                          <a:spcPts val="0"/>
                        </a:spcAft>
                        <a:buFont typeface="Wingdings" panose="05000000000000000000" pitchFamily="2" charset="2"/>
                        <a:buChar char=""/>
                      </a:pPr>
                      <a:r>
                        <a:rPr lang="hr-HR" sz="1100" b="1" u="none" strike="noStrike" kern="1200" baseline="0">
                          <a:solidFill>
                            <a:schemeClr val="dk1"/>
                          </a:solidFill>
                        </a:rPr>
                        <a:t>Mjerila za zelenu javnu nabavu</a:t>
                      </a:r>
                    </a:p>
                    <a:p>
                      <a:pPr marL="342900" lvl="0" indent="-342900" algn="l" defTabSz="914400" rtl="0" eaLnBrk="1" latinLnBrk="0" hangingPunct="1">
                        <a:lnSpc>
                          <a:spcPct val="100000"/>
                        </a:lnSpc>
                        <a:spcAft>
                          <a:spcPts val="0"/>
                        </a:spcAft>
                        <a:buFont typeface="Wingdings" panose="05000000000000000000" pitchFamily="2" charset="2"/>
                        <a:buChar char=""/>
                      </a:pPr>
                      <a:r>
                        <a:rPr lang="hr-HR" sz="1100" b="1" u="none" strike="noStrike" kern="1200" baseline="0">
                          <a:solidFill>
                            <a:schemeClr val="dk1"/>
                          </a:solidFill>
                        </a:rPr>
                        <a:t>Nabavne kategorije primjenjive za provođenje zelene javne nabave</a:t>
                      </a:r>
                    </a:p>
                    <a:p>
                      <a:pPr marL="342900" lvl="0" indent="-342900" algn="l" defTabSz="914400" rtl="0" eaLnBrk="1" latinLnBrk="0" hangingPunct="1">
                        <a:lnSpc>
                          <a:spcPct val="100000"/>
                        </a:lnSpc>
                        <a:spcAft>
                          <a:spcPts val="0"/>
                        </a:spcAft>
                        <a:buFont typeface="Wingdings" panose="05000000000000000000" pitchFamily="2" charset="2"/>
                        <a:buChar char=""/>
                      </a:pPr>
                      <a:r>
                        <a:rPr lang="hr-HR" sz="1100" b="1" u="none" strike="noStrike" kern="1200" baseline="0">
                          <a:solidFill>
                            <a:schemeClr val="dk1"/>
                          </a:solidFill>
                        </a:rPr>
                        <a:t>Eko oznake i EMAS</a:t>
                      </a:r>
                      <a:endParaRPr lang="hr-HR" sz="1100" b="1" i="0" u="none" strike="noStrike" kern="1200" baseline="0">
                        <a:solidFill>
                          <a:schemeClr val="dk1"/>
                        </a:solidFill>
                        <a:latin typeface="+mn-lt"/>
                        <a:ea typeface="+mn-ea"/>
                        <a:cs typeface="+mn-cs"/>
                      </a:endParaRPr>
                    </a:p>
                  </a:txBody>
                  <a:tcPr marL="68580" marR="68580" marT="0" marB="0"/>
                </a:tc>
                <a:extLst>
                  <a:ext uri="{0D108BD9-81ED-4DB2-BD59-A6C34878D82A}">
                    <a16:rowId xmlns:a16="http://schemas.microsoft.com/office/drawing/2014/main" val="384492396"/>
                  </a:ext>
                </a:extLst>
              </a:tr>
              <a:tr h="253890">
                <a:tc>
                  <a:txBody>
                    <a:bodyPr/>
                    <a:lstStyle/>
                    <a:p>
                      <a:r>
                        <a:rPr lang="hr-HR" sz="1100" b="1"/>
                        <a:t>10:00-10:15</a:t>
                      </a:r>
                    </a:p>
                  </a:txBody>
                  <a:tcPr/>
                </a:tc>
                <a:tc>
                  <a:txBody>
                    <a:bodyPr/>
                    <a:lstStyle/>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r>
                        <a:rPr lang="hr-HR" sz="1100"/>
                        <a:t>Stanka za osvježenje</a:t>
                      </a:r>
                    </a:p>
                  </a:txBody>
                  <a:tcPr marL="68580" marR="68580" marT="0" marB="0"/>
                </a:tc>
                <a:extLst>
                  <a:ext uri="{0D108BD9-81ED-4DB2-BD59-A6C34878D82A}">
                    <a16:rowId xmlns:a16="http://schemas.microsoft.com/office/drawing/2014/main" val="2569635500"/>
                  </a:ext>
                </a:extLst>
              </a:tr>
              <a:tr h="1046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100" b="1" kern="1200">
                          <a:solidFill>
                            <a:schemeClr val="dk1"/>
                          </a:solidFill>
                        </a:rPr>
                        <a:t>10:15-11:45</a:t>
                      </a:r>
                      <a:r>
                        <a:rPr lang="hr-HR" sz="1100" b="1" u="none" strike="noStrike" kern="1200" baseline="0">
                          <a:solidFill>
                            <a:schemeClr val="dk1"/>
                          </a:solidFill>
                        </a:rPr>
                        <a:t> </a:t>
                      </a:r>
                      <a:r>
                        <a:rPr lang="hr-HR" sz="1100" b="0" u="none" strike="noStrike" kern="1200" baseline="0">
                          <a:solidFill>
                            <a:schemeClr val="dk1"/>
                          </a:solidFill>
                        </a:rPr>
                        <a:t>	</a:t>
                      </a:r>
                    </a:p>
                    <a:p>
                      <a:endParaRPr lang="hr-HR" sz="1100"/>
                    </a:p>
                  </a:txBody>
                  <a:tcPr/>
                </a:tc>
                <a:tc>
                  <a:txBody>
                    <a:bodyPr/>
                    <a:lstStyle/>
                    <a:p>
                      <a:pPr marL="342900" lvl="0" indent="-342900" algn="l" defTabSz="914400" rtl="0" eaLnBrk="1" latinLnBrk="0" hangingPunct="1">
                        <a:lnSpc>
                          <a:spcPct val="107000"/>
                        </a:lnSpc>
                        <a:spcBef>
                          <a:spcPts val="0"/>
                        </a:spcBef>
                        <a:spcAft>
                          <a:spcPts val="0"/>
                        </a:spcAft>
                        <a:buFont typeface="Wingdings" panose="05000000000000000000" pitchFamily="2" charset="2"/>
                        <a:buChar char=""/>
                      </a:pPr>
                      <a:r>
                        <a:rPr lang="hr-HR" sz="1100" b="1" u="none" strike="noStrike" kern="1200" baseline="0">
                          <a:solidFill>
                            <a:schemeClr val="dk1"/>
                          </a:solidFill>
                        </a:rPr>
                        <a:t>Vježba 1* – tehničke specifikacije (rad u grupi)</a:t>
                      </a:r>
                    </a:p>
                    <a:p>
                      <a:pPr marL="342900" lvl="0" indent="-342900" algn="l" defTabSz="914400" rtl="0" eaLnBrk="1" latinLnBrk="0" hangingPunct="1">
                        <a:lnSpc>
                          <a:spcPct val="107000"/>
                        </a:lnSpc>
                        <a:spcBef>
                          <a:spcPts val="0"/>
                        </a:spcBef>
                        <a:spcAft>
                          <a:spcPts val="0"/>
                        </a:spcAft>
                        <a:buFont typeface="Wingdings" panose="05000000000000000000" pitchFamily="2" charset="2"/>
                        <a:buChar char=""/>
                      </a:pPr>
                      <a:r>
                        <a:rPr lang="hr-HR" sz="1100" b="1" u="none" strike="noStrike" kern="1200" baseline="0">
                          <a:solidFill>
                            <a:schemeClr val="dk1"/>
                          </a:solidFill>
                        </a:rPr>
                        <a:t>Grupno izlaganje</a:t>
                      </a:r>
                    </a:p>
                    <a:p>
                      <a:pPr marL="342900" lvl="0" indent="-342900" algn="l" defTabSz="914400" rtl="0" eaLnBrk="1" latinLnBrk="0" hangingPunct="1">
                        <a:lnSpc>
                          <a:spcPct val="107000"/>
                        </a:lnSpc>
                        <a:spcBef>
                          <a:spcPts val="0"/>
                        </a:spcBef>
                        <a:spcAft>
                          <a:spcPts val="0"/>
                        </a:spcAft>
                        <a:buFont typeface="Wingdings" panose="05000000000000000000" pitchFamily="2" charset="2"/>
                        <a:buChar char=""/>
                      </a:pPr>
                      <a:r>
                        <a:rPr lang="hr-HR" sz="1100" b="1" u="none" strike="noStrike" kern="1200" baseline="0">
                          <a:solidFill>
                            <a:schemeClr val="dk1"/>
                          </a:solidFill>
                        </a:rPr>
                        <a:t>Video 2'' - o održivoj nabavi namirnica u gradu </a:t>
                      </a:r>
                      <a:r>
                        <a:rPr lang="hr-HR" sz="1100" b="1" u="none" strike="noStrike" kern="1200" baseline="0" err="1">
                          <a:solidFill>
                            <a:schemeClr val="dk1"/>
                          </a:solidFill>
                        </a:rPr>
                        <a:t>Gand</a:t>
                      </a:r>
                      <a:r>
                        <a:rPr lang="hr-HR" sz="1100" b="1" u="none" strike="noStrike" kern="1200" baseline="0">
                          <a:solidFill>
                            <a:schemeClr val="dk1"/>
                          </a:solidFill>
                        </a:rPr>
                        <a:t>, Belgija</a:t>
                      </a:r>
                    </a:p>
                    <a:p>
                      <a:pPr marL="342900" lvl="0" indent="-342900" algn="l" defTabSz="914400" rtl="0" eaLnBrk="1" latinLnBrk="0" hangingPunct="1">
                        <a:lnSpc>
                          <a:spcPct val="107000"/>
                        </a:lnSpc>
                        <a:spcBef>
                          <a:spcPts val="0"/>
                        </a:spcBef>
                        <a:spcAft>
                          <a:spcPts val="0"/>
                        </a:spcAft>
                        <a:buFont typeface="Wingdings" panose="05000000000000000000" pitchFamily="2" charset="2"/>
                        <a:buChar char=""/>
                      </a:pPr>
                      <a:r>
                        <a:rPr lang="hr-HR" sz="1100" b="1" u="none" strike="noStrike" kern="1200" baseline="0">
                          <a:solidFill>
                            <a:schemeClr val="dk1"/>
                          </a:solidFill>
                        </a:rPr>
                        <a:t>Zelena javna nabava i kružno gospodarstvo</a:t>
                      </a:r>
                    </a:p>
                    <a:p>
                      <a:pPr marL="342900" lvl="0" indent="-342900" algn="l" defTabSz="914400" rtl="0" eaLnBrk="1" latinLnBrk="0" hangingPunct="1">
                        <a:lnSpc>
                          <a:spcPct val="107000"/>
                        </a:lnSpc>
                        <a:spcBef>
                          <a:spcPts val="0"/>
                        </a:spcBef>
                        <a:spcAft>
                          <a:spcPts val="0"/>
                        </a:spcAft>
                        <a:buFont typeface="Wingdings" panose="05000000000000000000" pitchFamily="2" charset="2"/>
                        <a:buChar char=""/>
                      </a:pPr>
                      <a:r>
                        <a:rPr lang="hr-HR" sz="1100" b="1" u="none" strike="noStrike" kern="1200" baseline="0">
                          <a:solidFill>
                            <a:schemeClr val="dk1"/>
                          </a:solidFill>
                        </a:rPr>
                        <a:t>Primjeri dobre prakse u RH za razvijena mjerila za prioritetne skupine</a:t>
                      </a:r>
                    </a:p>
                    <a:p>
                      <a:pPr marL="342900" lvl="0" indent="-342900" algn="l" defTabSz="914400" rtl="0" eaLnBrk="1" latinLnBrk="0" hangingPunct="1">
                        <a:lnSpc>
                          <a:spcPct val="107000"/>
                        </a:lnSpc>
                        <a:spcBef>
                          <a:spcPts val="0"/>
                        </a:spcBef>
                        <a:spcAft>
                          <a:spcPts val="0"/>
                        </a:spcAft>
                        <a:buFont typeface="Wingdings" panose="05000000000000000000" pitchFamily="2" charset="2"/>
                        <a:buChar char=""/>
                      </a:pPr>
                      <a:endParaRPr lang="hr-HR" sz="1100" b="1" i="0" u="none" strike="noStrike" kern="1200" baseline="0">
                        <a:solidFill>
                          <a:schemeClr val="dk1"/>
                        </a:solidFill>
                        <a:latin typeface="+mn-lt"/>
                        <a:ea typeface="+mn-ea"/>
                        <a:cs typeface="+mn-cs"/>
                      </a:endParaRPr>
                    </a:p>
                  </a:txBody>
                  <a:tcPr marL="68580" marR="68580" marT="0" marB="0"/>
                </a:tc>
                <a:extLst>
                  <a:ext uri="{0D108BD9-81ED-4DB2-BD59-A6C34878D82A}">
                    <a16:rowId xmlns:a16="http://schemas.microsoft.com/office/drawing/2014/main" val="1492915242"/>
                  </a:ext>
                </a:extLst>
              </a:tr>
              <a:tr h="253890">
                <a:tc>
                  <a:txBody>
                    <a:bodyPr/>
                    <a:lstStyle/>
                    <a:p>
                      <a:r>
                        <a:rPr lang="pl-PL" sz="1100" b="1" u="none" strike="noStrike" baseline="0">
                          <a:solidFill>
                            <a:srgbClr val="000000"/>
                          </a:solidFill>
                        </a:rPr>
                        <a:t>11:45-12:45</a:t>
                      </a:r>
                      <a:endParaRPr lang="pl-PL" sz="1100" b="0" i="0" u="none" strike="noStrike" baseline="0">
                        <a:solidFill>
                          <a:srgbClr val="000000"/>
                        </a:solidFill>
                        <a:latin typeface="Calibri" panose="020F0502020204030204" pitchFamily="34" charset="0"/>
                      </a:endParaRPr>
                    </a:p>
                  </a:txBody>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hr-HR" sz="1100"/>
                        <a:t>Stanka za ručak</a:t>
                      </a:r>
                    </a:p>
                  </a:txBody>
                  <a:tcPr marL="68580" marR="68580" marT="0" marB="0"/>
                </a:tc>
                <a:extLst>
                  <a:ext uri="{0D108BD9-81ED-4DB2-BD59-A6C34878D82A}">
                    <a16:rowId xmlns:a16="http://schemas.microsoft.com/office/drawing/2014/main" val="2830794840"/>
                  </a:ext>
                </a:extLst>
              </a:tr>
              <a:tr h="1136594">
                <a:tc>
                  <a:txBody>
                    <a:bodyPr/>
                    <a:lstStyle/>
                    <a:p>
                      <a:r>
                        <a:rPr lang="hr-HR" sz="1100" b="1"/>
                        <a:t>12:45-14:15</a:t>
                      </a:r>
                    </a:p>
                  </a:txBody>
                  <a:tcPr/>
                </a:tc>
                <a:tc>
                  <a:txBody>
                    <a:bodyPr/>
                    <a:lstStyle/>
                    <a:p>
                      <a:pPr marL="342900" lvl="0" indent="-342900" algn="l" defTabSz="914400" rtl="0" eaLnBrk="1" latinLnBrk="0" hangingPunct="1">
                        <a:lnSpc>
                          <a:spcPct val="107000"/>
                        </a:lnSpc>
                        <a:spcBef>
                          <a:spcPts val="0"/>
                        </a:spcBef>
                        <a:spcAft>
                          <a:spcPts val="0"/>
                        </a:spcAft>
                        <a:buFont typeface="Wingdings" panose="05000000000000000000" pitchFamily="2" charset="2"/>
                        <a:buChar char=""/>
                      </a:pPr>
                      <a:r>
                        <a:rPr lang="hr-HR" sz="1100" b="1" u="none" strike="noStrike" kern="1200" baseline="0">
                          <a:solidFill>
                            <a:schemeClr val="dk1"/>
                          </a:solidFill>
                        </a:rPr>
                        <a:t>Vježba 2** – pitanja</a:t>
                      </a:r>
                    </a:p>
                    <a:p>
                      <a:pPr marL="342900" lvl="0" indent="-342900" algn="l" defTabSz="914400" rtl="0" eaLnBrk="1" latinLnBrk="0" hangingPunct="1">
                        <a:lnSpc>
                          <a:spcPct val="107000"/>
                        </a:lnSpc>
                        <a:spcBef>
                          <a:spcPts val="0"/>
                        </a:spcBef>
                        <a:spcAft>
                          <a:spcPts val="0"/>
                        </a:spcAft>
                        <a:buFont typeface="Wingdings" panose="05000000000000000000" pitchFamily="2" charset="2"/>
                        <a:buChar char=""/>
                      </a:pPr>
                      <a:r>
                        <a:rPr lang="hr-HR" sz="1100" b="1" u="none" strike="noStrike" kern="1200" baseline="0">
                          <a:solidFill>
                            <a:schemeClr val="dk1"/>
                          </a:solidFill>
                        </a:rPr>
                        <a:t>Odgovori na pitanja</a:t>
                      </a:r>
                    </a:p>
                    <a:p>
                      <a:pPr marL="342900" lvl="0" indent="-342900" algn="l" defTabSz="914400" rtl="0" eaLnBrk="1" latinLnBrk="0" hangingPunct="1">
                        <a:lnSpc>
                          <a:spcPct val="107000"/>
                        </a:lnSpc>
                        <a:spcBef>
                          <a:spcPts val="0"/>
                        </a:spcBef>
                        <a:spcAft>
                          <a:spcPts val="0"/>
                        </a:spcAft>
                        <a:buFont typeface="Wingdings" panose="05000000000000000000" pitchFamily="2" charset="2"/>
                        <a:buChar char=""/>
                      </a:pPr>
                      <a:r>
                        <a:rPr lang="hr-HR" sz="1100" b="1" u="none" strike="noStrike" kern="1200" baseline="0">
                          <a:solidFill>
                            <a:schemeClr val="dk1"/>
                          </a:solidFill>
                        </a:rPr>
                        <a:t>Video 3''' – zelena javna nabava na Filipinima</a:t>
                      </a:r>
                    </a:p>
                    <a:p>
                      <a:pPr marL="342900" lvl="0" indent="-342900" algn="l" defTabSz="914400" rtl="0" eaLnBrk="1" latinLnBrk="0" hangingPunct="1">
                        <a:lnSpc>
                          <a:spcPct val="107000"/>
                        </a:lnSpc>
                        <a:spcBef>
                          <a:spcPts val="0"/>
                        </a:spcBef>
                        <a:spcAft>
                          <a:spcPts val="0"/>
                        </a:spcAft>
                        <a:buFont typeface="Wingdings" panose="05000000000000000000" pitchFamily="2" charset="2"/>
                        <a:buChar char=""/>
                      </a:pPr>
                      <a:r>
                        <a:rPr lang="hr-HR" sz="1100" b="1" u="none" strike="noStrike" kern="1200" baseline="0">
                          <a:solidFill>
                            <a:schemeClr val="dk1"/>
                          </a:solidFill>
                        </a:rPr>
                        <a:t>Trošak životnog vijeka</a:t>
                      </a:r>
                    </a:p>
                    <a:p>
                      <a:pPr marL="342900" lvl="0" indent="-342900" algn="l" defTabSz="914400" rtl="0" eaLnBrk="1" latinLnBrk="0" hangingPunct="1">
                        <a:lnSpc>
                          <a:spcPct val="107000"/>
                        </a:lnSpc>
                        <a:spcBef>
                          <a:spcPts val="0"/>
                        </a:spcBef>
                        <a:spcAft>
                          <a:spcPts val="0"/>
                        </a:spcAft>
                        <a:buFont typeface="Wingdings" panose="05000000000000000000" pitchFamily="2" charset="2"/>
                        <a:buChar char=""/>
                      </a:pPr>
                      <a:r>
                        <a:rPr lang="hr-HR" sz="1100" b="1" u="none" strike="noStrike" kern="1200" baseline="0">
                          <a:solidFill>
                            <a:schemeClr val="dk1"/>
                          </a:solidFill>
                        </a:rPr>
                        <a:t>LCC kalkulatori </a:t>
                      </a:r>
                    </a:p>
                    <a:p>
                      <a:pPr marL="342900" lvl="0" indent="-342900" algn="l" defTabSz="914400" rtl="0" eaLnBrk="1" latinLnBrk="0" hangingPunct="1">
                        <a:lnSpc>
                          <a:spcPct val="107000"/>
                        </a:lnSpc>
                        <a:spcBef>
                          <a:spcPts val="0"/>
                        </a:spcBef>
                        <a:spcAft>
                          <a:spcPts val="0"/>
                        </a:spcAft>
                        <a:buFont typeface="Wingdings" panose="05000000000000000000" pitchFamily="2" charset="2"/>
                        <a:buChar char=""/>
                      </a:pPr>
                      <a:r>
                        <a:rPr lang="hr-HR" sz="1100" b="1" u="none" strike="noStrike" kern="1200" baseline="0">
                          <a:solidFill>
                            <a:schemeClr val="dk1"/>
                          </a:solidFill>
                        </a:rPr>
                        <a:t>Mogućnosti primjene zelenih kriterija u formulama za odabir ekonomski najpovoljnije ponude </a:t>
                      </a:r>
                      <a:endParaRPr lang="hr-HR" sz="1100" b="1" i="0" u="none" strike="noStrike" kern="1200" baseline="0">
                        <a:solidFill>
                          <a:schemeClr val="dk1"/>
                        </a:solidFill>
                        <a:latin typeface="+mn-lt"/>
                        <a:ea typeface="+mn-ea"/>
                        <a:cs typeface="+mn-cs"/>
                      </a:endParaRPr>
                    </a:p>
                  </a:txBody>
                  <a:tcPr/>
                </a:tc>
                <a:extLst>
                  <a:ext uri="{0D108BD9-81ED-4DB2-BD59-A6C34878D82A}">
                    <a16:rowId xmlns:a16="http://schemas.microsoft.com/office/drawing/2014/main" val="4180575579"/>
                  </a:ext>
                </a:extLst>
              </a:tr>
              <a:tr h="253890">
                <a:tc>
                  <a:txBody>
                    <a:bodyPr/>
                    <a:lstStyle/>
                    <a:p>
                      <a:r>
                        <a:rPr lang="hr-HR" sz="1100" b="1"/>
                        <a:t>14:15-14:30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100"/>
                        <a:t>Stanka za osvježenje</a:t>
                      </a:r>
                    </a:p>
                  </a:txBody>
                  <a:tcPr/>
                </a:tc>
                <a:extLst>
                  <a:ext uri="{0D108BD9-81ED-4DB2-BD59-A6C34878D82A}">
                    <a16:rowId xmlns:a16="http://schemas.microsoft.com/office/drawing/2014/main" val="1423626613"/>
                  </a:ext>
                </a:extLst>
              </a:tr>
              <a:tr h="944063">
                <a:tc>
                  <a:txBody>
                    <a:bodyPr/>
                    <a:lstStyle/>
                    <a:p>
                      <a:r>
                        <a:rPr lang="hr-HR" sz="1100" b="1" kern="1200">
                          <a:solidFill>
                            <a:schemeClr val="dk1"/>
                          </a:solidFill>
                        </a:rPr>
                        <a:t>14:30 – 16:00 </a:t>
                      </a:r>
                      <a:endParaRPr lang="hr-HR" sz="1100" b="1" kern="1200">
                        <a:solidFill>
                          <a:schemeClr val="dk1"/>
                        </a:solidFill>
                        <a:latin typeface="+mn-lt"/>
                        <a:ea typeface="+mn-ea"/>
                        <a:cs typeface="+mn-cs"/>
                      </a:endParaRPr>
                    </a:p>
                  </a:txBody>
                  <a:tcPr/>
                </a:tc>
                <a:tc>
                  <a:txBody>
                    <a:bodyPr/>
                    <a:lstStyle/>
                    <a:p>
                      <a:pPr marL="342900" lvl="0" indent="-342900" algn="l" defTabSz="914400" rtl="0" eaLnBrk="1" latinLnBrk="0" hangingPunct="1">
                        <a:lnSpc>
                          <a:spcPct val="107000"/>
                        </a:lnSpc>
                        <a:spcBef>
                          <a:spcPts val="0"/>
                        </a:spcBef>
                        <a:spcAft>
                          <a:spcPts val="0"/>
                        </a:spcAft>
                        <a:buFont typeface="Wingdings" panose="05000000000000000000" pitchFamily="2" charset="2"/>
                        <a:buChar char=""/>
                      </a:pPr>
                      <a:r>
                        <a:rPr lang="hr-HR" sz="1100" b="1" u="none" strike="noStrike" kern="1200" baseline="0">
                          <a:solidFill>
                            <a:schemeClr val="dk1"/>
                          </a:solidFill>
                        </a:rPr>
                        <a:t>Vježba 3*** – primjena kriterija ekonomski najpovoljnije ponude</a:t>
                      </a:r>
                    </a:p>
                    <a:p>
                      <a:pPr marL="342900" lvl="0" indent="-342900" algn="l" defTabSz="914400" rtl="0" eaLnBrk="1" latinLnBrk="0" hangingPunct="1">
                        <a:lnSpc>
                          <a:spcPct val="107000"/>
                        </a:lnSpc>
                        <a:spcBef>
                          <a:spcPts val="0"/>
                        </a:spcBef>
                        <a:spcAft>
                          <a:spcPts val="0"/>
                        </a:spcAft>
                        <a:buFont typeface="Wingdings" panose="05000000000000000000" pitchFamily="2" charset="2"/>
                        <a:buChar char=""/>
                      </a:pPr>
                      <a:r>
                        <a:rPr lang="hr-HR" sz="1100" b="1" u="none" strike="noStrike" kern="1200" baseline="0">
                          <a:solidFill>
                            <a:schemeClr val="dk1"/>
                          </a:solidFill>
                        </a:rPr>
                        <a:t>Rad u grupama </a:t>
                      </a:r>
                    </a:p>
                    <a:p>
                      <a:pPr marL="342900" lvl="0" indent="-342900" algn="l" defTabSz="914400" rtl="0" eaLnBrk="1" latinLnBrk="0" hangingPunct="1">
                        <a:lnSpc>
                          <a:spcPct val="107000"/>
                        </a:lnSpc>
                        <a:spcBef>
                          <a:spcPts val="0"/>
                        </a:spcBef>
                        <a:spcAft>
                          <a:spcPts val="0"/>
                        </a:spcAft>
                        <a:buFont typeface="Wingdings" panose="05000000000000000000" pitchFamily="2" charset="2"/>
                        <a:buChar char=""/>
                      </a:pPr>
                      <a:r>
                        <a:rPr lang="hr-HR" sz="1100" b="1" u="none" strike="noStrike" kern="1200" baseline="0">
                          <a:solidFill>
                            <a:schemeClr val="dk1"/>
                          </a:solidFill>
                        </a:rPr>
                        <a:t>Prezentacija izrađenog zadatka po grupama</a:t>
                      </a:r>
                    </a:p>
                    <a:p>
                      <a:pPr marL="342900" lvl="0" indent="-342900" algn="l" defTabSz="914400" rtl="0" eaLnBrk="1" latinLnBrk="0" hangingPunct="1">
                        <a:lnSpc>
                          <a:spcPct val="107000"/>
                        </a:lnSpc>
                        <a:spcBef>
                          <a:spcPts val="0"/>
                        </a:spcBef>
                        <a:spcAft>
                          <a:spcPts val="0"/>
                        </a:spcAft>
                        <a:buFont typeface="Wingdings" panose="05000000000000000000" pitchFamily="2" charset="2"/>
                        <a:buChar char=""/>
                      </a:pPr>
                      <a:r>
                        <a:rPr lang="hr-HR" sz="1100" b="1" u="none" strike="noStrike" kern="1200" baseline="0">
                          <a:solidFill>
                            <a:schemeClr val="dk1"/>
                          </a:solidFill>
                        </a:rPr>
                        <a:t>Rasprava, pitanja i primjedbe</a:t>
                      </a:r>
                      <a:endParaRPr lang="hr-HR" sz="1100" b="1" i="0" u="none" strike="noStrike" kern="1200" baseline="0">
                        <a:solidFill>
                          <a:schemeClr val="dk1"/>
                        </a:solidFill>
                        <a:latin typeface="+mn-lt"/>
                        <a:ea typeface="+mn-ea"/>
                        <a:cs typeface="+mn-cs"/>
                      </a:endParaRPr>
                    </a:p>
                  </a:txBody>
                  <a:tcPr/>
                </a:tc>
                <a:extLst>
                  <a:ext uri="{0D108BD9-81ED-4DB2-BD59-A6C34878D82A}">
                    <a16:rowId xmlns:a16="http://schemas.microsoft.com/office/drawing/2014/main" val="937687673"/>
                  </a:ext>
                </a:extLst>
              </a:tr>
            </a:tbl>
          </a:graphicData>
        </a:graphic>
      </p:graphicFrame>
    </p:spTree>
    <p:extLst>
      <p:ext uri="{BB962C8B-B14F-4D97-AF65-F5344CB8AC3E}">
        <p14:creationId xmlns:p14="http://schemas.microsoft.com/office/powerpoint/2010/main" val="1234637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98241" y="548804"/>
            <a:ext cx="9534426" cy="995915"/>
          </a:xfrm>
        </p:spPr>
        <p:txBody>
          <a:bodyPr/>
          <a:lstStyle/>
          <a:p>
            <a:r>
              <a:rPr lang="hr-HR"/>
              <a:t>Ima li tržište </a:t>
            </a:r>
            <a:r>
              <a:rPr lang="hr-HR">
                <a:solidFill>
                  <a:srgbClr val="00904C"/>
                </a:solidFill>
              </a:rPr>
              <a:t>zelenu</a:t>
            </a:r>
            <a:r>
              <a:rPr lang="hr-HR"/>
              <a:t> snagu?</a:t>
            </a:r>
          </a:p>
        </p:txBody>
      </p:sp>
      <p:sp>
        <p:nvSpPr>
          <p:cNvPr id="9" name="Content Placeholder 7">
            <a:extLst>
              <a:ext uri="{FF2B5EF4-FFF2-40B4-BE49-F238E27FC236}">
                <a16:creationId xmlns:a16="http://schemas.microsoft.com/office/drawing/2014/main" id="{248D2FBA-9550-41AB-A975-28B2AD18B7AF}"/>
              </a:ext>
            </a:extLst>
          </p:cNvPr>
          <p:cNvSpPr txBox="1">
            <a:spLocks/>
          </p:cNvSpPr>
          <p:nvPr/>
        </p:nvSpPr>
        <p:spPr>
          <a:xfrm>
            <a:off x="627017" y="1772348"/>
            <a:ext cx="10655033" cy="36487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hr-HR" sz="2600"/>
              <a:t>Za sklapanje 27.253 ugovora u 2021. ukupno je podneseno 72.232 ponuda, iz čega proizlazi da je prosječno za 1 ugovor podneseno 2,65 ponuda</a:t>
            </a:r>
          </a:p>
          <a:p>
            <a:pPr marL="457200" indent="-457200">
              <a:buFont typeface="Arial" panose="020B0604020202020204" pitchFamily="34" charset="0"/>
              <a:buChar char="•"/>
            </a:pPr>
            <a:r>
              <a:rPr lang="hr-HR" sz="2600"/>
              <a:t>Od ukupno podnesenih 72.232 ponuda, 34.649 ponuditelja označeno je kao MSP (mala i srednja poduzeća) što je činilo 47,97% odnosno nešto manje od polovice ponuditelja su MSP!</a:t>
            </a:r>
          </a:p>
        </p:txBody>
      </p:sp>
    </p:spTree>
    <p:extLst>
      <p:ext uri="{BB962C8B-B14F-4D97-AF65-F5344CB8AC3E}">
        <p14:creationId xmlns:p14="http://schemas.microsoft.com/office/powerpoint/2010/main" val="1266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hr-HR"/>
              <a:t>Tržište je </a:t>
            </a:r>
            <a:r>
              <a:rPr lang="hr-HR">
                <a:solidFill>
                  <a:srgbClr val="00904C"/>
                </a:solidFill>
              </a:rPr>
              <a:t>zeleno</a:t>
            </a:r>
            <a:r>
              <a:rPr lang="hr-HR"/>
              <a:t>!</a:t>
            </a:r>
          </a:p>
        </p:txBody>
      </p:sp>
      <p:sp>
        <p:nvSpPr>
          <p:cNvPr id="8" name="Content Placeholder 7"/>
          <p:cNvSpPr>
            <a:spLocks noGrp="1"/>
          </p:cNvSpPr>
          <p:nvPr>
            <p:ph idx="1"/>
          </p:nvPr>
        </p:nvSpPr>
        <p:spPr>
          <a:xfrm>
            <a:off x="557349" y="1985554"/>
            <a:ext cx="10589718" cy="3596256"/>
          </a:xfrm>
        </p:spPr>
        <p:txBody>
          <a:bodyPr>
            <a:normAutofit lnSpcReduction="10000"/>
          </a:bodyPr>
          <a:lstStyle/>
          <a:p>
            <a:pPr marL="457200" indent="-457200">
              <a:buFont typeface="Arial" pitchFamily="34" charset="0"/>
              <a:buChar char="•"/>
            </a:pPr>
            <a:r>
              <a:rPr lang="hr-HR"/>
              <a:t>Za sklapanje 2.492 zelenih ugovora u 2021. ukupno je podneseno 6.794 ponuda, iz čega proizlazi da je prosječno za 1 ugovor podneseno 2,72 ponude</a:t>
            </a:r>
          </a:p>
          <a:p>
            <a:pPr marL="457200" indent="-457200">
              <a:buFont typeface="Arial" pitchFamily="34" charset="0"/>
              <a:buChar char="•"/>
            </a:pPr>
            <a:r>
              <a:rPr lang="hr-HR"/>
              <a:t>Od ukupno podnesenih 6.794 ponuda, 3.692 ponuditelja označeno je kao MSP (mala i srednja poduzeća) &gt; 54,35% odnosno više od polovice su MSP!</a:t>
            </a:r>
          </a:p>
          <a:p>
            <a:pPr marL="457200" indent="-457200">
              <a:buFont typeface="Arial" pitchFamily="34" charset="0"/>
              <a:buChar char="•"/>
            </a:pPr>
            <a:r>
              <a:rPr lang="hr-HR"/>
              <a:t>Tek 40 ponuditelja nije iz HR ili 1,61% (najviše Slovenija zatim Italija, Nizozemska, Srbija, Njemačka, Danska, i ostale zemlje s po jednim ponuditeljem) – ukupno su sudjelovali sa 352 milijuna HRK ili 6,20%!</a:t>
            </a:r>
          </a:p>
        </p:txBody>
      </p:sp>
      <p:sp>
        <p:nvSpPr>
          <p:cNvPr id="5" name="Vertical Scroll 4">
            <a:extLst>
              <a:ext uri="{FF2B5EF4-FFF2-40B4-BE49-F238E27FC236}">
                <a16:creationId xmlns:a16="http://schemas.microsoft.com/office/drawing/2014/main" id="{7E4CA38E-4ECA-4449-924B-7A06AF7885BB}"/>
              </a:ext>
            </a:extLst>
          </p:cNvPr>
          <p:cNvSpPr/>
          <p:nvPr/>
        </p:nvSpPr>
        <p:spPr>
          <a:xfrm>
            <a:off x="7379929" y="221442"/>
            <a:ext cx="2183642" cy="1550906"/>
          </a:xfrm>
          <a:prstGeom prst="vertic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i="1">
                <a:solidFill>
                  <a:schemeClr val="tx1"/>
                </a:solidFill>
              </a:rPr>
              <a:t>Zaključak:</a:t>
            </a:r>
          </a:p>
          <a:p>
            <a:pPr algn="ctr"/>
            <a:r>
              <a:rPr lang="hr-HR" i="1">
                <a:solidFill>
                  <a:schemeClr val="tx1"/>
                </a:solidFill>
              </a:rPr>
              <a:t>Tržište raste</a:t>
            </a:r>
            <a:r>
              <a:rPr lang="en-US" i="1">
                <a:solidFill>
                  <a:schemeClr val="tx1"/>
                </a:solidFill>
              </a:rPr>
              <a:t>!</a:t>
            </a:r>
          </a:p>
        </p:txBody>
      </p:sp>
    </p:spTree>
    <p:extLst>
      <p:ext uri="{BB962C8B-B14F-4D97-AF65-F5344CB8AC3E}">
        <p14:creationId xmlns:p14="http://schemas.microsoft.com/office/powerpoint/2010/main" val="1159462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2846" y="280275"/>
            <a:ext cx="9237767" cy="995915"/>
          </a:xfrm>
        </p:spPr>
        <p:txBody>
          <a:bodyPr>
            <a:normAutofit fontScale="90000"/>
          </a:bodyPr>
          <a:lstStyle/>
          <a:p>
            <a:r>
              <a:rPr lang="hr-HR"/>
              <a:t>Koji su predmeti nabave najčešće </a:t>
            </a:r>
            <a:r>
              <a:rPr lang="hr-HR">
                <a:solidFill>
                  <a:srgbClr val="00904C"/>
                </a:solidFill>
              </a:rPr>
              <a:t>zeleni</a:t>
            </a:r>
            <a:r>
              <a:rPr lang="hr-HR"/>
              <a:t>?</a:t>
            </a:r>
          </a:p>
        </p:txBody>
      </p:sp>
      <p:sp>
        <p:nvSpPr>
          <p:cNvPr id="8" name="Content Placeholder 7"/>
          <p:cNvSpPr>
            <a:spLocks noGrp="1"/>
          </p:cNvSpPr>
          <p:nvPr>
            <p:ph idx="1"/>
          </p:nvPr>
        </p:nvSpPr>
        <p:spPr>
          <a:xfrm>
            <a:off x="627017" y="1428207"/>
            <a:ext cx="10520050" cy="4153604"/>
          </a:xfrm>
        </p:spPr>
        <p:txBody>
          <a:bodyPr>
            <a:normAutofit fontScale="92500" lnSpcReduction="20000"/>
          </a:bodyPr>
          <a:lstStyle/>
          <a:p>
            <a:r>
              <a:rPr lang="hr-HR"/>
              <a:t>Zelene nabave su najčešće identificirane po vrstama predmeta nabave kao:</a:t>
            </a:r>
          </a:p>
          <a:p>
            <a:pPr marL="457200" indent="-457200">
              <a:buFont typeface="Wingdings" panose="05000000000000000000" pitchFamily="2" charset="2"/>
              <a:buChar char="q"/>
            </a:pPr>
            <a:r>
              <a:rPr lang="hr-HR"/>
              <a:t>Nabava roba: nabava el. energije, naftnih derivata, lijekova, informatičke i elektroničke opreme, automobila, kamiona i autobusa, plina, pneumatika, medicinskih uređaja, strojeva i opreme, prehrambenih proizvoda, mesa i mesnih proizvoda itd. </a:t>
            </a:r>
          </a:p>
          <a:p>
            <a:pPr marL="457200" indent="-457200">
              <a:buFont typeface="Wingdings" panose="05000000000000000000" pitchFamily="2" charset="2"/>
              <a:buChar char="q"/>
            </a:pPr>
            <a:r>
              <a:rPr lang="hr-HR"/>
              <a:t>Nabava radova: energetska obnove zgrada, izgradnja sportskih dvorana, izgradnja i opremanje </a:t>
            </a:r>
            <a:r>
              <a:rPr lang="hr-HR" err="1"/>
              <a:t>reciklažnih</a:t>
            </a:r>
            <a:r>
              <a:rPr lang="hr-HR"/>
              <a:t> dvorišta, radovi na rekonstrukciji raznih nekretnina, radovi na šetnicama, stazama, javnoj rasvjeti, sanacije nerazvrstanih cesta, izgradnje fotonaponske elektrane itd. </a:t>
            </a:r>
          </a:p>
          <a:p>
            <a:pPr marL="457200" indent="-457200">
              <a:buFont typeface="Wingdings" panose="05000000000000000000" pitchFamily="2" charset="2"/>
              <a:buChar char="q"/>
            </a:pPr>
            <a:r>
              <a:rPr lang="hr-HR"/>
              <a:t>Nabava usluga: kartiranje obalnih morskih staništa u obalnom moru RH, usluge čišćenja morskog okoliša, usluge recikliranja biootpada, gospodarenja otpadom, usluge prijevoza učenika, usluge čišćenja, pranja i sl.</a:t>
            </a:r>
          </a:p>
          <a:p>
            <a:endParaRPr lang="hr-HR"/>
          </a:p>
        </p:txBody>
      </p:sp>
    </p:spTree>
    <p:extLst>
      <p:ext uri="{BB962C8B-B14F-4D97-AF65-F5344CB8AC3E}">
        <p14:creationId xmlns:p14="http://schemas.microsoft.com/office/powerpoint/2010/main" val="4269455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602" y="571044"/>
            <a:ext cx="8925152" cy="995915"/>
          </a:xfrm>
          <a:prstGeom prst="ellipse">
            <a:avLst/>
          </a:prstGeom>
        </p:spPr>
        <p:txBody>
          <a:bodyPr vert="horz" lIns="91440" tIns="45720" rIns="91440" bIns="45720" rtlCol="0" anchor="ctr">
            <a:normAutofit fontScale="90000"/>
          </a:bodyPr>
          <a:lstStyle/>
          <a:p>
            <a:r>
              <a:rPr lang="hr-HR"/>
              <a:t>Statističko izvješće o javnoj nabavi RH za 2021. godinu</a:t>
            </a:r>
          </a:p>
        </p:txBody>
      </p:sp>
      <p:sp>
        <p:nvSpPr>
          <p:cNvPr id="3" name="Content Placeholder 2">
            <a:extLst>
              <a:ext uri="{FF2B5EF4-FFF2-40B4-BE49-F238E27FC236}">
                <a16:creationId xmlns:a16="http://schemas.microsoft.com/office/drawing/2014/main" id="{1D5B8D11-0169-C36B-B69A-9136F1691D5E}"/>
              </a:ext>
            </a:extLst>
          </p:cNvPr>
          <p:cNvSpPr>
            <a:spLocks noGrp="1"/>
          </p:cNvSpPr>
          <p:nvPr>
            <p:ph idx="1"/>
          </p:nvPr>
        </p:nvSpPr>
        <p:spPr>
          <a:xfrm>
            <a:off x="574766" y="1929111"/>
            <a:ext cx="10013008" cy="3792420"/>
          </a:xfrm>
        </p:spPr>
        <p:txBody>
          <a:bodyPr>
            <a:normAutofit fontScale="70000" lnSpcReduction="20000"/>
          </a:bodyPr>
          <a:lstStyle/>
          <a:p>
            <a:pPr marL="342900" lvl="0" indent="-228600">
              <a:lnSpc>
                <a:spcPct val="120000"/>
              </a:lnSpc>
              <a:spcBef>
                <a:spcPct val="0"/>
              </a:spcBef>
              <a:spcAft>
                <a:spcPts val="600"/>
              </a:spcAft>
              <a:buFont typeface="Arial" panose="020B0604020202020204" pitchFamily="34" charset="0"/>
              <a:buChar char="•"/>
            </a:pPr>
            <a:r>
              <a:rPr lang="hr-HR" sz="2800" noProof="0">
                <a:solidFill>
                  <a:schemeClr val="tx1"/>
                </a:solidFill>
              </a:rPr>
              <a:t>1.511 ugovora javne nabave robe javnih naručitelja = 2,20 milijardi kuna (</a:t>
            </a:r>
            <a:r>
              <a:rPr lang="hr-HR" sz="2800">
                <a:solidFill>
                  <a:schemeClr val="tx1"/>
                </a:solidFill>
              </a:rPr>
              <a:t>električna energija, naftni derivati, lijekovi, informatička i elektronička oprema, automobili, kamioni i autobusi, plin, pneumatika, medicinski uređaji, strojevi i oprema, prehrambeni proizvodi, meso i mesni proizvodi itd.)</a:t>
            </a:r>
            <a:endParaRPr lang="hr-HR" sz="2800" noProof="0">
              <a:solidFill>
                <a:schemeClr val="tx1"/>
              </a:solidFill>
            </a:endParaRPr>
          </a:p>
          <a:p>
            <a:pPr marL="342900" lvl="0" indent="-228600">
              <a:lnSpc>
                <a:spcPct val="120000"/>
              </a:lnSpc>
              <a:spcBef>
                <a:spcPct val="0"/>
              </a:spcBef>
              <a:spcAft>
                <a:spcPts val="600"/>
              </a:spcAft>
              <a:buFont typeface="Arial" panose="020B0604020202020204" pitchFamily="34" charset="0"/>
              <a:buChar char="•"/>
            </a:pPr>
            <a:r>
              <a:rPr lang="hr-HR" sz="2800" noProof="0">
                <a:solidFill>
                  <a:schemeClr val="tx1"/>
                </a:solidFill>
              </a:rPr>
              <a:t>367 ugovora javne nabave radova = 1,32 milijarde kuna (energetska obnova zgrada, izgradnja sportskih dvorana, izgradnja i opremanje </a:t>
            </a:r>
            <a:r>
              <a:rPr lang="hr-HR" sz="2800" noProof="0" err="1">
                <a:solidFill>
                  <a:schemeClr val="tx1"/>
                </a:solidFill>
              </a:rPr>
              <a:t>reciklažnih</a:t>
            </a:r>
            <a:r>
              <a:rPr lang="hr-HR" sz="2800" noProof="0">
                <a:solidFill>
                  <a:schemeClr val="tx1"/>
                </a:solidFill>
              </a:rPr>
              <a:t> dvorišta, radovi na rekonstrukciji raznih nekretnina, radovi na šetnicama, stazama, javnoj rasvjeti, sanaciji nerazvrstanih cesta, izgradnja fotonaponske elektrane itd.)</a:t>
            </a:r>
          </a:p>
          <a:p>
            <a:pPr marL="342900" lvl="0" indent="-228600">
              <a:lnSpc>
                <a:spcPct val="120000"/>
              </a:lnSpc>
              <a:spcBef>
                <a:spcPct val="0"/>
              </a:spcBef>
              <a:spcAft>
                <a:spcPts val="600"/>
              </a:spcAft>
              <a:buFont typeface="Arial" panose="020B0604020202020204" pitchFamily="34" charset="0"/>
              <a:buChar char="•"/>
            </a:pPr>
            <a:r>
              <a:rPr lang="hr-HR" sz="2800" noProof="0">
                <a:solidFill>
                  <a:schemeClr val="tx1"/>
                </a:solidFill>
              </a:rPr>
              <a:t>388 ugovora javne nabave usluga = 464,70 milijuna kuna (usluge kartiranja obalnih morskih staništa, usluge čišćenja morskog okoliša, usluge recikliranja biootpada, gospodarenja otpadom, usluge prijevoza učenika, usluge čišćenja itd.)</a:t>
            </a:r>
          </a:p>
          <a:p>
            <a:pPr>
              <a:lnSpc>
                <a:spcPct val="120000"/>
              </a:lnSpc>
            </a:pPr>
            <a:endParaRPr lang="hr-HR"/>
          </a:p>
        </p:txBody>
      </p:sp>
    </p:spTree>
    <p:extLst>
      <p:ext uri="{BB962C8B-B14F-4D97-AF65-F5344CB8AC3E}">
        <p14:creationId xmlns:p14="http://schemas.microsoft.com/office/powerpoint/2010/main" val="1773890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27314" y="776433"/>
            <a:ext cx="9056915" cy="995915"/>
          </a:xfrm>
        </p:spPr>
        <p:txBody>
          <a:bodyPr>
            <a:normAutofit fontScale="90000"/>
          </a:bodyPr>
          <a:lstStyle/>
          <a:p>
            <a:r>
              <a:rPr lang="hr-HR"/>
              <a:t>Učešće prioritetnih skupina u ukupnoj zelenoj nabavi</a:t>
            </a:r>
          </a:p>
        </p:txBody>
      </p:sp>
      <p:sp>
        <p:nvSpPr>
          <p:cNvPr id="8" name="Content Placeholder 7"/>
          <p:cNvSpPr>
            <a:spLocks noGrp="1"/>
          </p:cNvSpPr>
          <p:nvPr>
            <p:ph idx="1"/>
          </p:nvPr>
        </p:nvSpPr>
        <p:spPr>
          <a:xfrm>
            <a:off x="670560" y="2230952"/>
            <a:ext cx="10476507" cy="3350858"/>
          </a:xfrm>
        </p:spPr>
        <p:txBody>
          <a:bodyPr>
            <a:normAutofit/>
          </a:bodyPr>
          <a:lstStyle/>
          <a:p>
            <a:pPr marL="457200" indent="-457200">
              <a:buFont typeface="Wingdings" panose="05000000000000000000" pitchFamily="2" charset="2"/>
              <a:buChar char="§"/>
            </a:pPr>
            <a:r>
              <a:rPr lang="hr-HR"/>
              <a:t>Od ukupno 2.492 </a:t>
            </a:r>
            <a:r>
              <a:rPr lang="hr-HR">
                <a:solidFill>
                  <a:srgbClr val="00904C"/>
                </a:solidFill>
              </a:rPr>
              <a:t>zelenih</a:t>
            </a:r>
            <a:r>
              <a:rPr lang="hr-HR"/>
              <a:t> ugovora, nešto više od 550 ugovora je potpisano za predmet nabave </a:t>
            </a:r>
            <a:r>
              <a:rPr lang="hr-HR" b="1"/>
              <a:t>prioritetnih</a:t>
            </a:r>
            <a:r>
              <a:rPr lang="hr-HR"/>
              <a:t> skupina</a:t>
            </a:r>
          </a:p>
          <a:p>
            <a:pPr marL="457200" indent="-457200">
              <a:buFont typeface="Wingdings" panose="05000000000000000000" pitchFamily="2" charset="2"/>
              <a:buChar char="§"/>
            </a:pPr>
            <a:endParaRPr lang="hr-HR"/>
          </a:p>
          <a:p>
            <a:pPr marL="457200" indent="-457200">
              <a:buFont typeface="Wingdings" panose="05000000000000000000" pitchFamily="2" charset="2"/>
              <a:buChar char="§"/>
            </a:pPr>
            <a:r>
              <a:rPr lang="hr-HR"/>
              <a:t>Od ukupno 100,00% </a:t>
            </a:r>
            <a:r>
              <a:rPr lang="hr-HR">
                <a:solidFill>
                  <a:srgbClr val="00904C"/>
                </a:solidFill>
              </a:rPr>
              <a:t>zelenih</a:t>
            </a:r>
            <a:r>
              <a:rPr lang="hr-HR"/>
              <a:t> ugovora, preko 22% ugovora je potpisano za predmet nabave </a:t>
            </a:r>
            <a:r>
              <a:rPr lang="hr-HR" b="1"/>
              <a:t>prioritetnih</a:t>
            </a:r>
            <a:r>
              <a:rPr lang="hr-HR"/>
              <a:t> skupina</a:t>
            </a:r>
          </a:p>
          <a:p>
            <a:endParaRPr lang="hr-HR"/>
          </a:p>
          <a:p>
            <a:r>
              <a:rPr lang="hr-HR" sz="1800" i="1"/>
              <a:t>Napomena: znatni udio </a:t>
            </a:r>
            <a:r>
              <a:rPr lang="hr-HR" sz="1800" i="1" u="sng"/>
              <a:t>zajedničke</a:t>
            </a:r>
            <a:r>
              <a:rPr lang="hr-HR" sz="1800" i="1"/>
              <a:t> nabave u ugovorima za prioritetnu skupinu je električna energija!</a:t>
            </a:r>
          </a:p>
        </p:txBody>
      </p:sp>
    </p:spTree>
    <p:extLst>
      <p:ext uri="{BB962C8B-B14F-4D97-AF65-F5344CB8AC3E}">
        <p14:creationId xmlns:p14="http://schemas.microsoft.com/office/powerpoint/2010/main" val="1642974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 y="383725"/>
            <a:ext cx="9840685" cy="1325563"/>
          </a:xfrm>
          <a:prstGeom prst="ellipse">
            <a:avLst/>
          </a:prstGeom>
        </p:spPr>
        <p:txBody>
          <a:bodyPr vert="horz" lIns="91440" tIns="45720" rIns="91440" bIns="45720" rtlCol="0" anchor="ctr">
            <a:normAutofit fontScale="90000"/>
          </a:bodyPr>
          <a:lstStyle/>
          <a:p>
            <a:r>
              <a:rPr lang="hr-HR" sz="4000" b="1">
                <a:solidFill>
                  <a:schemeClr val="tx1">
                    <a:lumMod val="75000"/>
                    <a:lumOff val="25000"/>
                  </a:schemeClr>
                </a:solidFill>
                <a:latin typeface="+mn-lt"/>
              </a:rPr>
              <a:t>Statističko izvješće o javnoj nabavi RH za 2021. godinu</a:t>
            </a:r>
          </a:p>
        </p:txBody>
      </p:sp>
      <p:sp>
        <p:nvSpPr>
          <p:cNvPr id="6" name="Prostoručno: oblik 5">
            <a:extLst>
              <a:ext uri="{FF2B5EF4-FFF2-40B4-BE49-F238E27FC236}">
                <a16:creationId xmlns:a16="http://schemas.microsoft.com/office/drawing/2014/main" id="{6D5E94C3-A352-810F-D85F-68F8E4E36EA3}"/>
              </a:ext>
            </a:extLst>
          </p:cNvPr>
          <p:cNvSpPr/>
          <p:nvPr/>
        </p:nvSpPr>
        <p:spPr>
          <a:xfrm>
            <a:off x="1246891" y="1881981"/>
            <a:ext cx="8741840" cy="3604419"/>
          </a:xfrm>
          <a:custGeom>
            <a:avLst/>
            <a:gdLst>
              <a:gd name="connsiteX0" fmla="*/ 0 w 7885093"/>
              <a:gd name="connsiteY0" fmla="*/ 0 h 1397620"/>
              <a:gd name="connsiteX1" fmla="*/ 7885093 w 7885093"/>
              <a:gd name="connsiteY1" fmla="*/ 0 h 1397620"/>
              <a:gd name="connsiteX2" fmla="*/ 7885093 w 7885093"/>
              <a:gd name="connsiteY2" fmla="*/ 1397620 h 1397620"/>
              <a:gd name="connsiteX3" fmla="*/ 0 w 7885093"/>
              <a:gd name="connsiteY3" fmla="*/ 1397620 h 1397620"/>
              <a:gd name="connsiteX4" fmla="*/ 0 w 7885093"/>
              <a:gd name="connsiteY4" fmla="*/ 0 h 1397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5093" h="1397620">
                <a:moveTo>
                  <a:pt x="0" y="0"/>
                </a:moveTo>
                <a:lnTo>
                  <a:pt x="7885093" y="0"/>
                </a:lnTo>
                <a:lnTo>
                  <a:pt x="7885093" y="1397620"/>
                </a:lnTo>
                <a:lnTo>
                  <a:pt x="0" y="13976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rmAutofit/>
          </a:bodyPr>
          <a:lstStyle/>
          <a:p>
            <a:pPr marL="266700" lvl="0" indent="-228600">
              <a:lnSpc>
                <a:spcPct val="90000"/>
              </a:lnSpc>
              <a:spcBef>
                <a:spcPct val="0"/>
              </a:spcBef>
              <a:spcAft>
                <a:spcPct val="35000"/>
              </a:spcAft>
              <a:buFont typeface="Arial" panose="020B0604020202020204" pitchFamily="34" charset="0"/>
              <a:buChar char="•"/>
            </a:pPr>
            <a:r>
              <a:rPr lang="hr-HR" sz="2400">
                <a:solidFill>
                  <a:schemeClr val="tx1"/>
                </a:solidFill>
              </a:rPr>
              <a:t>Ukupna vrijednost javne nabave u 2021. godini u RH = 57,23 milijarde kuna </a:t>
            </a:r>
          </a:p>
          <a:p>
            <a:pPr marL="266700" lvl="0" indent="-228600">
              <a:lnSpc>
                <a:spcPct val="90000"/>
              </a:lnSpc>
              <a:spcBef>
                <a:spcPct val="0"/>
              </a:spcBef>
              <a:spcAft>
                <a:spcPct val="35000"/>
              </a:spcAft>
              <a:buFont typeface="Arial" panose="020B0604020202020204" pitchFamily="34" charset="0"/>
              <a:buChar char="•"/>
            </a:pPr>
            <a:r>
              <a:rPr lang="hr-HR" sz="2400">
                <a:solidFill>
                  <a:schemeClr val="tx1"/>
                </a:solidFill>
              </a:rPr>
              <a:t>Broj ugovora javne nabave u 2021. godini u RH = 27.253</a:t>
            </a:r>
          </a:p>
          <a:p>
            <a:pPr marL="266700" lvl="0" indent="-228600">
              <a:lnSpc>
                <a:spcPct val="90000"/>
              </a:lnSpc>
              <a:spcBef>
                <a:spcPct val="0"/>
              </a:spcBef>
              <a:spcAft>
                <a:spcPts val="0"/>
              </a:spcAft>
              <a:buFont typeface="Arial" panose="020B0604020202020204" pitchFamily="34" charset="0"/>
              <a:buChar char="•"/>
            </a:pPr>
            <a:r>
              <a:rPr lang="hr-HR" sz="2400">
                <a:solidFill>
                  <a:schemeClr val="tx1"/>
                </a:solidFill>
              </a:rPr>
              <a:t>Ukupna vrijednost ugovora zelene javne nabave u 2021. godini u RH = 5.673.179.818. kuna</a:t>
            </a:r>
          </a:p>
          <a:p>
            <a:pPr marL="38100" lvl="0">
              <a:lnSpc>
                <a:spcPct val="90000"/>
              </a:lnSpc>
              <a:spcBef>
                <a:spcPct val="0"/>
              </a:spcBef>
              <a:spcAft>
                <a:spcPts val="0"/>
              </a:spcAft>
            </a:pPr>
            <a:endParaRPr lang="hr-HR" sz="2400">
              <a:solidFill>
                <a:schemeClr val="tx1"/>
              </a:solidFill>
            </a:endParaRPr>
          </a:p>
          <a:p>
            <a:pPr marL="266700" lvl="0" indent="-228600">
              <a:lnSpc>
                <a:spcPct val="90000"/>
              </a:lnSpc>
              <a:spcBef>
                <a:spcPct val="0"/>
              </a:spcBef>
              <a:spcAft>
                <a:spcPts val="0"/>
              </a:spcAft>
              <a:buFont typeface="Arial" panose="020B0604020202020204" pitchFamily="34" charset="0"/>
              <a:buChar char="•"/>
            </a:pPr>
            <a:r>
              <a:rPr lang="hr-HR" sz="2400">
                <a:solidFill>
                  <a:schemeClr val="tx1"/>
                </a:solidFill>
              </a:rPr>
              <a:t>Broj ugovora zelene javne nabave u 2021. godini u RH = 2.492</a:t>
            </a:r>
          </a:p>
          <a:p>
            <a:pPr marL="0" lvl="0" indent="-228600">
              <a:lnSpc>
                <a:spcPct val="90000"/>
              </a:lnSpc>
              <a:spcBef>
                <a:spcPct val="0"/>
              </a:spcBef>
              <a:spcAft>
                <a:spcPct val="35000"/>
              </a:spcAft>
              <a:buFont typeface="Arial" panose="020B0604020202020204" pitchFamily="34" charset="0"/>
              <a:buChar char="•"/>
            </a:pPr>
            <a:endParaRPr lang="en-US" noProof="0">
              <a:solidFill>
                <a:schemeClr val="tx1"/>
              </a:solidFill>
            </a:endParaRPr>
          </a:p>
        </p:txBody>
      </p:sp>
      <p:sp>
        <p:nvSpPr>
          <p:cNvPr id="8" name="Prostoručno: oblik 7">
            <a:extLst>
              <a:ext uri="{FF2B5EF4-FFF2-40B4-BE49-F238E27FC236}">
                <a16:creationId xmlns:a16="http://schemas.microsoft.com/office/drawing/2014/main" id="{D317FE3F-9822-C244-21E5-F9715C538A2A}"/>
              </a:ext>
            </a:extLst>
          </p:cNvPr>
          <p:cNvSpPr/>
          <p:nvPr/>
        </p:nvSpPr>
        <p:spPr>
          <a:xfrm>
            <a:off x="4306907" y="3267697"/>
            <a:ext cx="7885093" cy="1161429"/>
          </a:xfrm>
          <a:custGeom>
            <a:avLst/>
            <a:gdLst>
              <a:gd name="connsiteX0" fmla="*/ 0 w 7885093"/>
              <a:gd name="connsiteY0" fmla="*/ 0 h 1161429"/>
              <a:gd name="connsiteX1" fmla="*/ 7885093 w 7885093"/>
              <a:gd name="connsiteY1" fmla="*/ 0 h 1161429"/>
              <a:gd name="connsiteX2" fmla="*/ 7885093 w 7885093"/>
              <a:gd name="connsiteY2" fmla="*/ 1161429 h 1161429"/>
              <a:gd name="connsiteX3" fmla="*/ 0 w 7885093"/>
              <a:gd name="connsiteY3" fmla="*/ 1161429 h 1161429"/>
              <a:gd name="connsiteX4" fmla="*/ 0 w 7885093"/>
              <a:gd name="connsiteY4" fmla="*/ 0 h 116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5093" h="1161429">
                <a:moveTo>
                  <a:pt x="0" y="0"/>
                </a:moveTo>
                <a:lnTo>
                  <a:pt x="7885093" y="0"/>
                </a:lnTo>
                <a:lnTo>
                  <a:pt x="7885093" y="1161429"/>
                </a:lnTo>
                <a:lnTo>
                  <a:pt x="0" y="11614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hr-HR" sz="2400" kern="1200" noProof="0"/>
          </a:p>
        </p:txBody>
      </p:sp>
    </p:spTree>
    <p:extLst>
      <p:ext uri="{BB962C8B-B14F-4D97-AF65-F5344CB8AC3E}">
        <p14:creationId xmlns:p14="http://schemas.microsoft.com/office/powerpoint/2010/main" val="673219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FD0120F1-3EB9-4FD9-852D-318B4A1AC98F}"/>
              </a:ext>
            </a:extLst>
          </p:cNvPr>
          <p:cNvSpPr>
            <a:spLocks noGrp="1"/>
          </p:cNvSpPr>
          <p:nvPr>
            <p:ph type="title"/>
          </p:nvPr>
        </p:nvSpPr>
        <p:spPr>
          <a:xfrm>
            <a:off x="687037" y="1145220"/>
            <a:ext cx="10942214" cy="4802818"/>
          </a:xfrm>
        </p:spPr>
        <p:txBody>
          <a:bodyPr>
            <a:noAutofit/>
          </a:bodyPr>
          <a:lstStyle/>
          <a:p>
            <a:pPr algn="ctr"/>
            <a:r>
              <a:rPr lang="hr-HR" sz="4000">
                <a:solidFill>
                  <a:schemeClr val="tx1">
                    <a:lumMod val="75000"/>
                    <a:lumOff val="25000"/>
                  </a:schemeClr>
                </a:solidFill>
                <a:effectLst>
                  <a:outerShdw blurRad="38100" dist="38100" dir="2700000" algn="tl">
                    <a:srgbClr val="000000">
                      <a:alpha val="43137"/>
                    </a:srgbClr>
                  </a:outerShdw>
                </a:effectLst>
              </a:rPr>
              <a:t>Europski zeleni plan te primjenjivost u RH</a:t>
            </a:r>
            <a:br>
              <a:rPr lang="hr-HR" sz="4000">
                <a:solidFill>
                  <a:schemeClr val="tx1">
                    <a:lumMod val="75000"/>
                    <a:lumOff val="25000"/>
                  </a:schemeClr>
                </a:solidFill>
                <a:effectLst>
                  <a:outerShdw blurRad="38100" dist="38100" dir="2700000" algn="tl">
                    <a:srgbClr val="000000">
                      <a:alpha val="43137"/>
                    </a:srgbClr>
                  </a:outerShdw>
                </a:effectLst>
              </a:rPr>
            </a:br>
            <a:br>
              <a:rPr lang="hr-HR" sz="4000">
                <a:solidFill>
                  <a:schemeClr val="tx1">
                    <a:lumMod val="75000"/>
                    <a:lumOff val="25000"/>
                  </a:schemeClr>
                </a:solidFill>
                <a:effectLst>
                  <a:outerShdw blurRad="38100" dist="38100" dir="2700000" algn="tl">
                    <a:srgbClr val="000000">
                      <a:alpha val="43137"/>
                    </a:srgbClr>
                  </a:outerShdw>
                </a:effectLst>
              </a:rPr>
            </a:br>
            <a:r>
              <a:rPr lang="hr-HR" sz="4000">
                <a:effectLst>
                  <a:outerShdw blurRad="38100" dist="38100" dir="2700000" algn="tl">
                    <a:srgbClr val="000000">
                      <a:alpha val="43137"/>
                    </a:srgbClr>
                  </a:outerShdw>
                </a:effectLst>
              </a:rPr>
              <a:t>Eko-oznake, EMAS i relevantni EU propisi</a:t>
            </a:r>
            <a:br>
              <a:rPr lang="hr-HR" sz="4000">
                <a:effectLst>
                  <a:outerShdw blurRad="38100" dist="38100" dir="2700000" algn="tl">
                    <a:srgbClr val="000000">
                      <a:alpha val="43137"/>
                    </a:srgbClr>
                  </a:outerShdw>
                </a:effectLst>
              </a:rPr>
            </a:br>
            <a:br>
              <a:rPr lang="hr-HR" sz="4000">
                <a:effectLst>
                  <a:outerShdw blurRad="38100" dist="38100" dir="2700000" algn="tl">
                    <a:srgbClr val="000000">
                      <a:alpha val="43137"/>
                    </a:srgbClr>
                  </a:outerShdw>
                </a:effectLst>
              </a:rPr>
            </a:br>
            <a:r>
              <a:rPr lang="hr-HR" sz="4000">
                <a:effectLst>
                  <a:outerShdw blurRad="38100" dist="38100" dir="2700000" algn="tl">
                    <a:srgbClr val="000000">
                      <a:alpha val="43137"/>
                    </a:srgbClr>
                  </a:outerShdw>
                </a:effectLst>
              </a:rPr>
              <a:t>Zelena javna nabava i kružno gospodarstvo</a:t>
            </a:r>
            <a:endParaRPr lang="hr-HR" sz="4000">
              <a:solidFill>
                <a:schemeClr val="tx1">
                  <a:lumMod val="75000"/>
                  <a:lumOff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43732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FD0120F1-3EB9-4FD9-852D-318B4A1AC98F}"/>
              </a:ext>
            </a:extLst>
          </p:cNvPr>
          <p:cNvSpPr>
            <a:spLocks noGrp="1"/>
          </p:cNvSpPr>
          <p:nvPr>
            <p:ph type="title"/>
          </p:nvPr>
        </p:nvSpPr>
        <p:spPr>
          <a:xfrm>
            <a:off x="527239" y="1509203"/>
            <a:ext cx="10942214" cy="2203882"/>
          </a:xfrm>
        </p:spPr>
        <p:txBody>
          <a:bodyPr>
            <a:noAutofit/>
          </a:bodyPr>
          <a:lstStyle/>
          <a:p>
            <a:pPr algn="ctr"/>
            <a:r>
              <a:rPr lang="en-US" sz="5000" err="1">
                <a:solidFill>
                  <a:schemeClr val="tx1">
                    <a:lumMod val="75000"/>
                    <a:lumOff val="25000"/>
                  </a:schemeClr>
                </a:solidFill>
                <a:effectLst>
                  <a:outerShdw blurRad="38100" dist="38100" dir="2700000" algn="tl">
                    <a:srgbClr val="000000">
                      <a:alpha val="43137"/>
                    </a:srgbClr>
                  </a:outerShdw>
                </a:effectLst>
              </a:rPr>
              <a:t>Europski</a:t>
            </a:r>
            <a:r>
              <a:rPr lang="en-US" sz="5000">
                <a:solidFill>
                  <a:schemeClr val="tx1">
                    <a:lumMod val="75000"/>
                    <a:lumOff val="25000"/>
                  </a:schemeClr>
                </a:solidFill>
                <a:effectLst>
                  <a:outerShdw blurRad="38100" dist="38100" dir="2700000" algn="tl">
                    <a:srgbClr val="000000">
                      <a:alpha val="43137"/>
                    </a:srgbClr>
                  </a:outerShdw>
                </a:effectLst>
              </a:rPr>
              <a:t> </a:t>
            </a:r>
            <a:r>
              <a:rPr lang="en-US" sz="5000" err="1">
                <a:solidFill>
                  <a:schemeClr val="tx1">
                    <a:lumMod val="75000"/>
                    <a:lumOff val="25000"/>
                  </a:schemeClr>
                </a:solidFill>
                <a:effectLst>
                  <a:outerShdw blurRad="38100" dist="38100" dir="2700000" algn="tl">
                    <a:srgbClr val="000000">
                      <a:alpha val="43137"/>
                    </a:srgbClr>
                  </a:outerShdw>
                </a:effectLst>
              </a:rPr>
              <a:t>zeleni</a:t>
            </a:r>
            <a:r>
              <a:rPr lang="en-US" sz="5000">
                <a:solidFill>
                  <a:schemeClr val="tx1">
                    <a:lumMod val="75000"/>
                    <a:lumOff val="25000"/>
                  </a:schemeClr>
                </a:solidFill>
                <a:effectLst>
                  <a:outerShdw blurRad="38100" dist="38100" dir="2700000" algn="tl">
                    <a:srgbClr val="000000">
                      <a:alpha val="43137"/>
                    </a:srgbClr>
                  </a:outerShdw>
                </a:effectLst>
              </a:rPr>
              <a:t> plan </a:t>
            </a:r>
            <a:r>
              <a:rPr lang="en-US" sz="5000" err="1">
                <a:solidFill>
                  <a:schemeClr val="tx1">
                    <a:lumMod val="75000"/>
                    <a:lumOff val="25000"/>
                  </a:schemeClr>
                </a:solidFill>
                <a:effectLst>
                  <a:outerShdw blurRad="38100" dist="38100" dir="2700000" algn="tl">
                    <a:srgbClr val="000000">
                      <a:alpha val="43137"/>
                    </a:srgbClr>
                  </a:outerShdw>
                </a:effectLst>
              </a:rPr>
              <a:t>te</a:t>
            </a:r>
            <a:r>
              <a:rPr lang="en-US" sz="5000">
                <a:solidFill>
                  <a:schemeClr val="tx1">
                    <a:lumMod val="75000"/>
                    <a:lumOff val="25000"/>
                  </a:schemeClr>
                </a:solidFill>
                <a:effectLst>
                  <a:outerShdw blurRad="38100" dist="38100" dir="2700000" algn="tl">
                    <a:srgbClr val="000000">
                      <a:alpha val="43137"/>
                    </a:srgbClr>
                  </a:outerShdw>
                </a:effectLst>
              </a:rPr>
              <a:t> </a:t>
            </a:r>
            <a:br>
              <a:rPr lang="hr-HR" sz="5000">
                <a:solidFill>
                  <a:schemeClr val="tx1">
                    <a:lumMod val="75000"/>
                    <a:lumOff val="25000"/>
                  </a:schemeClr>
                </a:solidFill>
                <a:effectLst>
                  <a:outerShdw blurRad="38100" dist="38100" dir="2700000" algn="tl">
                    <a:srgbClr val="000000">
                      <a:alpha val="43137"/>
                    </a:srgbClr>
                  </a:outerShdw>
                </a:effectLst>
              </a:rPr>
            </a:br>
            <a:r>
              <a:rPr lang="en-US" sz="5000" err="1">
                <a:solidFill>
                  <a:schemeClr val="tx1">
                    <a:lumMod val="75000"/>
                    <a:lumOff val="25000"/>
                  </a:schemeClr>
                </a:solidFill>
                <a:effectLst>
                  <a:outerShdw blurRad="38100" dist="38100" dir="2700000" algn="tl">
                    <a:srgbClr val="000000">
                      <a:alpha val="43137"/>
                    </a:srgbClr>
                  </a:outerShdw>
                </a:effectLst>
              </a:rPr>
              <a:t>primjenjivost</a:t>
            </a:r>
            <a:r>
              <a:rPr lang="en-US" sz="5000">
                <a:solidFill>
                  <a:schemeClr val="tx1">
                    <a:lumMod val="75000"/>
                    <a:lumOff val="25000"/>
                  </a:schemeClr>
                </a:solidFill>
                <a:effectLst>
                  <a:outerShdw blurRad="38100" dist="38100" dir="2700000" algn="tl">
                    <a:srgbClr val="000000">
                      <a:alpha val="43137"/>
                    </a:srgbClr>
                  </a:outerShdw>
                </a:effectLst>
              </a:rPr>
              <a:t> u RH</a:t>
            </a:r>
            <a:endParaRPr lang="hr-HR" sz="4800">
              <a:solidFill>
                <a:schemeClr val="tx1">
                  <a:lumMod val="75000"/>
                  <a:lumOff val="25000"/>
                </a:schemeClr>
              </a:solidFill>
            </a:endParaRPr>
          </a:p>
        </p:txBody>
      </p:sp>
    </p:spTree>
    <p:extLst>
      <p:ext uri="{BB962C8B-B14F-4D97-AF65-F5344CB8AC3E}">
        <p14:creationId xmlns:p14="http://schemas.microsoft.com/office/powerpoint/2010/main" val="3191833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95895" y="705412"/>
            <a:ext cx="9534426" cy="995915"/>
          </a:xfrm>
        </p:spPr>
        <p:txBody>
          <a:bodyPr/>
          <a:lstStyle/>
          <a:p>
            <a:r>
              <a:rPr lang="hr-HR"/>
              <a:t>Europski zeleni plan</a:t>
            </a:r>
          </a:p>
        </p:txBody>
      </p:sp>
      <p:sp>
        <p:nvSpPr>
          <p:cNvPr id="8" name="Content Placeholder 7"/>
          <p:cNvSpPr>
            <a:spLocks noGrp="1"/>
          </p:cNvSpPr>
          <p:nvPr>
            <p:ph idx="1"/>
          </p:nvPr>
        </p:nvSpPr>
        <p:spPr>
          <a:xfrm>
            <a:off x="795895" y="2242730"/>
            <a:ext cx="9534426" cy="2372539"/>
          </a:xfrm>
        </p:spPr>
        <p:txBody>
          <a:bodyPr>
            <a:normAutofit/>
          </a:bodyPr>
          <a:lstStyle/>
          <a:p>
            <a:pPr marL="457200" indent="-457200">
              <a:buFont typeface="Wingdings" panose="05000000000000000000" pitchFamily="2" charset="2"/>
              <a:buChar char="§"/>
            </a:pPr>
            <a:r>
              <a:rPr lang="hr-HR"/>
              <a:t>Europski zeleni plan (EZP) predstavlja EU strategiju za postizanje održivosti gospodarstva EU</a:t>
            </a:r>
          </a:p>
          <a:p>
            <a:pPr marL="457200" indent="-457200">
              <a:buFont typeface="Wingdings" panose="05000000000000000000" pitchFamily="2" charset="2"/>
              <a:buChar char="§"/>
            </a:pPr>
            <a:r>
              <a:rPr lang="hr-HR" b="1">
                <a:solidFill>
                  <a:srgbClr val="00904C"/>
                </a:solidFill>
              </a:rPr>
              <a:t>EZP se postiže pretvaranjem klimatskih i ekoloških izazova u prilike u svim područjima politike i osiguravanjem pravedne i </a:t>
            </a:r>
            <a:r>
              <a:rPr lang="hr-HR" b="1" err="1">
                <a:solidFill>
                  <a:srgbClr val="00904C"/>
                </a:solidFill>
              </a:rPr>
              <a:t>uključive</a:t>
            </a:r>
            <a:r>
              <a:rPr lang="hr-HR" b="1">
                <a:solidFill>
                  <a:srgbClr val="00904C"/>
                </a:solidFill>
              </a:rPr>
              <a:t> tranzicije</a:t>
            </a:r>
            <a:endParaRPr lang="hr-HR"/>
          </a:p>
        </p:txBody>
      </p:sp>
    </p:spTree>
    <p:extLst>
      <p:ext uri="{BB962C8B-B14F-4D97-AF65-F5344CB8AC3E}">
        <p14:creationId xmlns:p14="http://schemas.microsoft.com/office/powerpoint/2010/main" val="1684660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hr-HR"/>
              <a:t>EZP - izvadak</a:t>
            </a:r>
          </a:p>
        </p:txBody>
      </p:sp>
      <p:pic>
        <p:nvPicPr>
          <p:cNvPr id="2" name="Picture 1">
            <a:extLst>
              <a:ext uri="{FF2B5EF4-FFF2-40B4-BE49-F238E27FC236}">
                <a16:creationId xmlns:a16="http://schemas.microsoft.com/office/drawing/2014/main" id="{83FD61C6-1B5B-834D-91D9-1B2EE1BF6B33}"/>
              </a:ext>
            </a:extLst>
          </p:cNvPr>
          <p:cNvPicPr>
            <a:picLocks noChangeAspect="1"/>
          </p:cNvPicPr>
          <p:nvPr/>
        </p:nvPicPr>
        <p:blipFill>
          <a:blip r:embed="rId2"/>
          <a:stretch>
            <a:fillRect/>
          </a:stretch>
        </p:blipFill>
        <p:spPr>
          <a:xfrm>
            <a:off x="890183" y="1772348"/>
            <a:ext cx="10256884" cy="3411455"/>
          </a:xfrm>
          <a:prstGeom prst="rect">
            <a:avLst/>
          </a:prstGeom>
        </p:spPr>
      </p:pic>
    </p:spTree>
    <p:extLst>
      <p:ext uri="{BB962C8B-B14F-4D97-AF65-F5344CB8AC3E}">
        <p14:creationId xmlns:p14="http://schemas.microsoft.com/office/powerpoint/2010/main" val="279148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hr-HR" sz="2800"/>
              <a:t>Upoznajmo se!</a:t>
            </a:r>
          </a:p>
        </p:txBody>
      </p:sp>
      <p:sp>
        <p:nvSpPr>
          <p:cNvPr id="8" name="Content Placeholder 7"/>
          <p:cNvSpPr>
            <a:spLocks noGrp="1"/>
          </p:cNvSpPr>
          <p:nvPr>
            <p:ph idx="1"/>
          </p:nvPr>
        </p:nvSpPr>
        <p:spPr>
          <a:xfrm>
            <a:off x="643468" y="2638043"/>
            <a:ext cx="3363974" cy="3415623"/>
          </a:xfrm>
        </p:spPr>
        <p:txBody>
          <a:bodyPr>
            <a:normAutofit/>
          </a:bodyPr>
          <a:lstStyle/>
          <a:p>
            <a:pPr marL="457200" indent="-457200">
              <a:buFont typeface="Wingdings" panose="05000000000000000000" pitchFamily="2" charset="2"/>
              <a:buChar char="q"/>
            </a:pPr>
            <a:r>
              <a:rPr lang="hr-HR" sz="2000">
                <a:sym typeface="Wingdings" panose="05000000000000000000" pitchFamily="2" charset="2"/>
              </a:rPr>
              <a:t>Ime i prezime</a:t>
            </a:r>
          </a:p>
          <a:p>
            <a:pPr marL="457200" indent="-457200">
              <a:buFont typeface="Wingdings" panose="05000000000000000000" pitchFamily="2" charset="2"/>
              <a:buChar char="q"/>
            </a:pPr>
            <a:r>
              <a:rPr lang="hr-HR" sz="2000">
                <a:sym typeface="Wingdings" panose="05000000000000000000" pitchFamily="2" charset="2"/>
              </a:rPr>
              <a:t>Naručitelj </a:t>
            </a:r>
          </a:p>
          <a:p>
            <a:pPr marL="457200" indent="-457200">
              <a:buFont typeface="Wingdings" panose="05000000000000000000" pitchFamily="2" charset="2"/>
              <a:buChar char="q"/>
            </a:pPr>
            <a:r>
              <a:rPr lang="hr-HR" sz="2000">
                <a:sym typeface="Wingdings" panose="05000000000000000000" pitchFamily="2" charset="2"/>
              </a:rPr>
              <a:t>Iskustvo u </a:t>
            </a:r>
            <a:r>
              <a:rPr lang="hr-HR" sz="2000" err="1">
                <a:sym typeface="Wingdings" panose="05000000000000000000" pitchFamily="2" charset="2"/>
              </a:rPr>
              <a:t>ZeJN</a:t>
            </a:r>
            <a:endParaRPr lang="hr-HR" sz="2000">
              <a:sym typeface="Wingdings" panose="05000000000000000000" pitchFamily="2" charset="2"/>
            </a:endParaRPr>
          </a:p>
        </p:txBody>
      </p:sp>
      <p:pic>
        <p:nvPicPr>
          <p:cNvPr id="2" name="Slika 1">
            <a:extLst>
              <a:ext uri="{FF2B5EF4-FFF2-40B4-BE49-F238E27FC236}">
                <a16:creationId xmlns:a16="http://schemas.microsoft.com/office/drawing/2014/main" id="{49958BA6-AC32-D000-D374-F0B9AE4BF29E}"/>
              </a:ext>
            </a:extLst>
          </p:cNvPr>
          <p:cNvPicPr>
            <a:picLocks noChangeAspect="1"/>
          </p:cNvPicPr>
          <p:nvPr/>
        </p:nvPicPr>
        <p:blipFill>
          <a:blip r:embed="rId2"/>
          <a:stretch>
            <a:fillRect/>
          </a:stretch>
        </p:blipFill>
        <p:spPr>
          <a:xfrm>
            <a:off x="5107175" y="1338791"/>
            <a:ext cx="5036950" cy="4714875"/>
          </a:xfrm>
          <a:prstGeom prst="rect">
            <a:avLst/>
          </a:prstGeom>
        </p:spPr>
      </p:pic>
    </p:spTree>
    <p:extLst>
      <p:ext uri="{BB962C8B-B14F-4D97-AF65-F5344CB8AC3E}">
        <p14:creationId xmlns:p14="http://schemas.microsoft.com/office/powerpoint/2010/main" val="192501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54698" y="334184"/>
            <a:ext cx="9534426" cy="995915"/>
          </a:xfrm>
        </p:spPr>
        <p:txBody>
          <a:bodyPr/>
          <a:lstStyle/>
          <a:p>
            <a:r>
              <a:rPr lang="hr-HR"/>
              <a:t>EZP i RH</a:t>
            </a:r>
          </a:p>
        </p:txBody>
      </p:sp>
      <p:sp>
        <p:nvSpPr>
          <p:cNvPr id="12" name="TekstniOkvir 11">
            <a:extLst>
              <a:ext uri="{FF2B5EF4-FFF2-40B4-BE49-F238E27FC236}">
                <a16:creationId xmlns:a16="http://schemas.microsoft.com/office/drawing/2014/main" id="{2589F7B8-4B29-A869-59F0-011AEAD6047F}"/>
              </a:ext>
            </a:extLst>
          </p:cNvPr>
          <p:cNvSpPr txBox="1"/>
          <p:nvPr/>
        </p:nvSpPr>
        <p:spPr>
          <a:xfrm>
            <a:off x="3539316" y="508975"/>
            <a:ext cx="6096000" cy="646331"/>
          </a:xfrm>
          <a:prstGeom prst="rect">
            <a:avLst/>
          </a:prstGeom>
          <a:noFill/>
        </p:spPr>
        <p:txBody>
          <a:bodyPr wrap="square">
            <a:spAutoFit/>
          </a:bodyPr>
          <a:lstStyle/>
          <a:p>
            <a:r>
              <a:rPr lang="hr-HR">
                <a:hlinkClick r:id="rId2"/>
              </a:rPr>
              <a:t>https://narodne-novine.nn.hr/clanci/sluzbeni/2021_05_49_983.html</a:t>
            </a:r>
            <a:r>
              <a:rPr lang="hr-HR"/>
              <a:t> </a:t>
            </a:r>
          </a:p>
        </p:txBody>
      </p:sp>
      <p:pic>
        <p:nvPicPr>
          <p:cNvPr id="2" name="Picture 1">
            <a:extLst>
              <a:ext uri="{FF2B5EF4-FFF2-40B4-BE49-F238E27FC236}">
                <a16:creationId xmlns:a16="http://schemas.microsoft.com/office/drawing/2014/main" id="{4B023C84-63FC-C068-CC9F-4A477F4C39F9}"/>
              </a:ext>
            </a:extLst>
          </p:cNvPr>
          <p:cNvPicPr>
            <a:picLocks noChangeAspect="1"/>
          </p:cNvPicPr>
          <p:nvPr/>
        </p:nvPicPr>
        <p:blipFill>
          <a:blip r:embed="rId3"/>
          <a:stretch>
            <a:fillRect/>
          </a:stretch>
        </p:blipFill>
        <p:spPr>
          <a:xfrm>
            <a:off x="654698" y="1669001"/>
            <a:ext cx="10231005" cy="4433435"/>
          </a:xfrm>
          <a:prstGeom prst="rect">
            <a:avLst/>
          </a:prstGeom>
        </p:spPr>
      </p:pic>
    </p:spTree>
    <p:extLst>
      <p:ext uri="{BB962C8B-B14F-4D97-AF65-F5344CB8AC3E}">
        <p14:creationId xmlns:p14="http://schemas.microsoft.com/office/powerpoint/2010/main" val="3224037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04653" y="468130"/>
            <a:ext cx="9534426" cy="995915"/>
          </a:xfrm>
        </p:spPr>
        <p:txBody>
          <a:bodyPr/>
          <a:lstStyle/>
          <a:p>
            <a:r>
              <a:rPr lang="hr-HR"/>
              <a:t>EZP i Akcijski plan zelene javne nabave</a:t>
            </a:r>
          </a:p>
        </p:txBody>
      </p:sp>
      <p:grpSp>
        <p:nvGrpSpPr>
          <p:cNvPr id="3" name="Group 2">
            <a:extLst>
              <a:ext uri="{FF2B5EF4-FFF2-40B4-BE49-F238E27FC236}">
                <a16:creationId xmlns:a16="http://schemas.microsoft.com/office/drawing/2014/main" id="{6E330CB4-810D-EBD6-F6E3-BA730FFF7C1C}"/>
              </a:ext>
            </a:extLst>
          </p:cNvPr>
          <p:cNvGrpSpPr/>
          <p:nvPr/>
        </p:nvGrpSpPr>
        <p:grpSpPr>
          <a:xfrm>
            <a:off x="1463829" y="1771095"/>
            <a:ext cx="7183021" cy="3314558"/>
            <a:chOff x="2032000" y="1771095"/>
            <a:chExt cx="8128000" cy="4041822"/>
          </a:xfrm>
          <a:solidFill>
            <a:schemeClr val="accent6">
              <a:lumMod val="40000"/>
              <a:lumOff val="60000"/>
            </a:schemeClr>
          </a:solidFill>
        </p:grpSpPr>
        <p:sp>
          <p:nvSpPr>
            <p:cNvPr id="4" name="Rectangle 3">
              <a:extLst>
                <a:ext uri="{FF2B5EF4-FFF2-40B4-BE49-F238E27FC236}">
                  <a16:creationId xmlns:a16="http://schemas.microsoft.com/office/drawing/2014/main" id="{1626ADCF-A6C6-AE61-8FB2-3D84E01DDDE1}"/>
                </a:ext>
              </a:extLst>
            </p:cNvPr>
            <p:cNvSpPr/>
            <p:nvPr/>
          </p:nvSpPr>
          <p:spPr>
            <a:xfrm>
              <a:off x="2032000" y="1772348"/>
              <a:ext cx="8128000" cy="4039314"/>
            </a:xfrm>
            <a:prstGeom prst="rect">
              <a:avLst/>
            </a:prstGeom>
            <a:grpFill/>
          </p:spPr>
          <p:txBody>
            <a:bodyPr/>
            <a:lstStyle/>
            <a:p>
              <a:endParaRPr lang="hr-HR"/>
            </a:p>
          </p:txBody>
        </p:sp>
        <p:sp>
          <p:nvSpPr>
            <p:cNvPr id="8" name="Freeform: Shape 7">
              <a:extLst>
                <a:ext uri="{FF2B5EF4-FFF2-40B4-BE49-F238E27FC236}">
                  <a16:creationId xmlns:a16="http://schemas.microsoft.com/office/drawing/2014/main" id="{253B58B8-2944-B715-7AF6-A11727B0E031}"/>
                </a:ext>
              </a:extLst>
            </p:cNvPr>
            <p:cNvSpPr/>
            <p:nvPr/>
          </p:nvSpPr>
          <p:spPr>
            <a:xfrm>
              <a:off x="6719638" y="2809740"/>
              <a:ext cx="1964531" cy="1964531"/>
            </a:xfrm>
            <a:custGeom>
              <a:avLst/>
              <a:gdLst>
                <a:gd name="connsiteX0" fmla="*/ 0 w 1964531"/>
                <a:gd name="connsiteY0" fmla="*/ 0 h 1964531"/>
                <a:gd name="connsiteX1" fmla="*/ 1964531 w 1964531"/>
                <a:gd name="connsiteY1" fmla="*/ 0 h 1964531"/>
                <a:gd name="connsiteX2" fmla="*/ 1964531 w 1964531"/>
                <a:gd name="connsiteY2" fmla="*/ 1964531 h 1964531"/>
                <a:gd name="connsiteX3" fmla="*/ 0 w 1964531"/>
                <a:gd name="connsiteY3" fmla="*/ 1964531 h 1964531"/>
                <a:gd name="connsiteX4" fmla="*/ 0 w 1964531"/>
                <a:gd name="connsiteY4" fmla="*/ 0 h 196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531" h="1964531">
                  <a:moveTo>
                    <a:pt x="0" y="0"/>
                  </a:moveTo>
                  <a:lnTo>
                    <a:pt x="1964531" y="0"/>
                  </a:lnTo>
                  <a:lnTo>
                    <a:pt x="1964531" y="1964531"/>
                  </a:lnTo>
                  <a:lnTo>
                    <a:pt x="0" y="196453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hr-HR" sz="2800" kern="1200"/>
                <a:t>Europski zeleni plan</a:t>
              </a:r>
            </a:p>
          </p:txBody>
        </p:sp>
        <p:sp>
          <p:nvSpPr>
            <p:cNvPr id="9" name="Arrow: Circular 8">
              <a:extLst>
                <a:ext uri="{FF2B5EF4-FFF2-40B4-BE49-F238E27FC236}">
                  <a16:creationId xmlns:a16="http://schemas.microsoft.com/office/drawing/2014/main" id="{25B7DFF5-44CB-AF94-18C5-4D2711E204C8}"/>
                </a:ext>
              </a:extLst>
            </p:cNvPr>
            <p:cNvSpPr/>
            <p:nvPr/>
          </p:nvSpPr>
          <p:spPr>
            <a:xfrm>
              <a:off x="4075088" y="1771095"/>
              <a:ext cx="4041822" cy="4041822"/>
            </a:xfrm>
            <a:prstGeom prst="circularArrow">
              <a:avLst>
                <a:gd name="adj1" fmla="val 9478"/>
                <a:gd name="adj2" fmla="val 684517"/>
                <a:gd name="adj3" fmla="val 7852909"/>
                <a:gd name="adj4" fmla="val 2262573"/>
                <a:gd name="adj5" fmla="val 11058"/>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hr-HR"/>
            </a:p>
          </p:txBody>
        </p:sp>
        <p:sp>
          <p:nvSpPr>
            <p:cNvPr id="10" name="Freeform: Shape 9">
              <a:extLst>
                <a:ext uri="{FF2B5EF4-FFF2-40B4-BE49-F238E27FC236}">
                  <a16:creationId xmlns:a16="http://schemas.microsoft.com/office/drawing/2014/main" id="{68BCCA17-1E12-2741-B38E-2A68A7AC4A92}"/>
                </a:ext>
              </a:extLst>
            </p:cNvPr>
            <p:cNvSpPr/>
            <p:nvPr/>
          </p:nvSpPr>
          <p:spPr>
            <a:xfrm>
              <a:off x="3414092" y="2865493"/>
              <a:ext cx="2284002" cy="1747312"/>
            </a:xfrm>
            <a:custGeom>
              <a:avLst/>
              <a:gdLst>
                <a:gd name="connsiteX0" fmla="*/ 0 w 1964531"/>
                <a:gd name="connsiteY0" fmla="*/ 0 h 1964531"/>
                <a:gd name="connsiteX1" fmla="*/ 1964531 w 1964531"/>
                <a:gd name="connsiteY1" fmla="*/ 0 h 1964531"/>
                <a:gd name="connsiteX2" fmla="*/ 1964531 w 1964531"/>
                <a:gd name="connsiteY2" fmla="*/ 1964531 h 1964531"/>
                <a:gd name="connsiteX3" fmla="*/ 0 w 1964531"/>
                <a:gd name="connsiteY3" fmla="*/ 1964531 h 1964531"/>
                <a:gd name="connsiteX4" fmla="*/ 0 w 1964531"/>
                <a:gd name="connsiteY4" fmla="*/ 0 h 196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531" h="1964531">
                  <a:moveTo>
                    <a:pt x="0" y="0"/>
                  </a:moveTo>
                  <a:lnTo>
                    <a:pt x="1964531" y="0"/>
                  </a:lnTo>
                  <a:lnTo>
                    <a:pt x="1964531" y="1964531"/>
                  </a:lnTo>
                  <a:lnTo>
                    <a:pt x="0" y="196453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hr-HR" sz="2800" kern="1200"/>
                <a:t>Akcijski plan zelene javne nabave</a:t>
              </a:r>
            </a:p>
          </p:txBody>
        </p:sp>
        <p:sp>
          <p:nvSpPr>
            <p:cNvPr id="11" name="Arrow: Circular 10">
              <a:extLst>
                <a:ext uri="{FF2B5EF4-FFF2-40B4-BE49-F238E27FC236}">
                  <a16:creationId xmlns:a16="http://schemas.microsoft.com/office/drawing/2014/main" id="{8A6F71D5-B157-85F7-87BC-30B687C06B38}"/>
                </a:ext>
              </a:extLst>
            </p:cNvPr>
            <p:cNvSpPr/>
            <p:nvPr/>
          </p:nvSpPr>
          <p:spPr>
            <a:xfrm>
              <a:off x="4075088" y="1771095"/>
              <a:ext cx="4041822" cy="4041822"/>
            </a:xfrm>
            <a:prstGeom prst="circularArrow">
              <a:avLst>
                <a:gd name="adj1" fmla="val 9478"/>
                <a:gd name="adj2" fmla="val 684517"/>
                <a:gd name="adj3" fmla="val 18652909"/>
                <a:gd name="adj4" fmla="val 13062573"/>
                <a:gd name="adj5" fmla="val 11058"/>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hr-HR"/>
            </a:p>
          </p:txBody>
        </p:sp>
      </p:grpSp>
    </p:spTree>
    <p:extLst>
      <p:ext uri="{BB962C8B-B14F-4D97-AF65-F5344CB8AC3E}">
        <p14:creationId xmlns:p14="http://schemas.microsoft.com/office/powerpoint/2010/main" val="563049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50493" y="523884"/>
            <a:ext cx="9534426" cy="995915"/>
          </a:xfrm>
        </p:spPr>
        <p:txBody>
          <a:bodyPr/>
          <a:lstStyle/>
          <a:p>
            <a:r>
              <a:rPr lang="hr-HR"/>
              <a:t>Akcijski plan zelene javne nabave</a:t>
            </a:r>
          </a:p>
        </p:txBody>
      </p:sp>
      <p:sp>
        <p:nvSpPr>
          <p:cNvPr id="8" name="Content Placeholder 7"/>
          <p:cNvSpPr>
            <a:spLocks noGrp="1"/>
          </p:cNvSpPr>
          <p:nvPr>
            <p:ph idx="1"/>
          </p:nvPr>
        </p:nvSpPr>
        <p:spPr>
          <a:xfrm>
            <a:off x="750493" y="1865192"/>
            <a:ext cx="9534426" cy="3350858"/>
          </a:xfrm>
        </p:spPr>
        <p:txBody>
          <a:bodyPr>
            <a:normAutofit fontScale="70000" lnSpcReduction="20000"/>
          </a:bodyPr>
          <a:lstStyle/>
          <a:p>
            <a:r>
              <a:rPr lang="hr-HR"/>
              <a:t>Treba ponuditi jasne i praktične pojedinosti o tome kako će se postići ciljevi, pa te pojedinosti obuhvaćaju:</a:t>
            </a:r>
          </a:p>
          <a:p>
            <a:pPr marL="457200" indent="-457200">
              <a:buFont typeface="Wingdings" panose="05000000000000000000" pitchFamily="2" charset="2"/>
              <a:buChar char="§"/>
            </a:pPr>
            <a:r>
              <a:rPr lang="hr-HR"/>
              <a:t>Opseg svojih aktivnosti i ciljeva</a:t>
            </a:r>
          </a:p>
          <a:p>
            <a:pPr marL="457200" indent="-457200">
              <a:buFont typeface="Wingdings" panose="05000000000000000000" pitchFamily="2" charset="2"/>
              <a:buChar char="§"/>
            </a:pPr>
            <a:r>
              <a:rPr lang="hr-HR"/>
              <a:t>Popis uključenih dionika</a:t>
            </a:r>
          </a:p>
          <a:p>
            <a:pPr marL="457200" indent="-457200">
              <a:buFont typeface="Wingdings" panose="05000000000000000000" pitchFamily="2" charset="2"/>
              <a:buChar char="§"/>
            </a:pPr>
            <a:r>
              <a:rPr lang="hr-HR"/>
              <a:t>Dodijeljene odgovornosti dionika</a:t>
            </a:r>
          </a:p>
          <a:p>
            <a:pPr marL="457200" indent="-457200">
              <a:buFont typeface="Wingdings" panose="05000000000000000000" pitchFamily="2" charset="2"/>
              <a:buChar char="§"/>
            </a:pPr>
            <a:r>
              <a:rPr lang="hr-HR"/>
              <a:t>Dostupne resurse</a:t>
            </a:r>
          </a:p>
          <a:p>
            <a:pPr marL="457200" indent="-457200">
              <a:buFont typeface="Wingdings" panose="05000000000000000000" pitchFamily="2" charset="2"/>
              <a:buChar char="§"/>
            </a:pPr>
            <a:r>
              <a:rPr lang="hr-HR"/>
              <a:t>Mjere i postupci provedbe</a:t>
            </a:r>
          </a:p>
          <a:p>
            <a:pPr marL="457200" indent="-457200">
              <a:buFont typeface="Wingdings" panose="05000000000000000000" pitchFamily="2" charset="2"/>
              <a:buChar char="§"/>
            </a:pPr>
            <a:r>
              <a:rPr lang="hr-HR"/>
              <a:t>Pokazatelji napretka</a:t>
            </a:r>
          </a:p>
          <a:p>
            <a:pPr marL="457200" indent="-457200">
              <a:buFont typeface="Wingdings" panose="05000000000000000000" pitchFamily="2" charset="2"/>
              <a:buChar char="§"/>
            </a:pPr>
            <a:r>
              <a:rPr lang="hr-HR"/>
              <a:t>Vremenski okvir</a:t>
            </a:r>
            <a:endParaRPr lang="en-US"/>
          </a:p>
          <a:p>
            <a:pPr marL="457200" indent="-457200">
              <a:buFont typeface="Wingdings" panose="05000000000000000000" pitchFamily="2" charset="2"/>
              <a:buChar char="§"/>
            </a:pPr>
            <a:r>
              <a:rPr lang="hr-HR" b="1">
                <a:solidFill>
                  <a:srgbClr val="00904C"/>
                </a:solidFill>
              </a:rPr>
              <a:t>Izjava o potrebama</a:t>
            </a:r>
            <a:r>
              <a:rPr lang="en-US" b="1">
                <a:solidFill>
                  <a:srgbClr val="00904C"/>
                </a:solidFill>
              </a:rPr>
              <a:t>!!</a:t>
            </a:r>
            <a:endParaRPr lang="hr-HR" b="1">
              <a:solidFill>
                <a:srgbClr val="00904C"/>
              </a:solidFill>
            </a:endParaRPr>
          </a:p>
        </p:txBody>
      </p:sp>
    </p:spTree>
    <p:extLst>
      <p:ext uri="{BB962C8B-B14F-4D97-AF65-F5344CB8AC3E}">
        <p14:creationId xmlns:p14="http://schemas.microsoft.com/office/powerpoint/2010/main" val="1199330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2778" y="576136"/>
            <a:ext cx="9534426" cy="995915"/>
          </a:xfrm>
        </p:spPr>
        <p:txBody>
          <a:bodyPr>
            <a:normAutofit fontScale="90000"/>
          </a:bodyPr>
          <a:lstStyle/>
          <a:p>
            <a:r>
              <a:rPr lang="hr-HR"/>
              <a:t>Primjeri konkretizacije primjene prioritetnih zelenih skupina</a:t>
            </a:r>
          </a:p>
        </p:txBody>
      </p:sp>
      <p:sp>
        <p:nvSpPr>
          <p:cNvPr id="8" name="Content Placeholder 7"/>
          <p:cNvSpPr>
            <a:spLocks noGrp="1"/>
          </p:cNvSpPr>
          <p:nvPr>
            <p:ph idx="1"/>
          </p:nvPr>
        </p:nvSpPr>
        <p:spPr>
          <a:xfrm>
            <a:off x="461554" y="1854926"/>
            <a:ext cx="10937966" cy="3726884"/>
          </a:xfrm>
        </p:spPr>
        <p:txBody>
          <a:bodyPr>
            <a:normAutofit lnSpcReduction="10000"/>
          </a:bodyPr>
          <a:lstStyle/>
          <a:p>
            <a:pPr marL="457200" indent="-457200">
              <a:buFont typeface="Wingdings" panose="05000000000000000000" pitchFamily="2" charset="2"/>
              <a:buChar char="§"/>
            </a:pPr>
            <a:r>
              <a:rPr lang="hr-HR"/>
              <a:t>Naručitelj se obvezuje do 2022. postići 100% javne nabave prioritetnih zelenih skupina</a:t>
            </a:r>
          </a:p>
          <a:p>
            <a:pPr marL="457200" indent="-457200">
              <a:buFont typeface="Wingdings" panose="05000000000000000000" pitchFamily="2" charset="2"/>
              <a:buChar char="§"/>
            </a:pPr>
            <a:r>
              <a:rPr lang="hr-HR"/>
              <a:t>Do 2022. Naručitelj se obvezuje da će se predmet nabave vozila u cijelosti uskladiti sa zadovoljavanjem standarda iznimno niskih emisija CO</a:t>
            </a:r>
            <a:r>
              <a:rPr lang="hr-HR" baseline="-25000"/>
              <a:t>2</a:t>
            </a:r>
          </a:p>
          <a:p>
            <a:pPr marL="457200" indent="-457200">
              <a:buFont typeface="Wingdings" panose="05000000000000000000" pitchFamily="2" charset="2"/>
              <a:buChar char="§"/>
            </a:pPr>
            <a:r>
              <a:rPr lang="hr-HR"/>
              <a:t>Do 2022. Naručitelj će osigurati da se 100% električne energije kupuje iz obnovljivih resursa</a:t>
            </a:r>
          </a:p>
          <a:p>
            <a:pPr marL="457200" indent="-457200">
              <a:buFont typeface="Wingdings" panose="05000000000000000000" pitchFamily="2" charset="2"/>
              <a:buChar char="§"/>
            </a:pPr>
            <a:r>
              <a:rPr lang="hr-HR"/>
              <a:t>Sve osoblje zaduženo za javnu nabavu sudjelovat će na osposobljavanju za zelenu javnu nabavu do 2022.</a:t>
            </a:r>
          </a:p>
        </p:txBody>
      </p:sp>
    </p:spTree>
    <p:extLst>
      <p:ext uri="{BB962C8B-B14F-4D97-AF65-F5344CB8AC3E}">
        <p14:creationId xmlns:p14="http://schemas.microsoft.com/office/powerpoint/2010/main" val="1822199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FD0120F1-3EB9-4FD9-852D-318B4A1AC98F}"/>
              </a:ext>
            </a:extLst>
          </p:cNvPr>
          <p:cNvSpPr>
            <a:spLocks noGrp="1"/>
          </p:cNvSpPr>
          <p:nvPr>
            <p:ph type="title"/>
          </p:nvPr>
        </p:nvSpPr>
        <p:spPr>
          <a:xfrm>
            <a:off x="624893" y="2433638"/>
            <a:ext cx="10942214" cy="995362"/>
          </a:xfrm>
        </p:spPr>
        <p:txBody>
          <a:bodyPr>
            <a:noAutofit/>
          </a:bodyPr>
          <a:lstStyle/>
          <a:p>
            <a:pPr algn="ctr"/>
            <a:r>
              <a:rPr lang="en-US" sz="5000" err="1">
                <a:effectLst>
                  <a:outerShdw blurRad="38100" dist="38100" dir="2700000" algn="tl">
                    <a:srgbClr val="000000">
                      <a:alpha val="43137"/>
                    </a:srgbClr>
                  </a:outerShdw>
                </a:effectLst>
              </a:rPr>
              <a:t>Eko</a:t>
            </a:r>
            <a:r>
              <a:rPr lang="en-US" sz="5000">
                <a:effectLst>
                  <a:outerShdw blurRad="38100" dist="38100" dir="2700000" algn="tl">
                    <a:srgbClr val="000000">
                      <a:alpha val="43137"/>
                    </a:srgbClr>
                  </a:outerShdw>
                </a:effectLst>
              </a:rPr>
              <a:t>-oznake</a:t>
            </a:r>
            <a:r>
              <a:rPr lang="hr-HR" sz="5000">
                <a:effectLst>
                  <a:outerShdw blurRad="38100" dist="38100" dir="2700000" algn="tl">
                    <a:srgbClr val="000000">
                      <a:alpha val="43137"/>
                    </a:srgbClr>
                  </a:outerShdw>
                </a:effectLst>
              </a:rPr>
              <a:t> i</a:t>
            </a:r>
            <a:r>
              <a:rPr lang="en-US" sz="5000">
                <a:effectLst>
                  <a:outerShdw blurRad="38100" dist="38100" dir="2700000" algn="tl">
                    <a:srgbClr val="000000">
                      <a:alpha val="43137"/>
                    </a:srgbClr>
                  </a:outerShdw>
                </a:effectLst>
              </a:rPr>
              <a:t> EMAS </a:t>
            </a:r>
            <a:br>
              <a:rPr lang="en-US" sz="4800">
                <a:solidFill>
                  <a:schemeClr val="tx1">
                    <a:lumMod val="75000"/>
                    <a:lumOff val="25000"/>
                  </a:schemeClr>
                </a:solidFill>
              </a:rPr>
            </a:br>
            <a:endParaRPr lang="hr-HR" sz="4800">
              <a:solidFill>
                <a:schemeClr val="tx1">
                  <a:lumMod val="75000"/>
                  <a:lumOff val="25000"/>
                </a:schemeClr>
              </a:solidFill>
            </a:endParaRPr>
          </a:p>
        </p:txBody>
      </p:sp>
    </p:spTree>
    <p:extLst>
      <p:ext uri="{BB962C8B-B14F-4D97-AF65-F5344CB8AC3E}">
        <p14:creationId xmlns:p14="http://schemas.microsoft.com/office/powerpoint/2010/main" val="459525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7E5C2-81F1-BBAD-3FE4-0E86D8553E13}"/>
              </a:ext>
            </a:extLst>
          </p:cNvPr>
          <p:cNvSpPr>
            <a:spLocks noGrp="1"/>
          </p:cNvSpPr>
          <p:nvPr>
            <p:ph type="title"/>
          </p:nvPr>
        </p:nvSpPr>
        <p:spPr/>
        <p:txBody>
          <a:bodyPr/>
          <a:lstStyle/>
          <a:p>
            <a:r>
              <a:rPr lang="hr-HR"/>
              <a:t>Eko-oznake</a:t>
            </a:r>
          </a:p>
        </p:txBody>
      </p:sp>
      <p:sp>
        <p:nvSpPr>
          <p:cNvPr id="3" name="Content Placeholder 2">
            <a:extLst>
              <a:ext uri="{FF2B5EF4-FFF2-40B4-BE49-F238E27FC236}">
                <a16:creationId xmlns:a16="http://schemas.microsoft.com/office/drawing/2014/main" id="{39965140-D37E-58D1-46A0-92EAC05EC7F1}"/>
              </a:ext>
            </a:extLst>
          </p:cNvPr>
          <p:cNvSpPr>
            <a:spLocks noGrp="1"/>
          </p:cNvSpPr>
          <p:nvPr>
            <p:ph idx="1"/>
          </p:nvPr>
        </p:nvSpPr>
        <p:spPr/>
        <p:txBody>
          <a:bodyPr>
            <a:normAutofit/>
          </a:bodyPr>
          <a:lstStyle/>
          <a:p>
            <a:pPr algn="just"/>
            <a:r>
              <a:rPr lang="hr-HR"/>
              <a:t>Eko-oznake se mogu koristiti u pripremi i razradi tehničkih specifikacija i kriterija za odabir ekonomski najpovoljnije ponude</a:t>
            </a:r>
          </a:p>
          <a:p>
            <a:pPr algn="just"/>
            <a:r>
              <a:rPr lang="hr-HR"/>
              <a:t>Eko-oznake promiču ekološku izvrsnost odnosno pomažu pri identifikaciji proizvoda i usluga koji imaju smanjen utjecaj na okoliš, od početne faze uporabe sirovina, preko proizvodnje pa sve do njihova korištenja i konačno odlaganja.</a:t>
            </a:r>
          </a:p>
          <a:p>
            <a:pPr algn="just"/>
            <a:r>
              <a:rPr lang="hr-HR"/>
              <a:t>Postupanje je propisano člankom 212. ZJN 2016</a:t>
            </a:r>
          </a:p>
        </p:txBody>
      </p:sp>
    </p:spTree>
    <p:extLst>
      <p:ext uri="{BB962C8B-B14F-4D97-AF65-F5344CB8AC3E}">
        <p14:creationId xmlns:p14="http://schemas.microsoft.com/office/powerpoint/2010/main" val="3843752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36098" y="288161"/>
            <a:ext cx="9534426" cy="995915"/>
          </a:xfrm>
        </p:spPr>
        <p:txBody>
          <a:bodyPr/>
          <a:lstStyle/>
          <a:p>
            <a:r>
              <a:rPr lang="hr-HR"/>
              <a:t>Eko-oznake</a:t>
            </a:r>
          </a:p>
        </p:txBody>
      </p:sp>
      <p:grpSp>
        <p:nvGrpSpPr>
          <p:cNvPr id="2" name="Group 1">
            <a:extLst>
              <a:ext uri="{FF2B5EF4-FFF2-40B4-BE49-F238E27FC236}">
                <a16:creationId xmlns:a16="http://schemas.microsoft.com/office/drawing/2014/main" id="{B725B35E-9137-AA23-751D-244E774DF1BB}"/>
              </a:ext>
            </a:extLst>
          </p:cNvPr>
          <p:cNvGrpSpPr/>
          <p:nvPr/>
        </p:nvGrpSpPr>
        <p:grpSpPr>
          <a:xfrm>
            <a:off x="639565" y="1449758"/>
            <a:ext cx="11090291" cy="3973050"/>
            <a:chOff x="639565" y="1449758"/>
            <a:chExt cx="11090291" cy="3973050"/>
          </a:xfrm>
        </p:grpSpPr>
        <p:sp>
          <p:nvSpPr>
            <p:cNvPr id="3" name="Freeform: Shape 2">
              <a:extLst>
                <a:ext uri="{FF2B5EF4-FFF2-40B4-BE49-F238E27FC236}">
                  <a16:creationId xmlns:a16="http://schemas.microsoft.com/office/drawing/2014/main" id="{A89737C8-76B6-B74A-3AAD-5DAC36FD3D68}"/>
                </a:ext>
              </a:extLst>
            </p:cNvPr>
            <p:cNvSpPr/>
            <p:nvPr/>
          </p:nvSpPr>
          <p:spPr>
            <a:xfrm>
              <a:off x="639565" y="1449758"/>
              <a:ext cx="3381186" cy="432000"/>
            </a:xfrm>
            <a:custGeom>
              <a:avLst/>
              <a:gdLst>
                <a:gd name="connsiteX0" fmla="*/ 0 w 3381186"/>
                <a:gd name="connsiteY0" fmla="*/ 0 h 432000"/>
                <a:gd name="connsiteX1" fmla="*/ 3381186 w 3381186"/>
                <a:gd name="connsiteY1" fmla="*/ 0 h 432000"/>
                <a:gd name="connsiteX2" fmla="*/ 3381186 w 3381186"/>
                <a:gd name="connsiteY2" fmla="*/ 432000 h 432000"/>
                <a:gd name="connsiteX3" fmla="*/ 0 w 3381186"/>
                <a:gd name="connsiteY3" fmla="*/ 432000 h 432000"/>
                <a:gd name="connsiteX4" fmla="*/ 0 w 3381186"/>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186" h="432000">
                  <a:moveTo>
                    <a:pt x="0" y="0"/>
                  </a:moveTo>
                  <a:lnTo>
                    <a:pt x="3381186" y="0"/>
                  </a:lnTo>
                  <a:lnTo>
                    <a:pt x="3381186" y="432000"/>
                  </a:lnTo>
                  <a:lnTo>
                    <a:pt x="0" y="432000"/>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hr-HR" sz="1500" kern="1200"/>
                <a:t>Oznake tipa I</a:t>
              </a:r>
            </a:p>
          </p:txBody>
        </p:sp>
        <p:sp>
          <p:nvSpPr>
            <p:cNvPr id="4" name="Freeform: Shape 3">
              <a:extLst>
                <a:ext uri="{FF2B5EF4-FFF2-40B4-BE49-F238E27FC236}">
                  <a16:creationId xmlns:a16="http://schemas.microsoft.com/office/drawing/2014/main" id="{CA4EFC2F-062F-DDE9-C9E7-DBF7A5D6F00A}"/>
                </a:ext>
              </a:extLst>
            </p:cNvPr>
            <p:cNvSpPr/>
            <p:nvPr/>
          </p:nvSpPr>
          <p:spPr>
            <a:xfrm>
              <a:off x="639565" y="1881758"/>
              <a:ext cx="3381186" cy="3541050"/>
            </a:xfrm>
            <a:custGeom>
              <a:avLst/>
              <a:gdLst>
                <a:gd name="connsiteX0" fmla="*/ 0 w 3381186"/>
                <a:gd name="connsiteY0" fmla="*/ 0 h 3541050"/>
                <a:gd name="connsiteX1" fmla="*/ 3381186 w 3381186"/>
                <a:gd name="connsiteY1" fmla="*/ 0 h 3541050"/>
                <a:gd name="connsiteX2" fmla="*/ 3381186 w 3381186"/>
                <a:gd name="connsiteY2" fmla="*/ 3541050 h 3541050"/>
                <a:gd name="connsiteX3" fmla="*/ 0 w 3381186"/>
                <a:gd name="connsiteY3" fmla="*/ 3541050 h 3541050"/>
                <a:gd name="connsiteX4" fmla="*/ 0 w 3381186"/>
                <a:gd name="connsiteY4" fmla="*/ 0 h 354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186" h="3541050">
                  <a:moveTo>
                    <a:pt x="0" y="0"/>
                  </a:moveTo>
                  <a:lnTo>
                    <a:pt x="3381186" y="0"/>
                  </a:lnTo>
                  <a:lnTo>
                    <a:pt x="3381186" y="3541050"/>
                  </a:lnTo>
                  <a:lnTo>
                    <a:pt x="0" y="3541050"/>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hr-HR" sz="1500" kern="1200" noProof="0"/>
                <a:t>Proizvodi i usluge na temelju ispunjavanja skupa mjerila</a:t>
              </a:r>
            </a:p>
            <a:p>
              <a:pPr marL="114300" lvl="1" indent="-114300" algn="l" defTabSz="666750">
                <a:lnSpc>
                  <a:spcPct val="90000"/>
                </a:lnSpc>
                <a:spcBef>
                  <a:spcPct val="0"/>
                </a:spcBef>
                <a:spcAft>
                  <a:spcPct val="15000"/>
                </a:spcAft>
                <a:buChar char="•"/>
              </a:pPr>
              <a:r>
                <a:rPr lang="hr-HR" sz="1500" kern="1200" noProof="0"/>
                <a:t>Proizvod ekološki gledano prihvatljiviji od proizvoda iste kategorije koji nema takvu oznaku</a:t>
              </a:r>
            </a:p>
            <a:p>
              <a:pPr marL="114300" lvl="1" indent="-114300" algn="l" defTabSz="666750">
                <a:lnSpc>
                  <a:spcPct val="90000"/>
                </a:lnSpc>
                <a:spcBef>
                  <a:spcPct val="0"/>
                </a:spcBef>
                <a:spcAft>
                  <a:spcPct val="15000"/>
                </a:spcAft>
                <a:buChar char="•"/>
              </a:pPr>
              <a:r>
                <a:rPr lang="hr-HR" sz="1500" kern="1200" noProof="0"/>
                <a:t>Mjerila se temelje na analizi utjecaja proizvoda na okoliš tijekom životnog vijeka te je u njihovu izradu uključena javnost i udruge. </a:t>
              </a:r>
            </a:p>
            <a:p>
              <a:pPr marL="114300" lvl="1" indent="-114300" algn="l" defTabSz="666750">
                <a:lnSpc>
                  <a:spcPct val="90000"/>
                </a:lnSpc>
                <a:spcBef>
                  <a:spcPct val="0"/>
                </a:spcBef>
                <a:spcAft>
                  <a:spcPct val="15000"/>
                </a:spcAft>
                <a:buChar char="•"/>
              </a:pPr>
              <a:r>
                <a:rPr lang="hr-HR" sz="1500" kern="1200" noProof="0"/>
                <a:t>imaju i neovisan sustav verifikacije i validacije od treće strane. </a:t>
              </a:r>
            </a:p>
            <a:p>
              <a:pPr marL="114300" lvl="1" indent="-114300" algn="l" defTabSz="666750">
                <a:lnSpc>
                  <a:spcPct val="90000"/>
                </a:lnSpc>
                <a:spcBef>
                  <a:spcPct val="0"/>
                </a:spcBef>
                <a:spcAft>
                  <a:spcPct val="15000"/>
                </a:spcAft>
                <a:buChar char="•"/>
              </a:pPr>
              <a:r>
                <a:rPr lang="hr-HR" sz="1500" kern="1200" noProof="0"/>
                <a:t>Transparentnost i vjerodostojnost – Tip I najcjenjeniji (uključene u Svjetsku mrežu eko-oznaka - Global Ecolebelling Network, GEN).</a:t>
              </a:r>
            </a:p>
          </p:txBody>
        </p:sp>
        <p:sp>
          <p:nvSpPr>
            <p:cNvPr id="5" name="Freeform: Shape 4">
              <a:extLst>
                <a:ext uri="{FF2B5EF4-FFF2-40B4-BE49-F238E27FC236}">
                  <a16:creationId xmlns:a16="http://schemas.microsoft.com/office/drawing/2014/main" id="{B6773CC1-5862-CDF0-53C8-780E0AC1E650}"/>
                </a:ext>
              </a:extLst>
            </p:cNvPr>
            <p:cNvSpPr/>
            <p:nvPr/>
          </p:nvSpPr>
          <p:spPr>
            <a:xfrm>
              <a:off x="4494117" y="1449758"/>
              <a:ext cx="3381186" cy="432000"/>
            </a:xfrm>
            <a:custGeom>
              <a:avLst/>
              <a:gdLst>
                <a:gd name="connsiteX0" fmla="*/ 0 w 3381186"/>
                <a:gd name="connsiteY0" fmla="*/ 0 h 432000"/>
                <a:gd name="connsiteX1" fmla="*/ 3381186 w 3381186"/>
                <a:gd name="connsiteY1" fmla="*/ 0 h 432000"/>
                <a:gd name="connsiteX2" fmla="*/ 3381186 w 3381186"/>
                <a:gd name="connsiteY2" fmla="*/ 432000 h 432000"/>
                <a:gd name="connsiteX3" fmla="*/ 0 w 3381186"/>
                <a:gd name="connsiteY3" fmla="*/ 432000 h 432000"/>
                <a:gd name="connsiteX4" fmla="*/ 0 w 3381186"/>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186" h="432000">
                  <a:moveTo>
                    <a:pt x="0" y="0"/>
                  </a:moveTo>
                  <a:lnTo>
                    <a:pt x="3381186" y="0"/>
                  </a:lnTo>
                  <a:lnTo>
                    <a:pt x="3381186" y="432000"/>
                  </a:lnTo>
                  <a:lnTo>
                    <a:pt x="0" y="432000"/>
                  </a:lnTo>
                  <a:lnTo>
                    <a:pt x="0" y="0"/>
                  </a:lnTo>
                  <a:close/>
                </a:path>
              </a:pathLst>
            </a:custGeom>
          </p:spPr>
          <p:style>
            <a:lnRef idx="2">
              <a:schemeClr val="accent5">
                <a:hueOff val="-3379271"/>
                <a:satOff val="-8710"/>
                <a:lumOff val="-5883"/>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hr-HR" sz="1500" kern="1200"/>
                <a:t>Oznake tipa II</a:t>
              </a:r>
            </a:p>
          </p:txBody>
        </p:sp>
        <p:sp>
          <p:nvSpPr>
            <p:cNvPr id="10" name="Freeform: Shape 9">
              <a:extLst>
                <a:ext uri="{FF2B5EF4-FFF2-40B4-BE49-F238E27FC236}">
                  <a16:creationId xmlns:a16="http://schemas.microsoft.com/office/drawing/2014/main" id="{AFAFC046-74D2-F820-CE23-3501C0072325}"/>
                </a:ext>
              </a:extLst>
            </p:cNvPr>
            <p:cNvSpPr/>
            <p:nvPr/>
          </p:nvSpPr>
          <p:spPr>
            <a:xfrm>
              <a:off x="4494117" y="1881758"/>
              <a:ext cx="3381186" cy="3541050"/>
            </a:xfrm>
            <a:custGeom>
              <a:avLst/>
              <a:gdLst>
                <a:gd name="connsiteX0" fmla="*/ 0 w 3381186"/>
                <a:gd name="connsiteY0" fmla="*/ 0 h 3541050"/>
                <a:gd name="connsiteX1" fmla="*/ 3381186 w 3381186"/>
                <a:gd name="connsiteY1" fmla="*/ 0 h 3541050"/>
                <a:gd name="connsiteX2" fmla="*/ 3381186 w 3381186"/>
                <a:gd name="connsiteY2" fmla="*/ 3541050 h 3541050"/>
                <a:gd name="connsiteX3" fmla="*/ 0 w 3381186"/>
                <a:gd name="connsiteY3" fmla="*/ 3541050 h 3541050"/>
                <a:gd name="connsiteX4" fmla="*/ 0 w 3381186"/>
                <a:gd name="connsiteY4" fmla="*/ 0 h 354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186" h="3541050">
                  <a:moveTo>
                    <a:pt x="0" y="0"/>
                  </a:moveTo>
                  <a:lnTo>
                    <a:pt x="3381186" y="0"/>
                  </a:lnTo>
                  <a:lnTo>
                    <a:pt x="3381186" y="3541050"/>
                  </a:lnTo>
                  <a:lnTo>
                    <a:pt x="0" y="3541050"/>
                  </a:lnTo>
                  <a:lnTo>
                    <a:pt x="0" y="0"/>
                  </a:lnTo>
                  <a:close/>
                </a:path>
              </a:pathLst>
            </a:custGeom>
          </p:spPr>
          <p:style>
            <a:lnRef idx="2">
              <a:schemeClr val="accent5">
                <a:tint val="40000"/>
                <a:alpha val="90000"/>
                <a:hueOff val="-3369881"/>
                <a:satOff val="-11416"/>
                <a:lumOff val="-1464"/>
                <a:alphaOff val="0"/>
              </a:schemeClr>
            </a:lnRef>
            <a:fillRef idx="1">
              <a:schemeClr val="accent5">
                <a:tint val="40000"/>
                <a:alpha val="90000"/>
                <a:hueOff val="-3369881"/>
                <a:satOff val="-11416"/>
                <a:lumOff val="-1464"/>
                <a:alphaOff val="0"/>
              </a:schemeClr>
            </a:fillRef>
            <a:effectRef idx="0">
              <a:schemeClr val="accent5">
                <a:tint val="40000"/>
                <a:alpha val="90000"/>
                <a:hueOff val="-3369881"/>
                <a:satOff val="-11416"/>
                <a:lumOff val="-1464"/>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hr-HR" sz="1500" kern="1200" noProof="0"/>
                <a:t>Informativne deklaracije koje daju sami proizvođači, tvrtke, uvoznici, distributeri - tzv. </a:t>
              </a:r>
              <a:r>
                <a:rPr lang="hr-HR" sz="1500" kern="1200" noProof="0" err="1"/>
                <a:t>samodeklaracije</a:t>
              </a:r>
              <a:endParaRPr lang="hr-HR" sz="1500" kern="1200" noProof="0"/>
            </a:p>
            <a:p>
              <a:pPr marL="114300" lvl="1" indent="-114300" algn="l" defTabSz="666750">
                <a:lnSpc>
                  <a:spcPct val="90000"/>
                </a:lnSpc>
                <a:spcBef>
                  <a:spcPct val="0"/>
                </a:spcBef>
                <a:spcAft>
                  <a:spcPct val="15000"/>
                </a:spcAft>
                <a:buChar char="•"/>
              </a:pPr>
              <a:r>
                <a:rPr lang="hr-HR" sz="1500" kern="1200" noProof="0"/>
                <a:t>Informacije nisu nužno neovisno verificirane, a u postupak izrade mjerila nije uključena javnost ili strukovne udruge.</a:t>
              </a:r>
            </a:p>
          </p:txBody>
        </p:sp>
        <p:sp>
          <p:nvSpPr>
            <p:cNvPr id="11" name="Freeform: Shape 10">
              <a:extLst>
                <a:ext uri="{FF2B5EF4-FFF2-40B4-BE49-F238E27FC236}">
                  <a16:creationId xmlns:a16="http://schemas.microsoft.com/office/drawing/2014/main" id="{FB0D2CE4-CB5F-397B-2D4B-EC0656F1E3CD}"/>
                </a:ext>
              </a:extLst>
            </p:cNvPr>
            <p:cNvSpPr/>
            <p:nvPr/>
          </p:nvSpPr>
          <p:spPr>
            <a:xfrm>
              <a:off x="8348670" y="1449758"/>
              <a:ext cx="3381186" cy="432000"/>
            </a:xfrm>
            <a:custGeom>
              <a:avLst/>
              <a:gdLst>
                <a:gd name="connsiteX0" fmla="*/ 0 w 3381186"/>
                <a:gd name="connsiteY0" fmla="*/ 0 h 432000"/>
                <a:gd name="connsiteX1" fmla="*/ 3381186 w 3381186"/>
                <a:gd name="connsiteY1" fmla="*/ 0 h 432000"/>
                <a:gd name="connsiteX2" fmla="*/ 3381186 w 3381186"/>
                <a:gd name="connsiteY2" fmla="*/ 432000 h 432000"/>
                <a:gd name="connsiteX3" fmla="*/ 0 w 3381186"/>
                <a:gd name="connsiteY3" fmla="*/ 432000 h 432000"/>
                <a:gd name="connsiteX4" fmla="*/ 0 w 3381186"/>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186" h="432000">
                  <a:moveTo>
                    <a:pt x="0" y="0"/>
                  </a:moveTo>
                  <a:lnTo>
                    <a:pt x="3381186" y="0"/>
                  </a:lnTo>
                  <a:lnTo>
                    <a:pt x="3381186" y="432000"/>
                  </a:lnTo>
                  <a:lnTo>
                    <a:pt x="0" y="432000"/>
                  </a:lnTo>
                  <a:lnTo>
                    <a:pt x="0" y="0"/>
                  </a:lnTo>
                  <a:close/>
                </a:path>
              </a:pathLst>
            </a:custGeom>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hr-HR" sz="1500" kern="1200"/>
                <a:t>Oznake tipa III</a:t>
              </a:r>
            </a:p>
          </p:txBody>
        </p:sp>
        <p:sp>
          <p:nvSpPr>
            <p:cNvPr id="12" name="Freeform: Shape 11">
              <a:extLst>
                <a:ext uri="{FF2B5EF4-FFF2-40B4-BE49-F238E27FC236}">
                  <a16:creationId xmlns:a16="http://schemas.microsoft.com/office/drawing/2014/main" id="{5D2BB9DD-2FC0-2CEC-B714-456EA540E19D}"/>
                </a:ext>
              </a:extLst>
            </p:cNvPr>
            <p:cNvSpPr/>
            <p:nvPr/>
          </p:nvSpPr>
          <p:spPr>
            <a:xfrm>
              <a:off x="8348670" y="1881758"/>
              <a:ext cx="3381186" cy="3541050"/>
            </a:xfrm>
            <a:custGeom>
              <a:avLst/>
              <a:gdLst>
                <a:gd name="connsiteX0" fmla="*/ 0 w 3381186"/>
                <a:gd name="connsiteY0" fmla="*/ 0 h 3541050"/>
                <a:gd name="connsiteX1" fmla="*/ 3381186 w 3381186"/>
                <a:gd name="connsiteY1" fmla="*/ 0 h 3541050"/>
                <a:gd name="connsiteX2" fmla="*/ 3381186 w 3381186"/>
                <a:gd name="connsiteY2" fmla="*/ 3541050 h 3541050"/>
                <a:gd name="connsiteX3" fmla="*/ 0 w 3381186"/>
                <a:gd name="connsiteY3" fmla="*/ 3541050 h 3541050"/>
                <a:gd name="connsiteX4" fmla="*/ 0 w 3381186"/>
                <a:gd name="connsiteY4" fmla="*/ 0 h 354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186" h="3541050">
                  <a:moveTo>
                    <a:pt x="0" y="0"/>
                  </a:moveTo>
                  <a:lnTo>
                    <a:pt x="3381186" y="0"/>
                  </a:lnTo>
                  <a:lnTo>
                    <a:pt x="3381186" y="3541050"/>
                  </a:lnTo>
                  <a:lnTo>
                    <a:pt x="0" y="3541050"/>
                  </a:lnTo>
                  <a:lnTo>
                    <a:pt x="0" y="0"/>
                  </a:lnTo>
                  <a:close/>
                </a:path>
              </a:pathLst>
            </a:custGeom>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hr-HR" sz="1500" kern="1200"/>
                <a:t>Ne opisuju proizvod, već informiraju potrošača o utjecaju na okoliš</a:t>
              </a:r>
            </a:p>
            <a:p>
              <a:pPr marL="114300" lvl="1" indent="-114300" algn="l" defTabSz="666750">
                <a:lnSpc>
                  <a:spcPct val="90000"/>
                </a:lnSpc>
                <a:spcBef>
                  <a:spcPct val="0"/>
                </a:spcBef>
                <a:spcAft>
                  <a:spcPct val="15000"/>
                </a:spcAft>
                <a:buChar char="•"/>
              </a:pPr>
              <a:r>
                <a:rPr lang="hr-HR" sz="1500" kern="1200"/>
                <a:t>Proizvod se boduje prema učincima na okoliš koji su određeni korištenjem metode životnog utjecaja na okoliš</a:t>
              </a:r>
              <a:r>
                <a:rPr lang="en-US" sz="1500" kern="1200"/>
                <a:t> (life-cycle analysis - LCA)</a:t>
              </a:r>
              <a:endParaRPr lang="hr-HR" sz="1500" kern="1200"/>
            </a:p>
            <a:p>
              <a:pPr marL="114300" lvl="1" indent="-114300" algn="l" defTabSz="666750">
                <a:lnSpc>
                  <a:spcPct val="90000"/>
                </a:lnSpc>
                <a:spcBef>
                  <a:spcPct val="0"/>
                </a:spcBef>
                <a:spcAft>
                  <a:spcPct val="15000"/>
                </a:spcAft>
                <a:buChar char="•"/>
              </a:pPr>
              <a:r>
                <a:rPr lang="hr-HR" sz="1500" kern="1200"/>
                <a:t>Ocjenu daje certificirano tijelo na temelju niza pokazatelja: potrošnja energije, emisije u zrak, emisije u vodu i dr.</a:t>
              </a:r>
            </a:p>
            <a:p>
              <a:pPr marL="114300" lvl="1" indent="-114300" algn="l" defTabSz="666750">
                <a:lnSpc>
                  <a:spcPct val="90000"/>
                </a:lnSpc>
                <a:spcBef>
                  <a:spcPct val="0"/>
                </a:spcBef>
                <a:spcAft>
                  <a:spcPct val="15000"/>
                </a:spcAft>
                <a:buChar char="•"/>
              </a:pPr>
              <a:r>
                <a:rPr lang="hr-HR" sz="1500" kern="1200"/>
                <a:t>Oznaka daje kupcu priliku da usporedi rezultate za različite proizvode i kupi onaj najbolji. </a:t>
              </a:r>
            </a:p>
            <a:p>
              <a:pPr marL="114300" lvl="1" indent="-114300" algn="l" defTabSz="666750">
                <a:lnSpc>
                  <a:spcPct val="90000"/>
                </a:lnSpc>
                <a:spcBef>
                  <a:spcPct val="0"/>
                </a:spcBef>
                <a:spcAft>
                  <a:spcPct val="15000"/>
                </a:spcAft>
                <a:buChar char="•"/>
              </a:pPr>
              <a:r>
                <a:rPr lang="hr-HR" sz="1500" kern="1200"/>
                <a:t>najbolji rezultat ne jamči zadovoljenje zelenih mjerila</a:t>
              </a:r>
            </a:p>
          </p:txBody>
        </p:sp>
      </p:grpSp>
    </p:spTree>
    <p:extLst>
      <p:ext uri="{BB962C8B-B14F-4D97-AF65-F5344CB8AC3E}">
        <p14:creationId xmlns:p14="http://schemas.microsoft.com/office/powerpoint/2010/main" val="279148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hr-HR"/>
              <a:t>Eko-oznake</a:t>
            </a:r>
          </a:p>
        </p:txBody>
      </p:sp>
      <p:pic>
        <p:nvPicPr>
          <p:cNvPr id="2" name="Picture 1">
            <a:extLst>
              <a:ext uri="{FF2B5EF4-FFF2-40B4-BE49-F238E27FC236}">
                <a16:creationId xmlns:a16="http://schemas.microsoft.com/office/drawing/2014/main" id="{FE6505C5-8834-2B79-FAAE-4AD1639FDEB8}"/>
              </a:ext>
            </a:extLst>
          </p:cNvPr>
          <p:cNvPicPr>
            <a:picLocks noChangeAspect="1"/>
          </p:cNvPicPr>
          <p:nvPr/>
        </p:nvPicPr>
        <p:blipFill>
          <a:blip r:embed="rId2"/>
          <a:stretch>
            <a:fillRect/>
          </a:stretch>
        </p:blipFill>
        <p:spPr>
          <a:xfrm>
            <a:off x="1751973" y="1772348"/>
            <a:ext cx="8492858" cy="3553787"/>
          </a:xfrm>
          <a:prstGeom prst="rect">
            <a:avLst/>
          </a:prstGeom>
        </p:spPr>
      </p:pic>
    </p:spTree>
    <p:extLst>
      <p:ext uri="{BB962C8B-B14F-4D97-AF65-F5344CB8AC3E}">
        <p14:creationId xmlns:p14="http://schemas.microsoft.com/office/powerpoint/2010/main" val="2791481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D81DF-F665-D420-9634-FEF2DA1773C1}"/>
              </a:ext>
            </a:extLst>
          </p:cNvPr>
          <p:cNvSpPr>
            <a:spLocks noGrp="1"/>
          </p:cNvSpPr>
          <p:nvPr>
            <p:ph type="title"/>
          </p:nvPr>
        </p:nvSpPr>
        <p:spPr/>
        <p:txBody>
          <a:bodyPr>
            <a:normAutofit fontScale="90000"/>
          </a:bodyPr>
          <a:lstStyle/>
          <a:p>
            <a:r>
              <a:rPr lang="hr-HR" sz="4400">
                <a:effectLst/>
                <a:latin typeface="Calibri" panose="020F0502020204030204" pitchFamily="34" charset="0"/>
                <a:ea typeface="Calibri" panose="020F0502020204030204" pitchFamily="34" charset="0"/>
              </a:rPr>
              <a:t>Globalna mreža za ekološko označavanje (GEN)</a:t>
            </a:r>
            <a:endParaRPr lang="hr-HR"/>
          </a:p>
        </p:txBody>
      </p:sp>
      <p:sp>
        <p:nvSpPr>
          <p:cNvPr id="3" name="Content Placeholder 2">
            <a:extLst>
              <a:ext uri="{FF2B5EF4-FFF2-40B4-BE49-F238E27FC236}">
                <a16:creationId xmlns:a16="http://schemas.microsoft.com/office/drawing/2014/main" id="{5E06234D-865E-1FEE-494D-B6FD0771AA6A}"/>
              </a:ext>
            </a:extLst>
          </p:cNvPr>
          <p:cNvSpPr>
            <a:spLocks noGrp="1"/>
          </p:cNvSpPr>
          <p:nvPr>
            <p:ph idx="1"/>
          </p:nvPr>
        </p:nvSpPr>
        <p:spPr/>
        <p:txBody>
          <a:bodyPr/>
          <a:lstStyle/>
          <a:p>
            <a:endParaRPr lang="hr-HR" sz="1800" u="sng">
              <a:solidFill>
                <a:srgbClr val="0563C1"/>
              </a:solidFill>
              <a:latin typeface="Calibri" panose="020F0502020204030204" pitchFamily="34" charset="0"/>
              <a:ea typeface="Calibri" panose="020F0502020204030204" pitchFamily="34" charset="0"/>
              <a:hlinkClick r:id="rId2"/>
            </a:endParaRPr>
          </a:p>
          <a:p>
            <a:r>
              <a:rPr lang="hr-HR" sz="1800" u="sng">
                <a:solidFill>
                  <a:srgbClr val="0563C1"/>
                </a:solidFill>
                <a:latin typeface="Calibri" panose="020F0502020204030204" pitchFamily="34" charset="0"/>
                <a:ea typeface="Calibri" panose="020F0502020204030204" pitchFamily="34" charset="0"/>
                <a:hlinkClick r:id="rId2"/>
              </a:rPr>
              <a:t>h</a:t>
            </a:r>
            <a:r>
              <a:rPr lang="hr-HR" sz="1800" u="sng">
                <a:solidFill>
                  <a:srgbClr val="0563C1"/>
                </a:solidFill>
                <a:effectLst/>
                <a:latin typeface="Calibri" panose="020F0502020204030204" pitchFamily="34" charset="0"/>
                <a:ea typeface="Calibri" panose="020F0502020204030204" pitchFamily="34" charset="0"/>
                <a:hlinkClick r:id="rId2"/>
              </a:rPr>
              <a:t>ttps://globalecolabelling.net/</a:t>
            </a:r>
            <a:endParaRPr lang="hr-HR" sz="1800" u="sng">
              <a:solidFill>
                <a:srgbClr val="0563C1"/>
              </a:solidFill>
              <a:effectLst/>
              <a:latin typeface="Calibri" panose="020F0502020204030204" pitchFamily="34" charset="0"/>
              <a:ea typeface="Calibri" panose="020F0502020204030204" pitchFamily="34" charset="0"/>
            </a:endParaRPr>
          </a:p>
          <a:p>
            <a:r>
              <a:rPr lang="hr-HR" sz="1800">
                <a:effectLst/>
                <a:latin typeface="Calibri" panose="020F0502020204030204" pitchFamily="34" charset="0"/>
                <a:ea typeface="Calibri" panose="020F0502020204030204" pitchFamily="34" charset="0"/>
              </a:rPr>
              <a:t>Globalna mreža za ekološko označavanje (GEN) vodeća je mreža najvjerodostojnijih i najsnažnijih svjetskih ekoloških oznaka. Predstavljaju neprofitnu organizaciju koja postavlja globalne standarde za izvrsnost ekološke oznake.</a:t>
            </a:r>
          </a:p>
          <a:p>
            <a:r>
              <a:rPr lang="hr-HR" sz="1800">
                <a:effectLst/>
                <a:latin typeface="Calibri" panose="020F0502020204030204" pitchFamily="34" charset="0"/>
                <a:ea typeface="Calibri" panose="020F0502020204030204" pitchFamily="34" charset="0"/>
              </a:rPr>
              <a:t>Preporuka je provjeriti na navedenoj internet stranici oznake koje se potencijalno planiraju koristiti u nabavama.</a:t>
            </a:r>
            <a:endParaRPr lang="hr-HR"/>
          </a:p>
        </p:txBody>
      </p:sp>
    </p:spTree>
    <p:extLst>
      <p:ext uri="{BB962C8B-B14F-4D97-AF65-F5344CB8AC3E}">
        <p14:creationId xmlns:p14="http://schemas.microsoft.com/office/powerpoint/2010/main" val="996192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5727" y="348585"/>
            <a:ext cx="9534426" cy="995915"/>
          </a:xfrm>
        </p:spPr>
        <p:txBody>
          <a:bodyPr>
            <a:normAutofit/>
          </a:bodyPr>
          <a:lstStyle/>
          <a:p>
            <a:r>
              <a:rPr lang="en-US"/>
              <a:t>Eko-oznake – </a:t>
            </a:r>
            <a:r>
              <a:rPr lang="hr-HR"/>
              <a:t>kako primijeniti</a:t>
            </a:r>
            <a:r>
              <a:rPr lang="en-US"/>
              <a:t>?</a:t>
            </a:r>
            <a:endParaRPr lang="hr-HR"/>
          </a:p>
        </p:txBody>
      </p:sp>
      <p:sp>
        <p:nvSpPr>
          <p:cNvPr id="16" name="Content Placeholder 7">
            <a:extLst>
              <a:ext uri="{FF2B5EF4-FFF2-40B4-BE49-F238E27FC236}">
                <a16:creationId xmlns:a16="http://schemas.microsoft.com/office/drawing/2014/main" id="{D60B25A5-94DF-430A-8D33-0C4398A196E4}"/>
              </a:ext>
            </a:extLst>
          </p:cNvPr>
          <p:cNvSpPr>
            <a:spLocks noGrp="1"/>
          </p:cNvSpPr>
          <p:nvPr>
            <p:ph idx="1"/>
          </p:nvPr>
        </p:nvSpPr>
        <p:spPr>
          <a:xfrm>
            <a:off x="574766" y="1426804"/>
            <a:ext cx="9836349" cy="4480388"/>
          </a:xfrm>
        </p:spPr>
        <p:txBody>
          <a:bodyPr>
            <a:noAutofit/>
          </a:bodyPr>
          <a:lstStyle/>
          <a:p>
            <a:pPr marL="457200" indent="-457200">
              <a:buFont typeface="Wingdings" panose="05000000000000000000" pitchFamily="2" charset="2"/>
              <a:buChar char="§"/>
            </a:pPr>
            <a:r>
              <a:rPr lang="vi-VN" sz="1800">
                <a:latin typeface="Calibri" pitchFamily="34" charset="0"/>
                <a:cs typeface="Calibri" pitchFamily="34" charset="0"/>
              </a:rPr>
              <a:t>Na ekološke znakove treće strane može se upućivati u specifikacijama, kriterijima dodjele te u klauzulama o izvršenju ugovora</a:t>
            </a:r>
          </a:p>
          <a:p>
            <a:pPr marL="457200" indent="-457200">
              <a:buFont typeface="Wingdings" panose="05000000000000000000" pitchFamily="2" charset="2"/>
              <a:buChar char="§"/>
            </a:pPr>
            <a:r>
              <a:rPr lang="vi-VN" sz="1800">
                <a:latin typeface="Calibri" pitchFamily="34" charset="0"/>
                <a:cs typeface="Calibri" pitchFamily="34" charset="0"/>
              </a:rPr>
              <a:t>Znakovi mogu smanjiti količinu posla pri definiranju i potvrđivanju ekoloških aspekata natječaja</a:t>
            </a:r>
            <a:endParaRPr lang="hr-HR" sz="1800">
              <a:latin typeface="Calibri" pitchFamily="34" charset="0"/>
              <a:cs typeface="Calibri" pitchFamily="34" charset="0"/>
            </a:endParaRPr>
          </a:p>
          <a:p>
            <a:pPr marL="457200" indent="-457200">
              <a:buFont typeface="Wingdings" panose="05000000000000000000" pitchFamily="2" charset="2"/>
              <a:buChar char="§"/>
            </a:pPr>
            <a:r>
              <a:rPr lang="vi-VN" sz="1800">
                <a:latin typeface="Calibri" pitchFamily="34" charset="0"/>
                <a:cs typeface="Calibri" pitchFamily="34" charset="0"/>
              </a:rPr>
              <a:t>Da bi se izravno upućivalo na znak, on mora zadovoljavati određene standarde transparentnosti i dostupnosti, a prihvatiti se moraju i znakovi jednakovrijednih zahtjeva</a:t>
            </a:r>
          </a:p>
          <a:p>
            <a:pPr marL="457200" indent="-457200">
              <a:buFont typeface="Wingdings" panose="05000000000000000000" pitchFamily="2" charset="2"/>
              <a:buChar char="§"/>
            </a:pPr>
            <a:r>
              <a:rPr lang="vi-VN" sz="1800">
                <a:latin typeface="Calibri" pitchFamily="34" charset="0"/>
                <a:cs typeface="Calibri" pitchFamily="34" charset="0"/>
              </a:rPr>
              <a:t>Primjerice, kriteriji za zelenu javnu nabavu EU-a sadržavaju sljedeći tekst o potvrdi tehničkih specifikacija:</a:t>
            </a:r>
          </a:p>
          <a:p>
            <a:pPr marL="914400" lvl="1" indent="-457200">
              <a:buFont typeface="Wingdings" panose="05000000000000000000" pitchFamily="2" charset="2"/>
              <a:buChar char="§"/>
            </a:pPr>
            <a:r>
              <a:rPr lang="vi-VN" sz="1800">
                <a:latin typeface="Calibri" pitchFamily="34" charset="0"/>
                <a:cs typeface="Calibri" pitchFamily="34" charset="0"/>
              </a:rPr>
              <a:t>„Zadovoljavajućima se smatraju proizvodi namještaja kojima je dodijeljen znak za okoliš EU-a, kako je utvrđeno Odlukom Komisije (EU) 2016/1332 ili drugi mjerodavni znakovi za okoliš ISO 14024 tip I. koji izravno zadovoljavaju te zahtjeve, ili primjenom jednakovrijednih metoda.”</a:t>
            </a:r>
          </a:p>
          <a:p>
            <a:pPr marL="914400" lvl="1" indent="-457200">
              <a:buFont typeface="Wingdings" panose="05000000000000000000" pitchFamily="2" charset="2"/>
              <a:buChar char="§"/>
            </a:pPr>
            <a:r>
              <a:rPr lang="vi-VN" sz="1800">
                <a:latin typeface="Calibri" pitchFamily="34" charset="0"/>
                <a:cs typeface="Calibri" pitchFamily="34" charset="0"/>
              </a:rPr>
              <a:t>Dodatne primjere kako se znakovi mogu upotrebljavati u natječajima potražite među kriterijima za zelenu javnu nabavu i primjerima dobre prakse na poveznici </a:t>
            </a:r>
            <a:r>
              <a:rPr lang="vi-VN" sz="1800">
                <a:latin typeface="Calibri" pitchFamily="34" charset="0"/>
                <a:cs typeface="Calibri" pitchFamily="34" charset="0"/>
                <a:hlinkClick r:id="rId2"/>
              </a:rPr>
              <a:t>https://ec.europa.eu/environment/gpp/eco_labels.htm</a:t>
            </a:r>
            <a:r>
              <a:rPr lang="hr-HR" sz="1800">
                <a:latin typeface="Calibri" pitchFamily="34" charset="0"/>
                <a:cs typeface="Calibri" pitchFamily="34" charset="0"/>
              </a:rPr>
              <a:t> </a:t>
            </a:r>
            <a:endParaRPr lang="vi-VN" sz="1800">
              <a:latin typeface="Calibri" pitchFamily="34" charset="0"/>
              <a:cs typeface="Calibri" pitchFamily="34" charset="0"/>
            </a:endParaRPr>
          </a:p>
        </p:txBody>
      </p:sp>
    </p:spTree>
    <p:extLst>
      <p:ext uri="{BB962C8B-B14F-4D97-AF65-F5344CB8AC3E}">
        <p14:creationId xmlns:p14="http://schemas.microsoft.com/office/powerpoint/2010/main" val="2577299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911305" y="953987"/>
            <a:ext cx="9534426" cy="995915"/>
          </a:xfrm>
        </p:spPr>
        <p:txBody>
          <a:bodyPr vert="horz" lIns="91440" tIns="45720" rIns="91440" bIns="45720" rtlCol="0" anchor="ctr">
            <a:normAutofit/>
          </a:bodyPr>
          <a:lstStyle/>
          <a:p>
            <a:r>
              <a:rPr lang="hr-HR"/>
              <a:t>Ciljevi treninga</a:t>
            </a:r>
          </a:p>
        </p:txBody>
      </p:sp>
      <p:graphicFrame>
        <p:nvGraphicFramePr>
          <p:cNvPr id="10" name="Content Placeholder 7">
            <a:extLst>
              <a:ext uri="{FF2B5EF4-FFF2-40B4-BE49-F238E27FC236}">
                <a16:creationId xmlns:a16="http://schemas.microsoft.com/office/drawing/2014/main" id="{B1A019FA-36C0-40C5-B704-06633CBBF613}"/>
              </a:ext>
            </a:extLst>
          </p:cNvPr>
          <p:cNvGraphicFramePr>
            <a:graphicFrameLocks noGrp="1"/>
          </p:cNvGraphicFramePr>
          <p:nvPr>
            <p:ph idx="1"/>
            <p:extLst>
              <p:ext uri="{D42A27DB-BD31-4B8C-83A1-F6EECF244321}">
                <p14:modId xmlns:p14="http://schemas.microsoft.com/office/powerpoint/2010/main" val="914776070"/>
              </p:ext>
            </p:extLst>
          </p:nvPr>
        </p:nvGraphicFramePr>
        <p:xfrm>
          <a:off x="1612900" y="2230438"/>
          <a:ext cx="9534525" cy="3351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5074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44933" y="372188"/>
            <a:ext cx="9534426" cy="995915"/>
          </a:xfrm>
        </p:spPr>
        <p:txBody>
          <a:bodyPr/>
          <a:lstStyle/>
          <a:p>
            <a:r>
              <a:rPr lang="hr-HR"/>
              <a:t>EU Ecolabel</a:t>
            </a:r>
          </a:p>
        </p:txBody>
      </p:sp>
      <p:sp>
        <p:nvSpPr>
          <p:cNvPr id="8" name="Content Placeholder 7"/>
          <p:cNvSpPr>
            <a:spLocks noGrp="1"/>
          </p:cNvSpPr>
          <p:nvPr>
            <p:ph idx="1"/>
          </p:nvPr>
        </p:nvSpPr>
        <p:spPr>
          <a:xfrm>
            <a:off x="566056" y="1254034"/>
            <a:ext cx="8757417" cy="5347063"/>
          </a:xfrm>
        </p:spPr>
        <p:txBody>
          <a:bodyPr>
            <a:noAutofit/>
          </a:bodyPr>
          <a:lstStyle/>
          <a:p>
            <a:pPr marL="285750" lvl="0" indent="-285750">
              <a:buFont typeface="Wingdings" panose="05000000000000000000" pitchFamily="2" charset="2"/>
              <a:buChar char="§"/>
            </a:pPr>
            <a:r>
              <a:rPr lang="hr-HR" sz="1800"/>
              <a:t>Službena dobrovoljna eko-oznaka EU namijenjena označavanju proizvoda i usluga s manje nepovoljnim utjecajem na okoliš tijekom životnog vijeka, u odnosu na slične ili iste proizvode i usluge iz iste skupine proizvoda</a:t>
            </a:r>
            <a:endParaRPr lang="en-US" sz="1800"/>
          </a:p>
          <a:p>
            <a:pPr marL="285750" lvl="0" indent="-285750">
              <a:buFont typeface="Wingdings" panose="05000000000000000000" pitchFamily="2" charset="2"/>
              <a:buChar char="§"/>
            </a:pPr>
            <a:r>
              <a:rPr lang="en-US" sz="1800"/>
              <a:t>D</a:t>
            </a:r>
            <a:r>
              <a:rPr lang="hr-HR" sz="1800"/>
              <a:t>aje potvrdu tvrtkama te informaciju potrošačima koji proizvodi i usluge zadovoljavaju visoke standarde zaštite okoliša</a:t>
            </a:r>
            <a:endParaRPr lang="en-US" sz="1800"/>
          </a:p>
          <a:p>
            <a:pPr marL="285750" lvl="0" indent="-285750">
              <a:buFont typeface="Wingdings" panose="05000000000000000000" pitchFamily="2" charset="2"/>
              <a:buChar char="§"/>
            </a:pPr>
            <a:r>
              <a:rPr lang="hr-HR" sz="1800"/>
              <a:t>Dodjeljuje se proizvodima i uslugama za distribuciju, potrošnju ili uporabu na tržištu EU (osim za medicinske proizvode ili opremu te za hranu i piće)</a:t>
            </a:r>
            <a:endParaRPr lang="en-US" sz="1800"/>
          </a:p>
          <a:p>
            <a:pPr marL="285750" lvl="0" indent="-285750">
              <a:buFont typeface="Wingdings" panose="05000000000000000000" pitchFamily="2" charset="2"/>
              <a:buChar char="§"/>
            </a:pPr>
            <a:r>
              <a:rPr lang="hr-HR" sz="1800"/>
              <a:t>Mjerila zelene javne nabave EU u praksi odgovaraju mjerilima propisanim za EU Ecolabel</a:t>
            </a:r>
            <a:endParaRPr lang="en-US" sz="1800"/>
          </a:p>
          <a:p>
            <a:pPr marL="285750" lvl="0" indent="-285750">
              <a:buFont typeface="Wingdings" panose="05000000000000000000" pitchFamily="2" charset="2"/>
              <a:buChar char="§"/>
            </a:pPr>
            <a:r>
              <a:rPr lang="hr-HR" sz="1800"/>
              <a:t>Kako bi izravno upućivalo na oznaku, treba zadovoljiti uvjete transparentnosti i dostupnosti</a:t>
            </a:r>
          </a:p>
          <a:p>
            <a:pPr marL="285750" lvl="0" indent="-285750">
              <a:buFont typeface="Wingdings" panose="05000000000000000000" pitchFamily="2" charset="2"/>
              <a:buChar char="§"/>
            </a:pPr>
            <a:r>
              <a:rPr lang="hr-HR" sz="1800"/>
              <a:t>Nacionalni registar proizvoda i usluga sa oznakom EU Ecolabel: </a:t>
            </a:r>
            <a:r>
              <a:rPr lang="hr-HR" sz="1800">
                <a:hlinkClick r:id="rId2"/>
              </a:rPr>
              <a:t>https://mingor.gov.hr/UserDocsImages/klimatske_aktivnosti/odrzivi_razvoj/ecolabel/mingor_registar_ecolabel_3_21.pdf</a:t>
            </a:r>
            <a:r>
              <a:rPr lang="hr-HR" sz="1800"/>
              <a:t> </a:t>
            </a:r>
          </a:p>
          <a:p>
            <a:pPr marL="285750" lvl="0" indent="-285750">
              <a:buFont typeface="Wingdings" panose="05000000000000000000" pitchFamily="2" charset="2"/>
              <a:buChar char="§"/>
            </a:pPr>
            <a:r>
              <a:rPr lang="hr-HR" sz="1800"/>
              <a:t>EU registar EU Ecolabel: </a:t>
            </a:r>
            <a:r>
              <a:rPr lang="hr-HR" sz="1800">
                <a:hlinkClick r:id="rId3"/>
              </a:rPr>
              <a:t>http://ec.europa.eu/ecat/</a:t>
            </a:r>
            <a:r>
              <a:rPr lang="hr-HR" sz="1800"/>
              <a:t> </a:t>
            </a:r>
          </a:p>
        </p:txBody>
      </p:sp>
      <p:pic>
        <p:nvPicPr>
          <p:cNvPr id="2" name="Picture 1">
            <a:extLst>
              <a:ext uri="{FF2B5EF4-FFF2-40B4-BE49-F238E27FC236}">
                <a16:creationId xmlns:a16="http://schemas.microsoft.com/office/drawing/2014/main" id="{888731C6-80F9-7204-88C5-C00EE0C51EB0}"/>
              </a:ext>
            </a:extLst>
          </p:cNvPr>
          <p:cNvPicPr>
            <a:picLocks noChangeAspect="1"/>
          </p:cNvPicPr>
          <p:nvPr/>
        </p:nvPicPr>
        <p:blipFill rotWithShape="1">
          <a:blip r:embed="rId4"/>
          <a:srcRect l="19683" r="23060"/>
          <a:stretch/>
        </p:blipFill>
        <p:spPr>
          <a:xfrm>
            <a:off x="9700913" y="2277191"/>
            <a:ext cx="1997031" cy="2303617"/>
          </a:xfrm>
          <a:prstGeom prst="rect">
            <a:avLst/>
          </a:prstGeom>
        </p:spPr>
      </p:pic>
    </p:spTree>
    <p:extLst>
      <p:ext uri="{BB962C8B-B14F-4D97-AF65-F5344CB8AC3E}">
        <p14:creationId xmlns:p14="http://schemas.microsoft.com/office/powerpoint/2010/main" val="279148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DA0AD33-8E68-A7DD-3B7D-A421A2CE8230}"/>
              </a:ext>
            </a:extLst>
          </p:cNvPr>
          <p:cNvSpPr>
            <a:spLocks noGrp="1"/>
          </p:cNvSpPr>
          <p:nvPr>
            <p:ph type="title"/>
          </p:nvPr>
        </p:nvSpPr>
        <p:spPr>
          <a:xfrm>
            <a:off x="1023983" y="409856"/>
            <a:ext cx="9534426" cy="995915"/>
          </a:xfrm>
        </p:spPr>
        <p:txBody>
          <a:bodyPr/>
          <a:lstStyle/>
          <a:p>
            <a:r>
              <a:rPr lang="hr-HR"/>
              <a:t>Proizvodi s EU Ecolabel oznakom</a:t>
            </a:r>
          </a:p>
        </p:txBody>
      </p:sp>
      <p:sp>
        <p:nvSpPr>
          <p:cNvPr id="5" name="TekstniOkvir 4">
            <a:extLst>
              <a:ext uri="{FF2B5EF4-FFF2-40B4-BE49-F238E27FC236}">
                <a16:creationId xmlns:a16="http://schemas.microsoft.com/office/drawing/2014/main" id="{C86A1DC7-576C-00AE-CB17-5F47C0D40739}"/>
              </a:ext>
            </a:extLst>
          </p:cNvPr>
          <p:cNvSpPr txBox="1"/>
          <p:nvPr/>
        </p:nvSpPr>
        <p:spPr>
          <a:xfrm>
            <a:off x="806880" y="4755142"/>
            <a:ext cx="4580709" cy="646331"/>
          </a:xfrm>
          <a:prstGeom prst="rect">
            <a:avLst/>
          </a:prstGeom>
          <a:noFill/>
        </p:spPr>
        <p:txBody>
          <a:bodyPr wrap="square">
            <a:spAutoFit/>
          </a:bodyPr>
          <a:lstStyle/>
          <a:p>
            <a:r>
              <a:rPr lang="hr-HR"/>
              <a:t>Izvor: https://jatrgovac.com/vodeci-brendovi-saponije-nositelji-znaka-ecolabel/</a:t>
            </a:r>
          </a:p>
        </p:txBody>
      </p:sp>
      <p:sp>
        <p:nvSpPr>
          <p:cNvPr id="7" name="TekstniOkvir 6">
            <a:extLst>
              <a:ext uri="{FF2B5EF4-FFF2-40B4-BE49-F238E27FC236}">
                <a16:creationId xmlns:a16="http://schemas.microsoft.com/office/drawing/2014/main" id="{33D826D8-2112-C0EF-F458-1506373F0980}"/>
              </a:ext>
            </a:extLst>
          </p:cNvPr>
          <p:cNvSpPr txBox="1"/>
          <p:nvPr/>
        </p:nvSpPr>
        <p:spPr>
          <a:xfrm>
            <a:off x="6096000" y="5505850"/>
            <a:ext cx="5756365" cy="646331"/>
          </a:xfrm>
          <a:prstGeom prst="rect">
            <a:avLst/>
          </a:prstGeom>
          <a:noFill/>
        </p:spPr>
        <p:txBody>
          <a:bodyPr wrap="square">
            <a:spAutoFit/>
          </a:bodyPr>
          <a:lstStyle/>
          <a:p>
            <a:r>
              <a:rPr lang="hr-HR"/>
              <a:t>Izvor: https://www.vecernji.hr/vijesti/ekoloski-dax-proizvodi-za-ciscenje-od-sada-u-konzumu-1062257</a:t>
            </a:r>
          </a:p>
        </p:txBody>
      </p:sp>
      <p:pic>
        <p:nvPicPr>
          <p:cNvPr id="6" name="Picture 5">
            <a:extLst>
              <a:ext uri="{FF2B5EF4-FFF2-40B4-BE49-F238E27FC236}">
                <a16:creationId xmlns:a16="http://schemas.microsoft.com/office/drawing/2014/main" id="{4B52627C-89F7-CD96-61D6-FB8824F3C206}"/>
              </a:ext>
            </a:extLst>
          </p:cNvPr>
          <p:cNvPicPr>
            <a:picLocks noChangeAspect="1"/>
          </p:cNvPicPr>
          <p:nvPr/>
        </p:nvPicPr>
        <p:blipFill>
          <a:blip r:embed="rId2"/>
          <a:stretch>
            <a:fillRect/>
          </a:stretch>
        </p:blipFill>
        <p:spPr>
          <a:xfrm>
            <a:off x="950912" y="1987437"/>
            <a:ext cx="3655427" cy="2186038"/>
          </a:xfrm>
          <a:prstGeom prst="rect">
            <a:avLst/>
          </a:prstGeom>
        </p:spPr>
      </p:pic>
      <p:pic>
        <p:nvPicPr>
          <p:cNvPr id="9" name="Picture 8">
            <a:extLst>
              <a:ext uri="{FF2B5EF4-FFF2-40B4-BE49-F238E27FC236}">
                <a16:creationId xmlns:a16="http://schemas.microsoft.com/office/drawing/2014/main" id="{7626BA30-FE1A-6F18-50D9-210ACE15F959}"/>
              </a:ext>
            </a:extLst>
          </p:cNvPr>
          <p:cNvPicPr>
            <a:picLocks noChangeAspect="1"/>
          </p:cNvPicPr>
          <p:nvPr/>
        </p:nvPicPr>
        <p:blipFill>
          <a:blip r:embed="rId3"/>
          <a:stretch>
            <a:fillRect/>
          </a:stretch>
        </p:blipFill>
        <p:spPr>
          <a:xfrm>
            <a:off x="6096000" y="1603006"/>
            <a:ext cx="5001053" cy="2954901"/>
          </a:xfrm>
          <a:prstGeom prst="rect">
            <a:avLst/>
          </a:prstGeom>
        </p:spPr>
      </p:pic>
    </p:spTree>
    <p:extLst>
      <p:ext uri="{BB962C8B-B14F-4D97-AF65-F5344CB8AC3E}">
        <p14:creationId xmlns:p14="http://schemas.microsoft.com/office/powerpoint/2010/main" val="2783028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B57A5-2CFB-4CF3-991E-56BCBAE39670}"/>
              </a:ext>
            </a:extLst>
          </p:cNvPr>
          <p:cNvSpPr>
            <a:spLocks noGrp="1"/>
          </p:cNvSpPr>
          <p:nvPr>
            <p:ph type="title"/>
          </p:nvPr>
        </p:nvSpPr>
        <p:spPr>
          <a:xfrm>
            <a:off x="834796" y="576200"/>
            <a:ext cx="9347503" cy="823913"/>
          </a:xfrm>
        </p:spPr>
        <p:txBody>
          <a:bodyPr vert="horz" lIns="91440" tIns="45720" rIns="91440" bIns="45720" rtlCol="0" anchor="ctr">
            <a:noAutofit/>
          </a:bodyPr>
          <a:lstStyle/>
          <a:p>
            <a:r>
              <a:rPr lang="hr-HR" sz="4400" b="1" err="1">
                <a:solidFill>
                  <a:schemeClr val="tx1">
                    <a:lumMod val="75000"/>
                    <a:lumOff val="25000"/>
                  </a:schemeClr>
                </a:solidFill>
                <a:latin typeface="+mn-lt"/>
              </a:rPr>
              <a:t>Der</a:t>
            </a:r>
            <a:r>
              <a:rPr lang="hr-HR" sz="4400" b="1">
                <a:solidFill>
                  <a:schemeClr val="tx1">
                    <a:lumMod val="75000"/>
                    <a:lumOff val="25000"/>
                  </a:schemeClr>
                </a:solidFill>
                <a:latin typeface="+mn-lt"/>
              </a:rPr>
              <a:t> </a:t>
            </a:r>
            <a:r>
              <a:rPr lang="hr-HR" sz="4400" b="1" err="1">
                <a:solidFill>
                  <a:schemeClr val="tx1">
                    <a:lumMod val="75000"/>
                    <a:lumOff val="25000"/>
                  </a:schemeClr>
                </a:solidFill>
                <a:latin typeface="+mn-lt"/>
              </a:rPr>
              <a:t>Blaue</a:t>
            </a:r>
            <a:r>
              <a:rPr lang="hr-HR" sz="4400" b="1">
                <a:solidFill>
                  <a:schemeClr val="tx1">
                    <a:lumMod val="75000"/>
                    <a:lumOff val="25000"/>
                  </a:schemeClr>
                </a:solidFill>
                <a:latin typeface="+mn-lt"/>
              </a:rPr>
              <a:t> </a:t>
            </a:r>
            <a:r>
              <a:rPr lang="hr-HR" sz="4400" b="1" err="1">
                <a:solidFill>
                  <a:schemeClr val="tx1">
                    <a:lumMod val="75000"/>
                    <a:lumOff val="25000"/>
                  </a:schemeClr>
                </a:solidFill>
                <a:latin typeface="+mn-lt"/>
              </a:rPr>
              <a:t>Engel</a:t>
            </a:r>
            <a:endParaRPr lang="hr-HR" sz="4400" b="1">
              <a:solidFill>
                <a:schemeClr val="tx1">
                  <a:lumMod val="75000"/>
                  <a:lumOff val="25000"/>
                </a:schemeClr>
              </a:solidFill>
              <a:latin typeface="+mn-lt"/>
            </a:endParaRPr>
          </a:p>
        </p:txBody>
      </p:sp>
      <p:sp>
        <p:nvSpPr>
          <p:cNvPr id="99331" name="Content Placeholder 2">
            <a:extLst>
              <a:ext uri="{FF2B5EF4-FFF2-40B4-BE49-F238E27FC236}">
                <a16:creationId xmlns:a16="http://schemas.microsoft.com/office/drawing/2014/main" id="{049531C6-3C6D-4C7B-8AC0-CCA90D29860A}"/>
              </a:ext>
            </a:extLst>
          </p:cNvPr>
          <p:cNvSpPr>
            <a:spLocks noGrp="1"/>
          </p:cNvSpPr>
          <p:nvPr>
            <p:ph type="body" sz="quarter" idx="12"/>
          </p:nvPr>
        </p:nvSpPr>
        <p:spPr>
          <a:xfrm>
            <a:off x="485775" y="1911350"/>
            <a:ext cx="10310813" cy="4165600"/>
          </a:xfrm>
        </p:spPr>
        <p:txBody>
          <a:bodyPr>
            <a:normAutofit/>
          </a:bodyPr>
          <a:lstStyle/>
          <a:p>
            <a:pPr marL="539750" indent="-407988">
              <a:buFont typeface="Wingdings" panose="05000000000000000000" pitchFamily="2" charset="2"/>
              <a:buChar char="Ø"/>
            </a:pPr>
            <a:r>
              <a:rPr lang="hr-HR" altLang="sr-Latn-RS" sz="2400"/>
              <a:t>Njemačka oznaka „</a:t>
            </a:r>
            <a:r>
              <a:rPr lang="hr-HR" altLang="sr-Latn-RS" sz="2400" err="1"/>
              <a:t>Der</a:t>
            </a:r>
            <a:r>
              <a:rPr lang="hr-HR" altLang="sr-Latn-RS" sz="2400"/>
              <a:t> </a:t>
            </a:r>
            <a:r>
              <a:rPr lang="hr-HR" altLang="sr-Latn-RS" sz="2400" err="1"/>
              <a:t>blaue</a:t>
            </a:r>
            <a:r>
              <a:rPr lang="hr-HR" altLang="sr-Latn-RS" sz="2400"/>
              <a:t> </a:t>
            </a:r>
            <a:r>
              <a:rPr lang="hr-HR" altLang="sr-Latn-RS" sz="2400" err="1"/>
              <a:t>Engel</a:t>
            </a:r>
            <a:r>
              <a:rPr lang="hr-HR" altLang="sr-Latn-RS" sz="2400"/>
              <a:t>“ (ili Blue </a:t>
            </a:r>
            <a:r>
              <a:rPr lang="hr-HR" altLang="sr-Latn-RS" sz="2400" err="1"/>
              <a:t>Angel</a:t>
            </a:r>
            <a:r>
              <a:rPr lang="hr-HR" altLang="sr-Latn-RS" sz="2400"/>
              <a:t>) je </a:t>
            </a:r>
            <a:r>
              <a:rPr lang="hr-HR" altLang="sr-Latn-RS" sz="2400" b="1"/>
              <a:t>najstarija eko-oznaka na europskom tržištu za ekološki prihvatljive proizvode</a:t>
            </a:r>
          </a:p>
          <a:p>
            <a:pPr marL="539750" indent="-407988">
              <a:buFont typeface="Wingdings" panose="05000000000000000000" pitchFamily="2" charset="2"/>
              <a:buChar char="Ø"/>
            </a:pPr>
            <a:r>
              <a:rPr lang="hr-HR" altLang="sr-Latn-RS" sz="2400"/>
              <a:t>Blue </a:t>
            </a:r>
            <a:r>
              <a:rPr lang="hr-HR" altLang="sr-Latn-RS" sz="2400" err="1"/>
              <a:t>Angel</a:t>
            </a:r>
            <a:r>
              <a:rPr lang="hr-HR" altLang="sr-Latn-RS" sz="2400"/>
              <a:t> je </a:t>
            </a:r>
            <a:r>
              <a:rPr lang="hr-HR" altLang="sr-Latn-RS" sz="2400" u="sng"/>
              <a:t>primjenjiva prvenstveno na papir</a:t>
            </a:r>
            <a:r>
              <a:rPr lang="hr-HR" altLang="sr-Latn-RS" sz="2400"/>
              <a:t>, s obzirom da jedan od kriterija je i stopostotni reciklirani papir</a:t>
            </a:r>
          </a:p>
          <a:p>
            <a:pPr marL="539750" indent="-407988">
              <a:buFont typeface="Wingdings" panose="05000000000000000000" pitchFamily="2" charset="2"/>
              <a:buChar char="Ø"/>
            </a:pPr>
            <a:r>
              <a:rPr lang="hr-HR" altLang="sr-Latn-RS" sz="2400"/>
              <a:t>Drugi primjeri skupina roba koje koriste oznaku Blue </a:t>
            </a:r>
            <a:r>
              <a:rPr lang="hr-HR" altLang="sr-Latn-RS" sz="2400" err="1"/>
              <a:t>Angel</a:t>
            </a:r>
            <a:r>
              <a:rPr lang="hr-HR" altLang="sr-Latn-RS" sz="2400"/>
              <a:t> su </a:t>
            </a:r>
            <a:r>
              <a:rPr lang="hr-HR" altLang="sr-Latn-RS" sz="2400" u="sng"/>
              <a:t>uređaji za ispis</a:t>
            </a:r>
            <a:r>
              <a:rPr lang="hr-HR" altLang="sr-Latn-RS" sz="2400"/>
              <a:t> te uređaji koji </a:t>
            </a:r>
            <a:r>
              <a:rPr lang="hr-HR" altLang="sr-Latn-RS" sz="2400" u="sng"/>
              <a:t>koriste minimalnu količinu energije</a:t>
            </a:r>
            <a:r>
              <a:rPr lang="hr-HR" altLang="sr-Latn-RS" sz="2400"/>
              <a:t> (kalkulatori, satovi, parkirni automati itd.)</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8189" y="340943"/>
            <a:ext cx="9534426" cy="995915"/>
          </a:xfrm>
        </p:spPr>
        <p:txBody>
          <a:bodyPr>
            <a:normAutofit fontScale="90000"/>
          </a:bodyPr>
          <a:lstStyle/>
          <a:p>
            <a:r>
              <a:rPr lang="en-US"/>
              <a:t>EMAS (Eco-Management and Audit Scheme)</a:t>
            </a:r>
            <a:endParaRPr lang="hr-HR"/>
          </a:p>
        </p:txBody>
      </p:sp>
      <p:sp>
        <p:nvSpPr>
          <p:cNvPr id="16" name="Content Placeholder 7">
            <a:extLst>
              <a:ext uri="{FF2B5EF4-FFF2-40B4-BE49-F238E27FC236}">
                <a16:creationId xmlns:a16="http://schemas.microsoft.com/office/drawing/2014/main" id="{D60B25A5-94DF-430A-8D33-0C4398A196E4}"/>
              </a:ext>
            </a:extLst>
          </p:cNvPr>
          <p:cNvSpPr>
            <a:spLocks noGrp="1"/>
          </p:cNvSpPr>
          <p:nvPr>
            <p:ph idx="1"/>
          </p:nvPr>
        </p:nvSpPr>
        <p:spPr>
          <a:xfrm>
            <a:off x="653143" y="1524386"/>
            <a:ext cx="9757972" cy="3809228"/>
          </a:xfrm>
        </p:spPr>
        <p:txBody>
          <a:bodyPr>
            <a:noAutofit/>
          </a:bodyPr>
          <a:lstStyle/>
          <a:p>
            <a:pPr marL="285750" indent="-285750">
              <a:buFont typeface="Wingdings" panose="05000000000000000000" pitchFamily="2" charset="2"/>
              <a:buChar char="§"/>
            </a:pPr>
            <a:r>
              <a:rPr lang="hr-HR" sz="2400">
                <a:solidFill>
                  <a:schemeClr val="tx1"/>
                </a:solidFill>
              </a:rPr>
              <a:t>EMAS (Eco-Management </a:t>
            </a:r>
            <a:r>
              <a:rPr lang="hr-HR" sz="2400" err="1">
                <a:solidFill>
                  <a:schemeClr val="tx1"/>
                </a:solidFill>
              </a:rPr>
              <a:t>and</a:t>
            </a:r>
            <a:r>
              <a:rPr lang="hr-HR" sz="2400">
                <a:solidFill>
                  <a:schemeClr val="tx1"/>
                </a:solidFill>
              </a:rPr>
              <a:t> Audit </a:t>
            </a:r>
            <a:r>
              <a:rPr lang="hr-HR" sz="2400" err="1">
                <a:solidFill>
                  <a:schemeClr val="tx1"/>
                </a:solidFill>
              </a:rPr>
              <a:t>Scheme</a:t>
            </a:r>
            <a:r>
              <a:rPr lang="hr-HR" sz="2400">
                <a:solidFill>
                  <a:schemeClr val="tx1"/>
                </a:solidFill>
              </a:rPr>
              <a:t>) je sustav ekološkog upravljanja i neovisnog ocjenjivanja kojim organizacije procjenjuju utjecaj njihove djelatnosti na okoliš, informiraju javnost o trenutnoj procjeni stanja utjecaja te unapređuju učinkovitost rada u skladu sa zahtjevima zaštite okoliša</a:t>
            </a:r>
          </a:p>
          <a:p>
            <a:pPr marL="285750" indent="-285750">
              <a:buFont typeface="Wingdings" panose="05000000000000000000" pitchFamily="2" charset="2"/>
              <a:buChar char="§"/>
            </a:pPr>
            <a:r>
              <a:rPr lang="hr-HR" sz="2400">
                <a:solidFill>
                  <a:schemeClr val="tx1"/>
                </a:solidFill>
              </a:rPr>
              <a:t>Uključivanje organizacija u sustav EMAS je dobrovoljno i dostupno svim ekonomskim sektorima (javnim i privatnim djelatnostima), odnosno pravnim i fizičkim osobama - obrtnicima</a:t>
            </a:r>
          </a:p>
          <a:p>
            <a:pPr marL="285750" indent="-285750">
              <a:buFont typeface="Wingdings" panose="05000000000000000000" pitchFamily="2" charset="2"/>
              <a:buChar char="§"/>
            </a:pPr>
            <a:r>
              <a:rPr lang="hr-HR" sz="2400">
                <a:solidFill>
                  <a:schemeClr val="tx1"/>
                </a:solidFill>
              </a:rPr>
              <a:t>Ključni elementi EMAS-a: učinkovitost, transparentnost i vjerodostojnost</a:t>
            </a:r>
          </a:p>
        </p:txBody>
      </p:sp>
      <p:pic>
        <p:nvPicPr>
          <p:cNvPr id="2" name="Picture 1">
            <a:extLst>
              <a:ext uri="{FF2B5EF4-FFF2-40B4-BE49-F238E27FC236}">
                <a16:creationId xmlns:a16="http://schemas.microsoft.com/office/drawing/2014/main" id="{EE3A949E-9A33-E986-58A4-D59E554ABB0F}"/>
              </a:ext>
            </a:extLst>
          </p:cNvPr>
          <p:cNvPicPr>
            <a:picLocks noChangeAspect="1"/>
          </p:cNvPicPr>
          <p:nvPr/>
        </p:nvPicPr>
        <p:blipFill>
          <a:blip r:embed="rId2"/>
          <a:stretch>
            <a:fillRect/>
          </a:stretch>
        </p:blipFill>
        <p:spPr>
          <a:xfrm>
            <a:off x="10411115" y="3429000"/>
            <a:ext cx="1469263" cy="2536156"/>
          </a:xfrm>
          <a:prstGeom prst="rect">
            <a:avLst/>
          </a:prstGeom>
        </p:spPr>
      </p:pic>
    </p:spTree>
    <p:extLst>
      <p:ext uri="{BB962C8B-B14F-4D97-AF65-F5344CB8AC3E}">
        <p14:creationId xmlns:p14="http://schemas.microsoft.com/office/powerpoint/2010/main" val="554996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98241" y="437944"/>
            <a:ext cx="9534426" cy="995915"/>
          </a:xfrm>
        </p:spPr>
        <p:txBody>
          <a:bodyPr>
            <a:normAutofit fontScale="90000"/>
          </a:bodyPr>
          <a:lstStyle/>
          <a:p>
            <a:r>
              <a:rPr lang="en-US"/>
              <a:t>EMAS (Eco-Management and Audit Scheme)</a:t>
            </a:r>
            <a:endParaRPr lang="hr-HR"/>
          </a:p>
        </p:txBody>
      </p:sp>
      <p:sp>
        <p:nvSpPr>
          <p:cNvPr id="16" name="Content Placeholder 7">
            <a:extLst>
              <a:ext uri="{FF2B5EF4-FFF2-40B4-BE49-F238E27FC236}">
                <a16:creationId xmlns:a16="http://schemas.microsoft.com/office/drawing/2014/main" id="{D60B25A5-94DF-430A-8D33-0C4398A196E4}"/>
              </a:ext>
            </a:extLst>
          </p:cNvPr>
          <p:cNvSpPr>
            <a:spLocks noGrp="1"/>
          </p:cNvSpPr>
          <p:nvPr>
            <p:ph idx="1"/>
          </p:nvPr>
        </p:nvSpPr>
        <p:spPr>
          <a:xfrm>
            <a:off x="881121" y="1598849"/>
            <a:ext cx="5956300" cy="3618947"/>
          </a:xfrm>
        </p:spPr>
        <p:txBody>
          <a:bodyPr>
            <a:noAutofit/>
          </a:bodyPr>
          <a:lstStyle/>
          <a:p>
            <a:pPr marL="285750" indent="-285750">
              <a:buFont typeface="Wingdings" panose="05000000000000000000" pitchFamily="2" charset="2"/>
              <a:buChar char="§"/>
            </a:pPr>
            <a:r>
              <a:rPr lang="hr-HR" sz="2000">
                <a:solidFill>
                  <a:schemeClr val="tx1"/>
                </a:solidFill>
              </a:rPr>
              <a:t>Program razvila EK - spada u dobrovoljne instrumente zaštite okoliša </a:t>
            </a:r>
          </a:p>
          <a:p>
            <a:pPr marL="285750" indent="-285750">
              <a:buFont typeface="Wingdings" panose="05000000000000000000" pitchFamily="2" charset="2"/>
              <a:buChar char="§"/>
            </a:pPr>
            <a:r>
              <a:rPr lang="hr-HR" sz="2000">
                <a:solidFill>
                  <a:schemeClr val="tx1"/>
                </a:solidFill>
              </a:rPr>
              <a:t>Može služiti kao dokaz za ispunjavanje određenih ekoloških mjerila zajedno s eko-oznakama</a:t>
            </a:r>
          </a:p>
          <a:p>
            <a:pPr marL="285750" indent="-285750">
              <a:buFont typeface="Wingdings" panose="05000000000000000000" pitchFamily="2" charset="2"/>
              <a:buChar char="§"/>
            </a:pPr>
            <a:r>
              <a:rPr lang="pl-PL" sz="2000">
                <a:solidFill>
                  <a:schemeClr val="tx1"/>
                </a:solidFill>
              </a:rPr>
              <a:t>Ministarstvo gospodarstva i održivog razvoja </a:t>
            </a:r>
            <a:r>
              <a:rPr lang="hr-HR" sz="2000">
                <a:solidFill>
                  <a:schemeClr val="tx1"/>
                </a:solidFill>
              </a:rPr>
              <a:t>je nadležno za provođenje programa</a:t>
            </a:r>
          </a:p>
          <a:p>
            <a:pPr marL="285750" indent="-285750">
              <a:buFont typeface="Wingdings" panose="05000000000000000000" pitchFamily="2" charset="2"/>
              <a:buChar char="§"/>
            </a:pPr>
            <a:r>
              <a:rPr lang="hr-HR" sz="2000">
                <a:solidFill>
                  <a:schemeClr val="tx1"/>
                </a:solidFill>
              </a:rPr>
              <a:t>Registrirane EMAS organizacije u Hrvatskoj </a:t>
            </a:r>
            <a:r>
              <a:rPr lang="hr-HR" sz="2000">
                <a:solidFill>
                  <a:schemeClr val="tx1"/>
                </a:solidFill>
                <a:hlinkClick r:id="rId2"/>
              </a:rPr>
              <a:t>http://emas.azo.hr/registar-emas/registrirane-emas-organizacije.aspx</a:t>
            </a:r>
            <a:endParaRPr lang="hr-HR" sz="2000">
              <a:solidFill>
                <a:schemeClr val="tx1"/>
              </a:solidFill>
            </a:endParaRPr>
          </a:p>
        </p:txBody>
      </p:sp>
      <p:graphicFrame>
        <p:nvGraphicFramePr>
          <p:cNvPr id="3" name="Dijagram 2"/>
          <p:cNvGraphicFramePr/>
          <p:nvPr>
            <p:extLst>
              <p:ext uri="{D42A27DB-BD31-4B8C-83A1-F6EECF244321}">
                <p14:modId xmlns:p14="http://schemas.microsoft.com/office/powerpoint/2010/main" val="1541977764"/>
              </p:ext>
            </p:extLst>
          </p:nvPr>
        </p:nvGraphicFramePr>
        <p:xfrm>
          <a:off x="522802" y="4525046"/>
          <a:ext cx="7241262" cy="1008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EEDA86B5-576A-5C29-8C5E-34A305481AA9}"/>
              </a:ext>
            </a:extLst>
          </p:cNvPr>
          <p:cNvPicPr>
            <a:picLocks noChangeAspect="1"/>
          </p:cNvPicPr>
          <p:nvPr/>
        </p:nvPicPr>
        <p:blipFill>
          <a:blip r:embed="rId8"/>
          <a:stretch>
            <a:fillRect/>
          </a:stretch>
        </p:blipFill>
        <p:spPr>
          <a:xfrm>
            <a:off x="7764064" y="1324152"/>
            <a:ext cx="4060288" cy="4883319"/>
          </a:xfrm>
          <a:prstGeom prst="rect">
            <a:avLst/>
          </a:prstGeom>
        </p:spPr>
      </p:pic>
    </p:spTree>
    <p:extLst>
      <p:ext uri="{BB962C8B-B14F-4D97-AF65-F5344CB8AC3E}">
        <p14:creationId xmlns:p14="http://schemas.microsoft.com/office/powerpoint/2010/main" val="25519874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B74A70FE-95E0-FD6D-4D8A-3CADA36DEBE3}"/>
              </a:ext>
            </a:extLst>
          </p:cNvPr>
          <p:cNvSpPr>
            <a:spLocks noGrp="1"/>
          </p:cNvSpPr>
          <p:nvPr>
            <p:ph idx="1"/>
          </p:nvPr>
        </p:nvSpPr>
        <p:spPr>
          <a:xfrm>
            <a:off x="1328787" y="1586517"/>
            <a:ext cx="9534426" cy="1557277"/>
          </a:xfrm>
        </p:spPr>
        <p:txBody>
          <a:bodyPr/>
          <a:lstStyle/>
          <a:p>
            <a:pPr algn="ctr"/>
            <a:r>
              <a:rPr lang="hr-HR" sz="5000" b="1">
                <a:effectLst>
                  <a:outerShdw blurRad="38100" dist="38100" dir="2700000" algn="tl">
                    <a:srgbClr val="000000">
                      <a:alpha val="43137"/>
                    </a:srgbClr>
                  </a:outerShdw>
                </a:effectLst>
                <a:ea typeface="+mj-ea"/>
                <a:cs typeface="+mj-cs"/>
              </a:rPr>
              <a:t>VJEŽBA 1 – TEHNIČKE SPECIFIKACIJE</a:t>
            </a:r>
          </a:p>
        </p:txBody>
      </p:sp>
      <p:sp>
        <p:nvSpPr>
          <p:cNvPr id="4" name="TekstniOkvir 3">
            <a:extLst>
              <a:ext uri="{FF2B5EF4-FFF2-40B4-BE49-F238E27FC236}">
                <a16:creationId xmlns:a16="http://schemas.microsoft.com/office/drawing/2014/main" id="{123A7B2E-1264-72E3-4718-BAC913C74C7C}"/>
              </a:ext>
            </a:extLst>
          </p:cNvPr>
          <p:cNvSpPr txBox="1"/>
          <p:nvPr/>
        </p:nvSpPr>
        <p:spPr>
          <a:xfrm>
            <a:off x="1698171" y="3233282"/>
            <a:ext cx="7881257" cy="1477328"/>
          </a:xfrm>
          <a:prstGeom prst="rect">
            <a:avLst/>
          </a:prstGeom>
          <a:noFill/>
        </p:spPr>
        <p:txBody>
          <a:bodyPr wrap="square">
            <a:spAutoFit/>
          </a:bodyPr>
          <a:lstStyle/>
          <a:p>
            <a:r>
              <a:rPr lang="hr-HR"/>
              <a:t>Polaznici se dijele u 3 grupe te dobivaju gotove tehničke specifikacije. U svakoj tehničkoj specifikaciji se nalaze određena zelena mjerila. </a:t>
            </a:r>
          </a:p>
          <a:p>
            <a:r>
              <a:rPr lang="hr-HR"/>
              <a:t>Svaka grupa mora pronaći što više zelenih kriterija te prezentirati iste sa razradom smatraju li navedeni kriterij samo dijelom tehničke specifikacije ili je isti moguće koristiti i kao kriterij za ENP.</a:t>
            </a:r>
          </a:p>
        </p:txBody>
      </p:sp>
    </p:spTree>
    <p:extLst>
      <p:ext uri="{BB962C8B-B14F-4D97-AF65-F5344CB8AC3E}">
        <p14:creationId xmlns:p14="http://schemas.microsoft.com/office/powerpoint/2010/main" val="13850420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56CD1BB-1C82-A4FD-0B02-7C97E6F36DCD}"/>
              </a:ext>
            </a:extLst>
          </p:cNvPr>
          <p:cNvSpPr>
            <a:spLocks noGrp="1"/>
          </p:cNvSpPr>
          <p:nvPr>
            <p:ph type="title"/>
          </p:nvPr>
        </p:nvSpPr>
        <p:spPr/>
        <p:txBody>
          <a:bodyPr/>
          <a:lstStyle/>
          <a:p>
            <a:pPr algn="ctr"/>
            <a:r>
              <a:rPr lang="hr-HR"/>
              <a:t>VIDEO br. 2</a:t>
            </a:r>
          </a:p>
        </p:txBody>
      </p:sp>
      <p:sp>
        <p:nvSpPr>
          <p:cNvPr id="3" name="Rezervirano mjesto sadržaja 2">
            <a:extLst>
              <a:ext uri="{FF2B5EF4-FFF2-40B4-BE49-F238E27FC236}">
                <a16:creationId xmlns:a16="http://schemas.microsoft.com/office/drawing/2014/main" id="{20256087-4F44-2C51-2807-3B4131A16BA4}"/>
              </a:ext>
            </a:extLst>
          </p:cNvPr>
          <p:cNvSpPr>
            <a:spLocks noGrp="1"/>
          </p:cNvSpPr>
          <p:nvPr>
            <p:ph idx="1"/>
          </p:nvPr>
        </p:nvSpPr>
        <p:spPr>
          <a:xfrm>
            <a:off x="966651" y="1772348"/>
            <a:ext cx="10180416" cy="4044978"/>
          </a:xfrm>
        </p:spPr>
        <p:txBody>
          <a:bodyPr>
            <a:normAutofit/>
          </a:bodyPr>
          <a:lstStyle/>
          <a:p>
            <a:pPr algn="just">
              <a:lnSpc>
                <a:spcPct val="107000"/>
              </a:lnSpc>
              <a:spcAft>
                <a:spcPts val="800"/>
              </a:spcAft>
            </a:pPr>
            <a:r>
              <a:rPr lang="hr-HR" sz="2000" u="sng">
                <a:solidFill>
                  <a:srgbClr val="0563C1"/>
                </a:solidFill>
                <a:effectLst/>
                <a:ea typeface="Calibri" panose="020F0502020204030204" pitchFamily="34" charset="0"/>
                <a:cs typeface="Calibri" panose="020F0502020204030204" pitchFamily="34" charset="0"/>
                <a:hlinkClick r:id="rId2"/>
              </a:rPr>
              <a:t>https://www.youtube.com/watch?v=MLrtsfzsyCU</a:t>
            </a:r>
            <a:r>
              <a:rPr lang="hr-HR" sz="2000" u="sng">
                <a:solidFill>
                  <a:srgbClr val="0563C1"/>
                </a:solidFill>
                <a:effectLst/>
                <a:ea typeface="Calibri" panose="020F0502020204030204" pitchFamily="34" charset="0"/>
                <a:cs typeface="Calibri" panose="020F0502020204030204" pitchFamily="34" charset="0"/>
              </a:rPr>
              <a:t> – Održiva javna nabava namirnica (od farme do vilice) grad </a:t>
            </a:r>
            <a:r>
              <a:rPr lang="hr-HR" sz="2000" u="sng" err="1">
                <a:solidFill>
                  <a:srgbClr val="0563C1"/>
                </a:solidFill>
                <a:effectLst/>
                <a:ea typeface="Calibri" panose="020F0502020204030204" pitchFamily="34" charset="0"/>
                <a:cs typeface="Calibri" panose="020F0502020204030204" pitchFamily="34" charset="0"/>
              </a:rPr>
              <a:t>Gand</a:t>
            </a:r>
            <a:r>
              <a:rPr lang="hr-HR" sz="2000" u="sng">
                <a:solidFill>
                  <a:srgbClr val="0563C1"/>
                </a:solidFill>
                <a:effectLst/>
                <a:ea typeface="Calibri" panose="020F0502020204030204" pitchFamily="34" charset="0"/>
                <a:cs typeface="Calibri" panose="020F0502020204030204" pitchFamily="34" charset="0"/>
              </a:rPr>
              <a:t> u Belgiji</a:t>
            </a:r>
            <a:endParaRPr lang="hr-HR" sz="2000">
              <a:effectLst/>
              <a:ea typeface="Calibri" panose="020F0502020204030204" pitchFamily="34" charset="0"/>
              <a:cs typeface="Times New Roman" panose="02020603050405020304" pitchFamily="18" charset="0"/>
            </a:endParaRPr>
          </a:p>
          <a:p>
            <a:pPr algn="just">
              <a:lnSpc>
                <a:spcPct val="107000"/>
              </a:lnSpc>
              <a:spcAft>
                <a:spcPts val="800"/>
              </a:spcAft>
            </a:pPr>
            <a:r>
              <a:rPr lang="hr-HR" sz="2000">
                <a:effectLst/>
                <a:ea typeface="Calibri" panose="020F0502020204030204" pitchFamily="34" charset="0"/>
                <a:cs typeface="Calibri" panose="020F0502020204030204" pitchFamily="34" charset="0"/>
              </a:rPr>
              <a:t>Javna nabava hrane može pomoći u podršci malim poljoprivrednicima, a istovremeno poboljšati pristup svježoj, sezonskoj i zdravoj hrani u javnim menzama.</a:t>
            </a:r>
            <a:endParaRPr lang="hr-HR" sz="2000">
              <a:effectLst/>
              <a:ea typeface="Calibri" panose="020F0502020204030204" pitchFamily="34" charset="0"/>
              <a:cs typeface="Times New Roman" panose="02020603050405020304" pitchFamily="18" charset="0"/>
            </a:endParaRPr>
          </a:p>
          <a:p>
            <a:pPr algn="just">
              <a:lnSpc>
                <a:spcPct val="107000"/>
              </a:lnSpc>
              <a:spcAft>
                <a:spcPts val="800"/>
              </a:spcAft>
            </a:pPr>
            <a:r>
              <a:rPr lang="hr-HR" sz="2000">
                <a:effectLst/>
                <a:ea typeface="Calibri" panose="020F0502020204030204" pitchFamily="34" charset="0"/>
                <a:cs typeface="Calibri" panose="020F0502020204030204" pitchFamily="34" charset="0"/>
              </a:rPr>
              <a:t>Ovaj je video prvi crtani film o održivoj javnoj nabavi od farme do stola i naglašava važnost pristupa višestrukih dionika u promicanju </a:t>
            </a:r>
            <a:r>
              <a:rPr lang="hr-HR" sz="2000" err="1">
                <a:effectLst/>
                <a:ea typeface="Calibri" panose="020F0502020204030204" pitchFamily="34" charset="0"/>
                <a:cs typeface="Calibri" panose="020F0502020204030204" pitchFamily="34" charset="0"/>
              </a:rPr>
              <a:t>uključivih</a:t>
            </a:r>
            <a:r>
              <a:rPr lang="hr-HR" sz="2000">
                <a:effectLst/>
                <a:ea typeface="Calibri" panose="020F0502020204030204" pitchFamily="34" charset="0"/>
                <a:cs typeface="Calibri" panose="020F0502020204030204" pitchFamily="34" charset="0"/>
              </a:rPr>
              <a:t>, zdravih i održivih procesa nabave hrane od farme do stola.</a:t>
            </a:r>
            <a:endParaRPr lang="hr-HR" sz="2000">
              <a:effectLst/>
              <a:ea typeface="Calibri" panose="020F0502020204030204" pitchFamily="34" charset="0"/>
              <a:cs typeface="Times New Roman" panose="02020603050405020304" pitchFamily="18" charset="0"/>
            </a:endParaRPr>
          </a:p>
          <a:p>
            <a:pPr algn="just">
              <a:lnSpc>
                <a:spcPct val="107000"/>
              </a:lnSpc>
              <a:spcAft>
                <a:spcPts val="800"/>
              </a:spcAft>
            </a:pPr>
            <a:r>
              <a:rPr lang="hr-HR" sz="2000">
                <a:effectLst/>
                <a:ea typeface="Calibri" panose="020F0502020204030204" pitchFamily="34" charset="0"/>
                <a:cs typeface="Calibri" panose="020F0502020204030204" pitchFamily="34" charset="0"/>
              </a:rPr>
              <a:t>Poruka je jasna: s pravim kriterijima nabave, svi ciljevi održivog razvoja mogu stati u jednu javnu ploču. Mali tanjur, veliki utjecaj!</a:t>
            </a:r>
            <a:endParaRPr lang="hr-HR" sz="2000">
              <a:effectLst/>
              <a:ea typeface="Calibri" panose="020F0502020204030204" pitchFamily="34" charset="0"/>
              <a:cs typeface="Times New Roman" panose="02020603050405020304" pitchFamily="18" charset="0"/>
            </a:endParaRPr>
          </a:p>
          <a:p>
            <a:endParaRPr lang="hr-HR"/>
          </a:p>
        </p:txBody>
      </p:sp>
    </p:spTree>
    <p:extLst>
      <p:ext uri="{BB962C8B-B14F-4D97-AF65-F5344CB8AC3E}">
        <p14:creationId xmlns:p14="http://schemas.microsoft.com/office/powerpoint/2010/main" val="3479120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FD0120F1-3EB9-4FD9-852D-318B4A1AC98F}"/>
              </a:ext>
            </a:extLst>
          </p:cNvPr>
          <p:cNvSpPr>
            <a:spLocks noGrp="1"/>
          </p:cNvSpPr>
          <p:nvPr>
            <p:ph type="title"/>
          </p:nvPr>
        </p:nvSpPr>
        <p:spPr>
          <a:xfrm>
            <a:off x="624893" y="1798559"/>
            <a:ext cx="10942214" cy="995362"/>
          </a:xfrm>
        </p:spPr>
        <p:txBody>
          <a:bodyPr>
            <a:noAutofit/>
          </a:bodyPr>
          <a:lstStyle/>
          <a:p>
            <a:pPr algn="ctr"/>
            <a:br>
              <a:rPr lang="en-US" sz="4800"/>
            </a:br>
            <a:r>
              <a:rPr lang="hr-HR" sz="5000">
                <a:effectLst>
                  <a:outerShdw blurRad="38100" dist="38100" dir="2700000" algn="tl">
                    <a:srgbClr val="000000">
                      <a:alpha val="43137"/>
                    </a:srgbClr>
                  </a:outerShdw>
                </a:effectLst>
              </a:rPr>
              <a:t>Zelena javna nabava i kružno gospodarstvo</a:t>
            </a:r>
            <a:endParaRPr lang="hr-HR" sz="5000">
              <a:solidFill>
                <a:schemeClr val="tx1">
                  <a:lumMod val="75000"/>
                  <a:lumOff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53958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1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Arc 1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itle 6"/>
          <p:cNvSpPr>
            <a:spLocks noGrp="1"/>
          </p:cNvSpPr>
          <p:nvPr>
            <p:ph type="title"/>
          </p:nvPr>
        </p:nvSpPr>
        <p:spPr>
          <a:xfrm>
            <a:off x="5894962" y="479493"/>
            <a:ext cx="5458838" cy="1325563"/>
          </a:xfrm>
        </p:spPr>
        <p:txBody>
          <a:bodyPr>
            <a:normAutofit/>
          </a:bodyPr>
          <a:lstStyle/>
          <a:p>
            <a:r>
              <a:rPr lang="pl-PL"/>
              <a:t>Kružno gospodarstvo i zelena javna nabava</a:t>
            </a:r>
            <a:endParaRPr lang="hr-HR"/>
          </a:p>
        </p:txBody>
      </p:sp>
      <p:sp>
        <p:nvSpPr>
          <p:cNvPr id="47" name="Freeform: Shape 1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C63C7153-DA7D-F461-CAFE-20663E1712D3}"/>
              </a:ext>
            </a:extLst>
          </p:cNvPr>
          <p:cNvPicPr>
            <a:picLocks noChangeAspect="1"/>
          </p:cNvPicPr>
          <p:nvPr/>
        </p:nvPicPr>
        <p:blipFill>
          <a:blip r:embed="rId2"/>
          <a:stretch>
            <a:fillRect/>
          </a:stretch>
        </p:blipFill>
        <p:spPr>
          <a:xfrm>
            <a:off x="703182" y="1528723"/>
            <a:ext cx="4777381" cy="363081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8" name="Content Placeholder 7"/>
          <p:cNvSpPr>
            <a:spLocks noGrp="1"/>
          </p:cNvSpPr>
          <p:nvPr>
            <p:ph idx="1"/>
          </p:nvPr>
        </p:nvSpPr>
        <p:spPr>
          <a:xfrm>
            <a:off x="5894962" y="1984443"/>
            <a:ext cx="5458838" cy="4192520"/>
          </a:xfrm>
        </p:spPr>
        <p:txBody>
          <a:bodyPr>
            <a:normAutofit fontScale="92500" lnSpcReduction="10000"/>
          </a:bodyPr>
          <a:lstStyle/>
          <a:p>
            <a:pPr marL="457200" indent="-457200">
              <a:buFont typeface="Arial" panose="020B0604020202020204" pitchFamily="34" charset="0"/>
              <a:buChar char="•"/>
            </a:pPr>
            <a:r>
              <a:rPr lang="hr-HR" sz="2400"/>
              <a:t>Kružno gospodarstvo i zelena javna nabava nisu odvojive kategorije, već zajedničke i povezane</a:t>
            </a:r>
          </a:p>
          <a:p>
            <a:pPr marL="457200" indent="-457200">
              <a:buFont typeface="Arial" panose="020B0604020202020204" pitchFamily="34" charset="0"/>
              <a:buChar char="•"/>
            </a:pPr>
            <a:r>
              <a:rPr lang="hr-HR" sz="2400"/>
              <a:t>Model proizvodnje i potrošnje koji uključuje dijeljenje, posudbu, ponovno korištenje, popravljanje, obnavljanje i reciklažu postojećih proizvoda i materijala radi stvaranje što duljeg životnog vijeka i posljedično smanjenje otpada! </a:t>
            </a:r>
          </a:p>
          <a:p>
            <a:pPr marL="457200" indent="-457200">
              <a:buFont typeface="Arial" panose="020B0604020202020204" pitchFamily="34" charset="0"/>
              <a:buChar char="•"/>
            </a:pPr>
            <a:r>
              <a:rPr lang="hr-HR" sz="2400" b="1"/>
              <a:t>Bit KG</a:t>
            </a:r>
            <a:r>
              <a:rPr lang="hr-HR" sz="2400"/>
              <a:t>, prema zaključcima HGK,  jest postupni prelazak s dosadašnjeg linearnog gospodarenja na održivo, sve radi osiguranja održivog života naše i svih budućih generacija.</a:t>
            </a:r>
          </a:p>
        </p:txBody>
      </p:sp>
    </p:spTree>
    <p:extLst>
      <p:ext uri="{BB962C8B-B14F-4D97-AF65-F5344CB8AC3E}">
        <p14:creationId xmlns:p14="http://schemas.microsoft.com/office/powerpoint/2010/main" val="8652783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FE35ED7-91A5-CCE7-461A-C2C5FC11AB1D}"/>
              </a:ext>
            </a:extLst>
          </p:cNvPr>
          <p:cNvSpPr>
            <a:spLocks noGrp="1"/>
          </p:cNvSpPr>
          <p:nvPr>
            <p:ph type="title"/>
          </p:nvPr>
        </p:nvSpPr>
        <p:spPr>
          <a:xfrm>
            <a:off x="547321" y="430204"/>
            <a:ext cx="9534426" cy="995915"/>
          </a:xfrm>
        </p:spPr>
        <p:txBody>
          <a:bodyPr/>
          <a:lstStyle/>
          <a:p>
            <a:r>
              <a:rPr lang="hr-HR"/>
              <a:t>Zašto kružno gospodarstvo?</a:t>
            </a:r>
          </a:p>
        </p:txBody>
      </p:sp>
      <p:sp>
        <p:nvSpPr>
          <p:cNvPr id="3" name="Rezervirano mjesto sadržaja 2">
            <a:extLst>
              <a:ext uri="{FF2B5EF4-FFF2-40B4-BE49-F238E27FC236}">
                <a16:creationId xmlns:a16="http://schemas.microsoft.com/office/drawing/2014/main" id="{81F3DF6C-7FAF-B158-B696-BE883F9577DE}"/>
              </a:ext>
            </a:extLst>
          </p:cNvPr>
          <p:cNvSpPr>
            <a:spLocks noGrp="1"/>
          </p:cNvSpPr>
          <p:nvPr>
            <p:ph idx="1"/>
          </p:nvPr>
        </p:nvSpPr>
        <p:spPr>
          <a:xfrm>
            <a:off x="994332" y="1934861"/>
            <a:ext cx="9534426" cy="3717002"/>
          </a:xfrm>
        </p:spPr>
        <p:txBody>
          <a:bodyPr>
            <a:normAutofit fontScale="92500" lnSpcReduction="10000"/>
          </a:bodyPr>
          <a:lstStyle/>
          <a:p>
            <a:pPr marL="457200" indent="-457200">
              <a:lnSpc>
                <a:spcPct val="100000"/>
              </a:lnSpc>
              <a:buFont typeface="Arial" panose="020B0604020202020204" pitchFamily="34" charset="0"/>
              <a:buChar char="•"/>
            </a:pPr>
            <a:r>
              <a:rPr lang="hr-HR" sz="2600"/>
              <a:t>Ako nastavimo iskorištavati resurse dosadašnjim tempom, do 2050. ćemo trebati resurse triju planeta Zemlje</a:t>
            </a:r>
          </a:p>
          <a:p>
            <a:pPr marL="457200" indent="-457200">
              <a:lnSpc>
                <a:spcPct val="100000"/>
              </a:lnSpc>
              <a:buFont typeface="Arial" panose="020B0604020202020204" pitchFamily="34" charset="0"/>
              <a:buChar char="•"/>
            </a:pPr>
            <a:r>
              <a:rPr lang="hr-HR" sz="2600"/>
              <a:t> Ograničeni resursi i klimatska pitanja traže prelazak s društva „uzmi-proizvedi-baci” na ugljično neutralno, okolišno održivo, netoksično i potpuno kružno gospodarstvo do 2050.</a:t>
            </a:r>
          </a:p>
          <a:p>
            <a:pPr marL="457200" indent="-457200">
              <a:lnSpc>
                <a:spcPct val="100000"/>
              </a:lnSpc>
              <a:buFont typeface="Arial" panose="020B0604020202020204" pitchFamily="34" charset="0"/>
              <a:buChar char="•"/>
            </a:pPr>
            <a:r>
              <a:rPr lang="hr-HR" sz="2600"/>
              <a:t>Trenutačna kriza ukazala je na nedostatke u resursima i lancima vrijednosti te pogodila mala i srednja poduzeća i industriju</a:t>
            </a:r>
          </a:p>
          <a:p>
            <a:pPr marL="457200" indent="-457200">
              <a:lnSpc>
                <a:spcPct val="100000"/>
              </a:lnSpc>
              <a:buFont typeface="Arial" panose="020B0604020202020204" pitchFamily="34" charset="0"/>
              <a:buChar char="•"/>
            </a:pPr>
            <a:r>
              <a:rPr lang="hr-HR" sz="2600"/>
              <a:t>Kružno gospodarstvo smanjit će emisije CO2 uz istodobno poticanje gospodarskog rasta i stvaranje prilika za zapošljavanje.</a:t>
            </a:r>
          </a:p>
        </p:txBody>
      </p:sp>
    </p:spTree>
    <p:extLst>
      <p:ext uri="{BB962C8B-B14F-4D97-AF65-F5344CB8AC3E}">
        <p14:creationId xmlns:p14="http://schemas.microsoft.com/office/powerpoint/2010/main" val="2178706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kstniOkvir 2">
            <a:extLst>
              <a:ext uri="{FF2B5EF4-FFF2-40B4-BE49-F238E27FC236}">
                <a16:creationId xmlns:a16="http://schemas.microsoft.com/office/drawing/2014/main" id="{08BF9F23-7A57-4DFA-86F2-3C9F4FBCCF2E}"/>
              </a:ext>
            </a:extLst>
          </p:cNvPr>
          <p:cNvSpPr txBox="1"/>
          <p:nvPr/>
        </p:nvSpPr>
        <p:spPr>
          <a:xfrm>
            <a:off x="2881324" y="3987950"/>
            <a:ext cx="4629150" cy="1454244"/>
          </a:xfrm>
          <a:prstGeom prst="rect">
            <a:avLst/>
          </a:prstGeom>
          <a:ln/>
          <a:effectLst>
            <a:glow rad="101600">
              <a:schemeClr val="accent1">
                <a:satMod val="175000"/>
                <a:alpha val="40000"/>
              </a:schemeClr>
            </a:glow>
            <a:softEdge rad="31750"/>
          </a:effectLst>
          <a:scene3d>
            <a:camera prst="perspectiveFront"/>
            <a:lightRig rig="threePt" dir="t"/>
          </a:scene3d>
          <a:sp3d>
            <a:bevelT/>
          </a:sp3d>
        </p:spPr>
        <p:style>
          <a:lnRef idx="1">
            <a:schemeClr val="accent3"/>
          </a:lnRef>
          <a:fillRef idx="2">
            <a:schemeClr val="accent3"/>
          </a:fillRef>
          <a:effectRef idx="1">
            <a:schemeClr val="accent3"/>
          </a:effectRef>
          <a:fontRef idx="minor">
            <a:schemeClr val="dk1"/>
          </a:fontRef>
        </p:style>
        <p:txBody>
          <a:bodyPr>
            <a:spAutoFit/>
          </a:bodyPr>
          <a:lstStyle/>
          <a:p>
            <a:pPr algn="just">
              <a:defRPr/>
            </a:pPr>
            <a:r>
              <a:rPr lang="hr-HR" sz="1500"/>
              <a:t>Postupak pri kojem javna tijela nastoje naručivati robu, usluge i radove koji tijekom svojeg životnog ciklusa imaju manji učinak na okoliš od robe, usluga i radova s istom osnovnom funkcijom koje bi inače naručili</a:t>
            </a:r>
          </a:p>
          <a:p>
            <a:pPr algn="just">
              <a:defRPr/>
            </a:pPr>
            <a:endParaRPr lang="hr-HR" sz="1500"/>
          </a:p>
          <a:p>
            <a:pPr algn="just">
              <a:defRPr/>
            </a:pPr>
            <a:r>
              <a:rPr lang="hr-HR" sz="1350" i="1"/>
              <a:t>Komunikacija EU ‘’Javna nabava za bolji okoliš’’ </a:t>
            </a:r>
            <a:r>
              <a:rPr lang="hr-HR" sz="1350" b="1" i="1"/>
              <a:t>(2008) </a:t>
            </a:r>
            <a:r>
              <a:rPr lang="hr-HR" sz="1350" i="1"/>
              <a:t>400</a:t>
            </a:r>
          </a:p>
        </p:txBody>
      </p:sp>
      <p:sp>
        <p:nvSpPr>
          <p:cNvPr id="22" name="Strelica udesno 3">
            <a:extLst>
              <a:ext uri="{FF2B5EF4-FFF2-40B4-BE49-F238E27FC236}">
                <a16:creationId xmlns:a16="http://schemas.microsoft.com/office/drawing/2014/main" id="{25B62CB8-1133-4AF0-ACDD-37EB84E51AD6}"/>
              </a:ext>
            </a:extLst>
          </p:cNvPr>
          <p:cNvSpPr/>
          <p:nvPr/>
        </p:nvSpPr>
        <p:spPr>
          <a:xfrm rot="5400000">
            <a:off x="4331801" y="2393464"/>
            <a:ext cx="1728194" cy="792087"/>
          </a:xfrm>
          <a:prstGeom prst="rightArrow">
            <a:avLst/>
          </a:prstGeom>
          <a:effectLst>
            <a:softEdge rad="12700"/>
          </a:effectLst>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anchor="ctr"/>
          <a:lstStyle/>
          <a:p>
            <a:pPr algn="ctr">
              <a:defRPr/>
            </a:pPr>
            <a:endParaRPr lang="hr-HR" sz="1350"/>
          </a:p>
        </p:txBody>
      </p:sp>
      <p:pic>
        <p:nvPicPr>
          <p:cNvPr id="24" name="Slika 4" descr="GPP.gif">
            <a:extLst>
              <a:ext uri="{FF2B5EF4-FFF2-40B4-BE49-F238E27FC236}">
                <a16:creationId xmlns:a16="http://schemas.microsoft.com/office/drawing/2014/main" id="{990D4045-012D-4567-8DD9-B7E4967F0C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43926" y="1916114"/>
            <a:ext cx="1743075"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Naslov 4">
            <a:extLst>
              <a:ext uri="{FF2B5EF4-FFF2-40B4-BE49-F238E27FC236}">
                <a16:creationId xmlns:a16="http://schemas.microsoft.com/office/drawing/2014/main" id="{0C3762FF-2B45-4039-B920-C8FC351AF6F5}"/>
              </a:ext>
            </a:extLst>
          </p:cNvPr>
          <p:cNvSpPr>
            <a:spLocks noGrp="1"/>
          </p:cNvSpPr>
          <p:nvPr>
            <p:ph type="title"/>
          </p:nvPr>
        </p:nvSpPr>
        <p:spPr>
          <a:xfrm>
            <a:off x="672885" y="663418"/>
            <a:ext cx="9046029" cy="1200015"/>
          </a:xfrm>
        </p:spPr>
        <p:txBody>
          <a:bodyPr>
            <a:noAutofit/>
          </a:bodyPr>
          <a:lstStyle/>
          <a:p>
            <a:pPr algn="l"/>
            <a:r>
              <a:rPr lang="hr-HR"/>
              <a:t>Što znači </a:t>
            </a:r>
            <a:r>
              <a:rPr lang="hr-HR">
                <a:sym typeface="Symbol"/>
              </a:rPr>
              <a:t></a:t>
            </a:r>
            <a:r>
              <a:rPr lang="hr-HR"/>
              <a:t>zelena javna nabava</a:t>
            </a:r>
            <a:r>
              <a:rPr lang="hr-HR">
                <a:sym typeface="Symbol"/>
              </a:rPr>
              <a:t> </a:t>
            </a:r>
            <a:r>
              <a:rPr lang="hr-HR"/>
              <a:t>?</a:t>
            </a:r>
            <a:br>
              <a:rPr lang="hr-HR"/>
            </a:br>
            <a:endParaRPr lang="hr-HR"/>
          </a:p>
        </p:txBody>
      </p:sp>
      <p:sp>
        <p:nvSpPr>
          <p:cNvPr id="30" name="Rezervirano mjesto teksta 6">
            <a:extLst>
              <a:ext uri="{FF2B5EF4-FFF2-40B4-BE49-F238E27FC236}">
                <a16:creationId xmlns:a16="http://schemas.microsoft.com/office/drawing/2014/main" id="{144A67A7-A881-445A-9599-968BCD8A839D}"/>
              </a:ext>
            </a:extLst>
          </p:cNvPr>
          <p:cNvSpPr txBox="1">
            <a:spLocks/>
          </p:cNvSpPr>
          <p:nvPr/>
        </p:nvSpPr>
        <p:spPr>
          <a:xfrm>
            <a:off x="880065" y="2242343"/>
            <a:ext cx="9046029" cy="4088788"/>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hr-HR"/>
          </a:p>
          <a:p>
            <a:endParaRPr lang="hr-HR"/>
          </a:p>
          <a:p>
            <a:endParaRPr lang="hr-HR"/>
          </a:p>
        </p:txBody>
      </p:sp>
    </p:spTree>
    <p:extLst>
      <p:ext uri="{BB962C8B-B14F-4D97-AF65-F5344CB8AC3E}">
        <p14:creationId xmlns:p14="http://schemas.microsoft.com/office/powerpoint/2010/main" val="5381916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niOkvir 4">
            <a:extLst>
              <a:ext uri="{FF2B5EF4-FFF2-40B4-BE49-F238E27FC236}">
                <a16:creationId xmlns:a16="http://schemas.microsoft.com/office/drawing/2014/main" id="{48FF1B6E-21DF-41FA-F672-5BEC008BB542}"/>
              </a:ext>
            </a:extLst>
          </p:cNvPr>
          <p:cNvSpPr txBox="1"/>
          <p:nvPr/>
        </p:nvSpPr>
        <p:spPr>
          <a:xfrm>
            <a:off x="3331853" y="5472237"/>
            <a:ext cx="6096000" cy="938719"/>
          </a:xfrm>
          <a:prstGeom prst="rect">
            <a:avLst/>
          </a:prstGeom>
          <a:noFill/>
        </p:spPr>
        <p:txBody>
          <a:bodyPr wrap="square">
            <a:spAutoFit/>
          </a:bodyPr>
          <a:lstStyle/>
          <a:p>
            <a:r>
              <a:rPr lang="hr-HR" sz="1100"/>
              <a:t>Izvor: https://www.europarl.europa.eu/news/hr/headlines/society/20210128STO96607/kako-eu-zeli-postici-kruzno-gospodarstvo-do-2050?at_campaign=20234-Economy&amp;at_medium=Google_Ads&amp;at_platform=Search&amp;at_creation=DSA&amp;at_goal=TR_G&amp;at_audience=&amp;at_topic=Circular_Economy&amp;gclid=Cj0KCQjwmtGjBhDhARIsAEqfDEemvBS7p8F1beJeGJaeKsWDj3OF1cCvs_J0tCez6n7qemplvYH7PsIaAlF5EALw_wcB</a:t>
            </a:r>
          </a:p>
        </p:txBody>
      </p:sp>
      <p:pic>
        <p:nvPicPr>
          <p:cNvPr id="6" name="Picture 5">
            <a:extLst>
              <a:ext uri="{FF2B5EF4-FFF2-40B4-BE49-F238E27FC236}">
                <a16:creationId xmlns:a16="http://schemas.microsoft.com/office/drawing/2014/main" id="{904AB5B7-3A4E-7F9C-6A4F-25C6BBA23A09}"/>
              </a:ext>
            </a:extLst>
          </p:cNvPr>
          <p:cNvPicPr>
            <a:picLocks noChangeAspect="1"/>
          </p:cNvPicPr>
          <p:nvPr/>
        </p:nvPicPr>
        <p:blipFill>
          <a:blip r:embed="rId2"/>
          <a:stretch>
            <a:fillRect/>
          </a:stretch>
        </p:blipFill>
        <p:spPr>
          <a:xfrm>
            <a:off x="240788" y="447044"/>
            <a:ext cx="5050019" cy="3403133"/>
          </a:xfrm>
          <a:prstGeom prst="rect">
            <a:avLst/>
          </a:prstGeom>
        </p:spPr>
      </p:pic>
      <p:sp>
        <p:nvSpPr>
          <p:cNvPr id="3" name="TekstniOkvir 2">
            <a:extLst>
              <a:ext uri="{FF2B5EF4-FFF2-40B4-BE49-F238E27FC236}">
                <a16:creationId xmlns:a16="http://schemas.microsoft.com/office/drawing/2014/main" id="{B87B0488-0E9B-2B9E-7283-EAEE1BACB76F}"/>
              </a:ext>
            </a:extLst>
          </p:cNvPr>
          <p:cNvSpPr txBox="1"/>
          <p:nvPr/>
        </p:nvSpPr>
        <p:spPr>
          <a:xfrm>
            <a:off x="6296295" y="608499"/>
            <a:ext cx="3397167" cy="1015663"/>
          </a:xfrm>
          <a:prstGeom prst="rect">
            <a:avLst/>
          </a:prstGeom>
          <a:noFill/>
        </p:spPr>
        <p:txBody>
          <a:bodyPr wrap="square">
            <a:spAutoFit/>
          </a:bodyPr>
          <a:lstStyle/>
          <a:p>
            <a:pPr marL="342900" indent="-342900">
              <a:buFont typeface="Arial" panose="020B0604020202020204" pitchFamily="34" charset="0"/>
              <a:buChar char="•"/>
            </a:pPr>
            <a:r>
              <a:rPr lang="hr-HR" sz="2000"/>
              <a:t> Tekstilna industrija – drugi najveći zagađivač na svijetu (nakon naftne industrije)</a:t>
            </a:r>
          </a:p>
        </p:txBody>
      </p:sp>
      <p:pic>
        <p:nvPicPr>
          <p:cNvPr id="7" name="Slika 6">
            <a:extLst>
              <a:ext uri="{FF2B5EF4-FFF2-40B4-BE49-F238E27FC236}">
                <a16:creationId xmlns:a16="http://schemas.microsoft.com/office/drawing/2014/main" id="{092C4D47-5E9D-EBAD-0231-C4E739EFE306}"/>
              </a:ext>
            </a:extLst>
          </p:cNvPr>
          <p:cNvPicPr>
            <a:picLocks noChangeAspect="1"/>
          </p:cNvPicPr>
          <p:nvPr/>
        </p:nvPicPr>
        <p:blipFill>
          <a:blip r:embed="rId3"/>
          <a:stretch>
            <a:fillRect/>
          </a:stretch>
        </p:blipFill>
        <p:spPr>
          <a:xfrm>
            <a:off x="5614580" y="1828697"/>
            <a:ext cx="5839640" cy="3439005"/>
          </a:xfrm>
          <a:prstGeom prst="rect">
            <a:avLst/>
          </a:prstGeom>
        </p:spPr>
      </p:pic>
    </p:spTree>
    <p:extLst>
      <p:ext uri="{BB962C8B-B14F-4D97-AF65-F5344CB8AC3E}">
        <p14:creationId xmlns:p14="http://schemas.microsoft.com/office/powerpoint/2010/main" val="13717734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C9C62-FF58-E8C7-CB38-3D784CD3D96B}"/>
              </a:ext>
            </a:extLst>
          </p:cNvPr>
          <p:cNvSpPr>
            <a:spLocks noGrp="1"/>
          </p:cNvSpPr>
          <p:nvPr>
            <p:ph type="title"/>
          </p:nvPr>
        </p:nvSpPr>
        <p:spPr/>
        <p:txBody>
          <a:bodyPr>
            <a:normAutofit fontScale="90000"/>
          </a:bodyPr>
          <a:lstStyle/>
          <a:p>
            <a:r>
              <a:rPr lang="hr-HR"/>
              <a:t>Utjecaji na klimatske promjene i emisiju CO2</a:t>
            </a:r>
          </a:p>
        </p:txBody>
      </p:sp>
      <p:sp>
        <p:nvSpPr>
          <p:cNvPr id="3" name="Content Placeholder 2">
            <a:extLst>
              <a:ext uri="{FF2B5EF4-FFF2-40B4-BE49-F238E27FC236}">
                <a16:creationId xmlns:a16="http://schemas.microsoft.com/office/drawing/2014/main" id="{8EFDC0B6-1AFC-59AE-E01B-ED5247C604F8}"/>
              </a:ext>
            </a:extLst>
          </p:cNvPr>
          <p:cNvSpPr>
            <a:spLocks noGrp="1"/>
          </p:cNvSpPr>
          <p:nvPr>
            <p:ph idx="1"/>
          </p:nvPr>
        </p:nvSpPr>
        <p:spPr/>
        <p:txBody>
          <a:bodyPr>
            <a:normAutofit lnSpcReduction="10000"/>
          </a:bodyPr>
          <a:lstStyle/>
          <a:p>
            <a:pPr algn="just"/>
            <a:r>
              <a:rPr lang="hr-HR" b="1"/>
              <a:t>Trenutno stanje:</a:t>
            </a:r>
          </a:p>
          <a:p>
            <a:pPr algn="just"/>
            <a:r>
              <a:rPr lang="hr-HR"/>
              <a:t>Električna energija koja se koristi za napajanje zgrada i opreme, gorivo koje troše vozila ili za grijanje zgrada, Emisije iz industrijskih procesa i transporta</a:t>
            </a:r>
          </a:p>
          <a:p>
            <a:pPr algn="just"/>
            <a:r>
              <a:rPr lang="hr-HR" b="1"/>
              <a:t>Utjecaj zelene nabave</a:t>
            </a:r>
            <a:r>
              <a:rPr lang="hr-HR"/>
              <a:t>: </a:t>
            </a:r>
          </a:p>
          <a:p>
            <a:pPr algn="just"/>
            <a:r>
              <a:rPr lang="hr-HR"/>
              <a:t>Zahtijevati visoke standarde energetske učinkovitosti za zgrade i proizvode, nabava zelene električne energije, prelazak na vozila s nultom emisijom plinova</a:t>
            </a:r>
          </a:p>
        </p:txBody>
      </p:sp>
    </p:spTree>
    <p:extLst>
      <p:ext uri="{BB962C8B-B14F-4D97-AF65-F5344CB8AC3E}">
        <p14:creationId xmlns:p14="http://schemas.microsoft.com/office/powerpoint/2010/main" val="17065382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C9C62-FF58-E8C7-CB38-3D784CD3D96B}"/>
              </a:ext>
            </a:extLst>
          </p:cNvPr>
          <p:cNvSpPr>
            <a:spLocks noGrp="1"/>
          </p:cNvSpPr>
          <p:nvPr>
            <p:ph type="title"/>
          </p:nvPr>
        </p:nvSpPr>
        <p:spPr/>
        <p:txBody>
          <a:bodyPr>
            <a:normAutofit/>
          </a:bodyPr>
          <a:lstStyle/>
          <a:p>
            <a:r>
              <a:rPr lang="hr-HR"/>
              <a:t>Utjecaji na kvalitetu vode i zraka</a:t>
            </a:r>
          </a:p>
        </p:txBody>
      </p:sp>
      <p:sp>
        <p:nvSpPr>
          <p:cNvPr id="3" name="Content Placeholder 2">
            <a:extLst>
              <a:ext uri="{FF2B5EF4-FFF2-40B4-BE49-F238E27FC236}">
                <a16:creationId xmlns:a16="http://schemas.microsoft.com/office/drawing/2014/main" id="{8EFDC0B6-1AFC-59AE-E01B-ED5247C604F8}"/>
              </a:ext>
            </a:extLst>
          </p:cNvPr>
          <p:cNvSpPr>
            <a:spLocks noGrp="1"/>
          </p:cNvSpPr>
          <p:nvPr>
            <p:ph idx="1"/>
          </p:nvPr>
        </p:nvSpPr>
        <p:spPr/>
        <p:txBody>
          <a:bodyPr>
            <a:normAutofit fontScale="92500" lnSpcReduction="10000"/>
          </a:bodyPr>
          <a:lstStyle/>
          <a:p>
            <a:pPr algn="just"/>
            <a:r>
              <a:rPr lang="hr-HR" b="1"/>
              <a:t>Trenutno stanje:</a:t>
            </a:r>
          </a:p>
          <a:p>
            <a:pPr algn="just"/>
            <a:r>
              <a:rPr lang="hr-HR"/>
              <a:t>Onečišćenje od vozila u vlasništvu javnog sektora koja pružaju usluge ili isporučuju proizvode, Korištenje kemijskih proizvoda (npr. za čišćenje) koji sadrže otrovne tvari, Korištenje kemijskih pesticida i gnojiva u proizvodnji hrane</a:t>
            </a:r>
          </a:p>
          <a:p>
            <a:pPr algn="just"/>
            <a:r>
              <a:rPr lang="hr-HR" b="1"/>
              <a:t>Utjecaj zelene nabave</a:t>
            </a:r>
            <a:r>
              <a:rPr lang="hr-HR"/>
              <a:t>: </a:t>
            </a:r>
          </a:p>
          <a:p>
            <a:pPr algn="just"/>
            <a:r>
              <a:rPr lang="hr-HR"/>
              <a:t>Prelazak na vozila s nultom emisijom, zahtjevi da se usluge čišćenja obavljaju proizvodima koji su usklađeni s ekološkom oznakom, određivanje organskog u ugovorima o hrani i ugostiteljstvu</a:t>
            </a:r>
          </a:p>
        </p:txBody>
      </p:sp>
    </p:spTree>
    <p:extLst>
      <p:ext uri="{BB962C8B-B14F-4D97-AF65-F5344CB8AC3E}">
        <p14:creationId xmlns:p14="http://schemas.microsoft.com/office/powerpoint/2010/main" val="42609909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C9C62-FF58-E8C7-CB38-3D784CD3D96B}"/>
              </a:ext>
            </a:extLst>
          </p:cNvPr>
          <p:cNvSpPr>
            <a:spLocks noGrp="1"/>
          </p:cNvSpPr>
          <p:nvPr>
            <p:ph type="title"/>
          </p:nvPr>
        </p:nvSpPr>
        <p:spPr/>
        <p:txBody>
          <a:bodyPr>
            <a:normAutofit fontScale="90000"/>
          </a:bodyPr>
          <a:lstStyle/>
          <a:p>
            <a:r>
              <a:rPr lang="hr-HR"/>
              <a:t>Utjecaji na stvaranje otpada i iskorištavanje resursa</a:t>
            </a:r>
          </a:p>
        </p:txBody>
      </p:sp>
      <p:sp>
        <p:nvSpPr>
          <p:cNvPr id="3" name="Content Placeholder 2">
            <a:extLst>
              <a:ext uri="{FF2B5EF4-FFF2-40B4-BE49-F238E27FC236}">
                <a16:creationId xmlns:a16="http://schemas.microsoft.com/office/drawing/2014/main" id="{8EFDC0B6-1AFC-59AE-E01B-ED5247C604F8}"/>
              </a:ext>
            </a:extLst>
          </p:cNvPr>
          <p:cNvSpPr>
            <a:spLocks noGrp="1"/>
          </p:cNvSpPr>
          <p:nvPr>
            <p:ph idx="1"/>
          </p:nvPr>
        </p:nvSpPr>
        <p:spPr/>
        <p:txBody>
          <a:bodyPr>
            <a:normAutofit fontScale="92500" lnSpcReduction="10000"/>
          </a:bodyPr>
          <a:lstStyle/>
          <a:p>
            <a:pPr algn="just"/>
            <a:r>
              <a:rPr lang="hr-HR" b="1"/>
              <a:t>Trenutno stanje:</a:t>
            </a:r>
          </a:p>
          <a:p>
            <a:pPr algn="just"/>
            <a:r>
              <a:rPr lang="hr-HR"/>
              <a:t>Odlaganje električnih proizvoda na kraju životnog vijeka, otpadni materijali od građevinskih radova i radova rušenja, ambalaža koja se koristi u isporuci robe</a:t>
            </a:r>
          </a:p>
          <a:p>
            <a:pPr algn="just"/>
            <a:r>
              <a:rPr lang="hr-HR" b="1"/>
              <a:t>Utjecaj zelene nabave</a:t>
            </a:r>
            <a:r>
              <a:rPr lang="hr-HR"/>
              <a:t>: </a:t>
            </a:r>
          </a:p>
          <a:p>
            <a:pPr algn="just"/>
            <a:r>
              <a:rPr lang="hr-HR"/>
              <a:t>Promoviranje rješenja kružnog gospodarstva, traženje produženog životnog vijek proizvoda i jamstvo za rezervne dijelove, smanjena potražnja jednokratne ambalaže ili ambalaža za višekratnu upotrebu,  korištenje recikliranih materijala u gradnji</a:t>
            </a:r>
          </a:p>
        </p:txBody>
      </p:sp>
    </p:spTree>
    <p:extLst>
      <p:ext uri="{BB962C8B-B14F-4D97-AF65-F5344CB8AC3E}">
        <p14:creationId xmlns:p14="http://schemas.microsoft.com/office/powerpoint/2010/main" val="3252043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hr-HR"/>
              <a:t>Kružna javna nabava</a:t>
            </a:r>
          </a:p>
        </p:txBody>
      </p:sp>
      <p:sp>
        <p:nvSpPr>
          <p:cNvPr id="8" name="Content Placeholder 7"/>
          <p:cNvSpPr>
            <a:spLocks noGrp="1"/>
          </p:cNvSpPr>
          <p:nvPr>
            <p:ph idx="1"/>
          </p:nvPr>
        </p:nvSpPr>
        <p:spPr>
          <a:xfrm>
            <a:off x="653143" y="1936955"/>
            <a:ext cx="10493924" cy="3644855"/>
          </a:xfrm>
        </p:spPr>
        <p:txBody>
          <a:bodyPr>
            <a:normAutofit lnSpcReduction="10000"/>
          </a:bodyPr>
          <a:lstStyle/>
          <a:p>
            <a:pPr marL="457200" indent="-457200">
              <a:buFont typeface="Arial" panose="020B0604020202020204" pitchFamily="34" charset="0"/>
              <a:buChar char="•"/>
            </a:pPr>
            <a:r>
              <a:rPr lang="hr-HR"/>
              <a:t>Kružna javna nabava pristup je u </a:t>
            </a:r>
            <a:r>
              <a:rPr lang="hr-HR" b="1">
                <a:solidFill>
                  <a:srgbClr val="00904C"/>
                </a:solidFill>
              </a:rPr>
              <a:t>pozelenjavanju nabave </a:t>
            </a:r>
            <a:r>
              <a:rPr lang="hr-HR"/>
              <a:t>koji prepoznaje ulogu koju javna tijela mogu imati u pružanju podrške u prijelazu na kružno gospodarstvo</a:t>
            </a:r>
            <a:endParaRPr lang="en-US"/>
          </a:p>
          <a:p>
            <a:pPr marL="457200" indent="-457200">
              <a:buFont typeface="Arial" panose="020B0604020202020204" pitchFamily="34" charset="0"/>
              <a:buChar char="•"/>
            </a:pPr>
            <a:r>
              <a:rPr lang="hr-HR"/>
              <a:t>Kružna javna nabava može se definirati kao proces u kojemu javna tijela kupuju radove, robu ili usluge, a kojim se želi pridonijeti zatvorenoj energiji i krugovima materijala unutar lanaca opskrbe, uz istovremeno minimiziranje, a </a:t>
            </a:r>
            <a:r>
              <a:rPr lang="hr-HR" b="1">
                <a:solidFill>
                  <a:srgbClr val="00904C"/>
                </a:solidFill>
              </a:rPr>
              <a:t>u najboljem slučaju izbjegavanje, negativnih učinaka na okoliš i stvaranja otpada u cijelom životnom vijeku</a:t>
            </a:r>
          </a:p>
        </p:txBody>
      </p:sp>
    </p:spTree>
    <p:extLst>
      <p:ext uri="{BB962C8B-B14F-4D97-AF65-F5344CB8AC3E}">
        <p14:creationId xmlns:p14="http://schemas.microsoft.com/office/powerpoint/2010/main" val="8652783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85177" y="501225"/>
            <a:ext cx="9534426" cy="995915"/>
          </a:xfrm>
        </p:spPr>
        <p:txBody>
          <a:bodyPr/>
          <a:lstStyle/>
          <a:p>
            <a:r>
              <a:rPr lang="hr-HR"/>
              <a:t>Prilike u ciklusu nabave</a:t>
            </a:r>
          </a:p>
        </p:txBody>
      </p:sp>
      <p:sp>
        <p:nvSpPr>
          <p:cNvPr id="8" name="Content Placeholder 7"/>
          <p:cNvSpPr>
            <a:spLocks noGrp="1"/>
          </p:cNvSpPr>
          <p:nvPr>
            <p:ph idx="1"/>
          </p:nvPr>
        </p:nvSpPr>
        <p:spPr>
          <a:xfrm>
            <a:off x="804773" y="1677879"/>
            <a:ext cx="9534426" cy="3753010"/>
          </a:xfrm>
        </p:spPr>
        <p:txBody>
          <a:bodyPr>
            <a:noAutofit/>
          </a:bodyPr>
          <a:lstStyle/>
          <a:p>
            <a:pPr marL="342900" indent="-342900">
              <a:buFont typeface="Wingdings" panose="05000000000000000000" pitchFamily="2" charset="2"/>
              <a:buChar char="§"/>
            </a:pPr>
            <a:r>
              <a:rPr lang="hr-HR" sz="2000" i="1"/>
              <a:t>Izbjegavanje</a:t>
            </a:r>
            <a:r>
              <a:rPr lang="hr-HR" sz="2000"/>
              <a:t> – smanjenje potrošnje</a:t>
            </a:r>
          </a:p>
          <a:p>
            <a:pPr marL="342900" indent="-342900">
              <a:buFont typeface="Wingdings" panose="05000000000000000000" pitchFamily="2" charset="2"/>
              <a:buChar char="§"/>
            </a:pPr>
            <a:r>
              <a:rPr lang="hr-HR" sz="2000" i="1"/>
              <a:t>Ponovna upotreba </a:t>
            </a:r>
            <a:r>
              <a:rPr lang="hr-HR" sz="2000"/>
              <a:t>– razmatranje mogućnosti već upotrebljavanih ili ponovno proizvedenih predmeta</a:t>
            </a:r>
          </a:p>
          <a:p>
            <a:pPr marL="342900" indent="-342900">
              <a:buFont typeface="Wingdings" panose="05000000000000000000" pitchFamily="2" charset="2"/>
              <a:buChar char="§"/>
            </a:pPr>
            <a:r>
              <a:rPr lang="hr-HR" sz="2000" i="1"/>
              <a:t>Poticanje tržišta na upotrebu sekundarnih materijala</a:t>
            </a:r>
            <a:r>
              <a:rPr lang="hr-HR" sz="2000"/>
              <a:t>, npr. </a:t>
            </a:r>
            <a:r>
              <a:rPr lang="en-US" sz="2000"/>
              <a:t>s</a:t>
            </a:r>
            <a:r>
              <a:rPr lang="hr-HR" sz="2000"/>
              <a:t>pecificiranjem recikliranog sadržaja u novim proizvodima</a:t>
            </a:r>
          </a:p>
          <a:p>
            <a:pPr marL="342900" indent="-342900">
              <a:buFont typeface="Wingdings" panose="05000000000000000000" pitchFamily="2" charset="2"/>
              <a:buChar char="§"/>
            </a:pPr>
            <a:r>
              <a:rPr lang="hr-HR" sz="2000" i="1"/>
              <a:t>Poticanje inovacije </a:t>
            </a:r>
            <a:r>
              <a:rPr lang="hr-HR" sz="2000"/>
              <a:t>za kružnije proizvode ili usluge</a:t>
            </a:r>
          </a:p>
          <a:p>
            <a:pPr marL="342900" indent="-342900">
              <a:buFont typeface="Wingdings" panose="05000000000000000000" pitchFamily="2" charset="2"/>
              <a:buChar char="§"/>
            </a:pPr>
            <a:r>
              <a:rPr lang="hr-HR" sz="2000" i="1"/>
              <a:t>Optimiziranje životnog vijeka </a:t>
            </a:r>
            <a:r>
              <a:rPr lang="hr-HR" sz="2000"/>
              <a:t>proizvoda ugovorima o popravcima i održavanju ili servisiranju i mogućnostima daljnje prodaje</a:t>
            </a:r>
          </a:p>
          <a:p>
            <a:pPr marL="342900" indent="-342900">
              <a:buFont typeface="Wingdings" panose="05000000000000000000" pitchFamily="2" charset="2"/>
              <a:buChar char="§"/>
            </a:pPr>
            <a:r>
              <a:rPr lang="hr-HR" sz="2000" i="1"/>
              <a:t>Uzimanje u obzir mogućnosti na kraju životnog vijeka </a:t>
            </a:r>
            <a:r>
              <a:rPr lang="hr-HR" sz="2000"/>
              <a:t>koji pomažu povrat ostatka upotrijebljenog proizvoda</a:t>
            </a:r>
          </a:p>
        </p:txBody>
      </p:sp>
    </p:spTree>
    <p:extLst>
      <p:ext uri="{BB962C8B-B14F-4D97-AF65-F5344CB8AC3E}">
        <p14:creationId xmlns:p14="http://schemas.microsoft.com/office/powerpoint/2010/main" val="8652783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FD0120F1-3EB9-4FD9-852D-318B4A1AC98F}"/>
              </a:ext>
            </a:extLst>
          </p:cNvPr>
          <p:cNvSpPr>
            <a:spLocks noGrp="1"/>
          </p:cNvSpPr>
          <p:nvPr>
            <p:ph type="title"/>
          </p:nvPr>
        </p:nvSpPr>
        <p:spPr>
          <a:xfrm>
            <a:off x="624893" y="1798559"/>
            <a:ext cx="10942214" cy="995362"/>
          </a:xfrm>
        </p:spPr>
        <p:txBody>
          <a:bodyPr>
            <a:noAutofit/>
          </a:bodyPr>
          <a:lstStyle/>
          <a:p>
            <a:pPr algn="ctr"/>
            <a:r>
              <a:rPr lang="hr-HR" sz="4900">
                <a:effectLst>
                  <a:outerShdw blurRad="38100" dist="38100" dir="2700000" algn="tl">
                    <a:srgbClr val="000000">
                      <a:alpha val="43137"/>
                    </a:srgbClr>
                  </a:outerShdw>
                </a:effectLst>
              </a:rPr>
              <a:t>Primjeri ozelenjavanja javne nabave u RH</a:t>
            </a:r>
            <a:endParaRPr lang="hr-HR" sz="4900">
              <a:solidFill>
                <a:schemeClr val="tx1">
                  <a:lumMod val="75000"/>
                  <a:lumOff val="25000"/>
                </a:schemeClr>
              </a:solidFill>
              <a:effectLst>
                <a:outerShdw blurRad="38100" dist="38100" dir="2700000" algn="tl">
                  <a:srgbClr val="000000">
                    <a:alpha val="43137"/>
                  </a:srgbClr>
                </a:outerShdw>
              </a:effectLst>
            </a:endParaRPr>
          </a:p>
        </p:txBody>
      </p:sp>
      <p:sp>
        <p:nvSpPr>
          <p:cNvPr id="6" name="Text Placeholder 1">
            <a:extLst>
              <a:ext uri="{FF2B5EF4-FFF2-40B4-BE49-F238E27FC236}">
                <a16:creationId xmlns:a16="http://schemas.microsoft.com/office/drawing/2014/main" id="{136845E3-7972-4155-9D40-96DA0F9FE45F}"/>
              </a:ext>
            </a:extLst>
          </p:cNvPr>
          <p:cNvSpPr txBox="1">
            <a:spLocks/>
          </p:cNvSpPr>
          <p:nvPr/>
        </p:nvSpPr>
        <p:spPr>
          <a:xfrm>
            <a:off x="1236618" y="4064079"/>
            <a:ext cx="9144000" cy="958169"/>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hr-HR">
                <a:solidFill>
                  <a:schemeClr val="tx1">
                    <a:lumMod val="50000"/>
                    <a:lumOff val="50000"/>
                  </a:schemeClr>
                </a:solidFill>
              </a:rPr>
              <a:t>Točke ozelenjavanja javne nabave – dokumentacija o nabavi, kriterij za odabir, tehničke specifikacije, ugovorne odredbe, uz predstavljanje raspoloživih EU alata za zelenu javnu nabavu</a:t>
            </a:r>
          </a:p>
        </p:txBody>
      </p:sp>
    </p:spTree>
    <p:extLst>
      <p:ext uri="{BB962C8B-B14F-4D97-AF65-F5344CB8AC3E}">
        <p14:creationId xmlns:p14="http://schemas.microsoft.com/office/powerpoint/2010/main" val="38809358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71608" y="572246"/>
            <a:ext cx="9534426" cy="995915"/>
          </a:xfrm>
        </p:spPr>
        <p:txBody>
          <a:bodyPr>
            <a:normAutofit fontScale="90000"/>
          </a:bodyPr>
          <a:lstStyle/>
          <a:p>
            <a:r>
              <a:rPr lang="hr-HR"/>
              <a:t>Točke utjecaja na ozelenjavanje javne nabave: PLAN NABAVE</a:t>
            </a:r>
          </a:p>
        </p:txBody>
      </p:sp>
      <p:sp>
        <p:nvSpPr>
          <p:cNvPr id="8" name="Content Placeholder 7"/>
          <p:cNvSpPr>
            <a:spLocks noGrp="1"/>
          </p:cNvSpPr>
          <p:nvPr>
            <p:ph idx="1"/>
          </p:nvPr>
        </p:nvSpPr>
        <p:spPr>
          <a:xfrm>
            <a:off x="836023" y="1936955"/>
            <a:ext cx="10311044" cy="3644855"/>
          </a:xfrm>
        </p:spPr>
        <p:txBody>
          <a:bodyPr>
            <a:normAutofit fontScale="92500"/>
          </a:bodyPr>
          <a:lstStyle/>
          <a:p>
            <a:pPr marL="457200" indent="-457200">
              <a:buFont typeface="Wingdings" panose="05000000000000000000" pitchFamily="2" charset="2"/>
              <a:buChar char="§"/>
            </a:pPr>
            <a:r>
              <a:rPr lang="hr-HR">
                <a:solidFill>
                  <a:schemeClr val="tx1"/>
                </a:solidFill>
              </a:rPr>
              <a:t>Krenuti od potrebe: na koji se način može zadovoljiti – postoje li ‘alternativna’ rješenja </a:t>
            </a:r>
          </a:p>
          <a:p>
            <a:pPr marL="457200" indent="-457200">
              <a:buFont typeface="Wingdings" panose="05000000000000000000" pitchFamily="2" charset="2"/>
              <a:buChar char="§"/>
            </a:pPr>
            <a:r>
              <a:rPr lang="hr-HR">
                <a:solidFill>
                  <a:schemeClr val="tx1"/>
                </a:solidFill>
              </a:rPr>
              <a:t>Ispitivanje je li doista potrebna nabava vis a vis eksploatacije predmeta nabave, raspoloživih financijskih sredstava i učinka na okoliš</a:t>
            </a:r>
          </a:p>
          <a:p>
            <a:pPr marL="457200" indent="-457200">
              <a:buFont typeface="Wingdings" panose="05000000000000000000" pitchFamily="2" charset="2"/>
              <a:buChar char="§"/>
            </a:pPr>
            <a:r>
              <a:rPr lang="hr-HR">
                <a:solidFill>
                  <a:schemeClr val="tx1"/>
                </a:solidFill>
              </a:rPr>
              <a:t>Razmatranje troška nabave kroz LCC odnosno razmatranje kombinacije: cijene, korištenja, održavanja i na kraju odlaganja i reciklaže (dijelova)</a:t>
            </a:r>
          </a:p>
          <a:p>
            <a:pPr marL="457200" indent="-457200">
              <a:buFont typeface="Wingdings" panose="05000000000000000000" pitchFamily="2" charset="2"/>
              <a:buChar char="§"/>
            </a:pPr>
            <a:r>
              <a:rPr lang="hr-HR">
                <a:solidFill>
                  <a:schemeClr val="tx1"/>
                </a:solidFill>
              </a:rPr>
              <a:t>Razvoj strategije nabave i način ustrojstva organizacijske jedinice zadužene za nabavu</a:t>
            </a:r>
          </a:p>
        </p:txBody>
      </p:sp>
    </p:spTree>
    <p:extLst>
      <p:ext uri="{BB962C8B-B14F-4D97-AF65-F5344CB8AC3E}">
        <p14:creationId xmlns:p14="http://schemas.microsoft.com/office/powerpoint/2010/main" val="12617865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23034" y="669901"/>
            <a:ext cx="9534426" cy="995915"/>
          </a:xfrm>
        </p:spPr>
        <p:txBody>
          <a:bodyPr>
            <a:normAutofit fontScale="90000"/>
          </a:bodyPr>
          <a:lstStyle/>
          <a:p>
            <a:r>
              <a:rPr lang="hr-HR"/>
              <a:t>Točke utjecaja na ozelenjavanje javne nabave: DOKUMENTACIJA O NABAVI</a:t>
            </a:r>
          </a:p>
        </p:txBody>
      </p:sp>
      <p:sp>
        <p:nvSpPr>
          <p:cNvPr id="8" name="Content Placeholder 7"/>
          <p:cNvSpPr>
            <a:spLocks noGrp="1"/>
          </p:cNvSpPr>
          <p:nvPr>
            <p:ph idx="1"/>
          </p:nvPr>
        </p:nvSpPr>
        <p:spPr>
          <a:xfrm>
            <a:off x="862149" y="2230952"/>
            <a:ext cx="10284918" cy="3350858"/>
          </a:xfrm>
        </p:spPr>
        <p:txBody>
          <a:bodyPr>
            <a:normAutofit/>
          </a:bodyPr>
          <a:lstStyle/>
          <a:p>
            <a:pPr marL="457200" indent="-457200">
              <a:buFont typeface="Arial" panose="020B0604020202020204" pitchFamily="34" charset="0"/>
              <a:buChar char="•"/>
            </a:pPr>
            <a:r>
              <a:rPr lang="hr-HR" sz="2600">
                <a:solidFill>
                  <a:schemeClr val="tx1"/>
                </a:solidFill>
              </a:rPr>
              <a:t>Primjena okolišnih mjerila u postupku nabave</a:t>
            </a:r>
          </a:p>
          <a:p>
            <a:pPr marL="457200" indent="-457200">
              <a:buFont typeface="Arial" panose="020B0604020202020204" pitchFamily="34" charset="0"/>
              <a:buChar char="•"/>
            </a:pPr>
            <a:r>
              <a:rPr lang="hr-HR" sz="2600">
                <a:solidFill>
                  <a:schemeClr val="tx1"/>
                </a:solidFill>
              </a:rPr>
              <a:t>Jasna, mjerljiva i utemeljena tehnička specifikacija</a:t>
            </a:r>
          </a:p>
          <a:p>
            <a:pPr marL="457200" indent="-457200">
              <a:buFont typeface="Arial" panose="020B0604020202020204" pitchFamily="34" charset="0"/>
              <a:buChar char="•"/>
            </a:pPr>
            <a:r>
              <a:rPr lang="hr-HR" sz="2600">
                <a:solidFill>
                  <a:schemeClr val="tx1"/>
                </a:solidFill>
              </a:rPr>
              <a:t>Jasna objava kriterija odabira ENP te jasne formule kriterija vrednovanja</a:t>
            </a:r>
          </a:p>
          <a:p>
            <a:pPr marL="457200" indent="-457200">
              <a:buFont typeface="Arial" panose="020B0604020202020204" pitchFamily="34" charset="0"/>
              <a:buChar char="•"/>
            </a:pPr>
            <a:r>
              <a:rPr lang="hr-HR" sz="2600">
                <a:solidFill>
                  <a:schemeClr val="tx1"/>
                </a:solidFill>
              </a:rPr>
              <a:t>Posebno zahtijevane odredbe ugovora objavljuju se već u dokumentaciji o nabavi</a:t>
            </a:r>
          </a:p>
        </p:txBody>
      </p:sp>
    </p:spTree>
    <p:extLst>
      <p:ext uri="{BB962C8B-B14F-4D97-AF65-F5344CB8AC3E}">
        <p14:creationId xmlns:p14="http://schemas.microsoft.com/office/powerpoint/2010/main" val="16168132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8342" y="501225"/>
            <a:ext cx="9534426" cy="995915"/>
          </a:xfrm>
        </p:spPr>
        <p:txBody>
          <a:bodyPr>
            <a:normAutofit fontScale="90000"/>
          </a:bodyPr>
          <a:lstStyle/>
          <a:p>
            <a:r>
              <a:rPr lang="hr-HR"/>
              <a:t>Točke utjecaja na ozelenjavanje javne nabave: DOKUMENTACIJA O NABAVI</a:t>
            </a:r>
          </a:p>
        </p:txBody>
      </p:sp>
      <p:sp>
        <p:nvSpPr>
          <p:cNvPr id="3" name="Freeform: Shape 2">
            <a:extLst>
              <a:ext uri="{FF2B5EF4-FFF2-40B4-BE49-F238E27FC236}">
                <a16:creationId xmlns:a16="http://schemas.microsoft.com/office/drawing/2014/main" id="{F9DBA3CE-6A5D-9474-67A9-2A1F51EAFC6E}"/>
              </a:ext>
            </a:extLst>
          </p:cNvPr>
          <p:cNvSpPr/>
          <p:nvPr/>
        </p:nvSpPr>
        <p:spPr>
          <a:xfrm rot="16200000">
            <a:off x="920833" y="2000684"/>
            <a:ext cx="3446061" cy="3105207"/>
          </a:xfrm>
          <a:custGeom>
            <a:avLst/>
            <a:gdLst>
              <a:gd name="connsiteX0" fmla="*/ 0 w 3105206"/>
              <a:gd name="connsiteY0" fmla="*/ 155260 h 3446060"/>
              <a:gd name="connsiteX1" fmla="*/ 155260 w 3105206"/>
              <a:gd name="connsiteY1" fmla="*/ 0 h 3446060"/>
              <a:gd name="connsiteX2" fmla="*/ 2949946 w 3105206"/>
              <a:gd name="connsiteY2" fmla="*/ 0 h 3446060"/>
              <a:gd name="connsiteX3" fmla="*/ 3105206 w 3105206"/>
              <a:gd name="connsiteY3" fmla="*/ 155260 h 3446060"/>
              <a:gd name="connsiteX4" fmla="*/ 3105206 w 3105206"/>
              <a:gd name="connsiteY4" fmla="*/ 3290800 h 3446060"/>
              <a:gd name="connsiteX5" fmla="*/ 2949946 w 3105206"/>
              <a:gd name="connsiteY5" fmla="*/ 3446060 h 3446060"/>
              <a:gd name="connsiteX6" fmla="*/ 155260 w 3105206"/>
              <a:gd name="connsiteY6" fmla="*/ 3446060 h 3446060"/>
              <a:gd name="connsiteX7" fmla="*/ 0 w 3105206"/>
              <a:gd name="connsiteY7" fmla="*/ 3290800 h 3446060"/>
              <a:gd name="connsiteX8" fmla="*/ 0 w 3105206"/>
              <a:gd name="connsiteY8" fmla="*/ 155260 h 344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5206" h="3446060">
                <a:moveTo>
                  <a:pt x="2965303" y="1"/>
                </a:moveTo>
                <a:cubicBezTo>
                  <a:pt x="3042569" y="1"/>
                  <a:pt x="3105206" y="77143"/>
                  <a:pt x="3105206" y="172303"/>
                </a:cubicBezTo>
                <a:lnTo>
                  <a:pt x="3105206" y="3273757"/>
                </a:lnTo>
                <a:cubicBezTo>
                  <a:pt x="3105206" y="3368917"/>
                  <a:pt x="3042569" y="3446059"/>
                  <a:pt x="2965303" y="3446059"/>
                </a:cubicBezTo>
                <a:lnTo>
                  <a:pt x="139903" y="3446059"/>
                </a:lnTo>
                <a:cubicBezTo>
                  <a:pt x="62637" y="3446059"/>
                  <a:pt x="0" y="3368917"/>
                  <a:pt x="0" y="3273757"/>
                </a:cubicBezTo>
                <a:lnTo>
                  <a:pt x="0" y="172303"/>
                </a:lnTo>
                <a:cubicBezTo>
                  <a:pt x="0" y="77143"/>
                  <a:pt x="62637" y="1"/>
                  <a:pt x="139903" y="1"/>
                </a:cubicBezTo>
                <a:lnTo>
                  <a:pt x="2965303" y="1"/>
                </a:lnTo>
                <a:close/>
              </a:path>
            </a:pathLst>
          </a:custGeom>
        </p:spPr>
        <p:style>
          <a:lnRef idx="2">
            <a:schemeClr val="lt1">
              <a:hueOff val="0"/>
              <a:satOff val="0"/>
              <a:lumOff val="0"/>
              <a:alphaOff val="0"/>
            </a:schemeClr>
          </a:lnRef>
          <a:fillRef idx="1">
            <a:schemeClr val="accent6">
              <a:shade val="50000"/>
              <a:hueOff val="0"/>
              <a:satOff val="0"/>
              <a:lumOff val="0"/>
              <a:alphaOff val="0"/>
            </a:schemeClr>
          </a:fillRef>
          <a:effectRef idx="0">
            <a:schemeClr val="accent6">
              <a:shade val="50000"/>
              <a:hueOff val="0"/>
              <a:satOff val="0"/>
              <a:lumOff val="0"/>
              <a:alphaOff val="0"/>
            </a:schemeClr>
          </a:effectRef>
          <a:fontRef idx="minor">
            <a:schemeClr val="lt1"/>
          </a:fontRef>
        </p:style>
        <p:txBody>
          <a:bodyPr spcFirstLastPara="0" vert="horz" wrap="square" lIns="620291" tIns="109729" rIns="142241" bIns="2484164" numCol="1" spcCol="1270" anchor="t" anchorCtr="0">
            <a:noAutofit/>
          </a:bodyPr>
          <a:lstStyle/>
          <a:p>
            <a:pPr marL="0" lvl="0" indent="0" algn="r" defTabSz="1422400">
              <a:lnSpc>
                <a:spcPct val="90000"/>
              </a:lnSpc>
              <a:spcBef>
                <a:spcPct val="0"/>
              </a:spcBef>
              <a:spcAft>
                <a:spcPct val="35000"/>
              </a:spcAft>
              <a:buNone/>
            </a:pPr>
            <a:r>
              <a:rPr lang="hr-HR" sz="3200" kern="1200">
                <a:latin typeface="+mn-lt"/>
              </a:rPr>
              <a:t>ROBA</a:t>
            </a:r>
          </a:p>
        </p:txBody>
      </p:sp>
      <p:sp>
        <p:nvSpPr>
          <p:cNvPr id="6" name="Freeform: Shape 5">
            <a:extLst>
              <a:ext uri="{FF2B5EF4-FFF2-40B4-BE49-F238E27FC236}">
                <a16:creationId xmlns:a16="http://schemas.microsoft.com/office/drawing/2014/main" id="{09E2E783-1448-5DB7-D12D-B8834EB8363C}"/>
              </a:ext>
            </a:extLst>
          </p:cNvPr>
          <p:cNvSpPr/>
          <p:nvPr/>
        </p:nvSpPr>
        <p:spPr>
          <a:xfrm>
            <a:off x="1681249" y="2060347"/>
            <a:ext cx="2313378" cy="2985879"/>
          </a:xfrm>
          <a:custGeom>
            <a:avLst/>
            <a:gdLst>
              <a:gd name="connsiteX0" fmla="*/ 0 w 2313378"/>
              <a:gd name="connsiteY0" fmla="*/ 0 h 3446060"/>
              <a:gd name="connsiteX1" fmla="*/ 2313378 w 2313378"/>
              <a:gd name="connsiteY1" fmla="*/ 0 h 3446060"/>
              <a:gd name="connsiteX2" fmla="*/ 2313378 w 2313378"/>
              <a:gd name="connsiteY2" fmla="*/ 3446060 h 3446060"/>
              <a:gd name="connsiteX3" fmla="*/ 0 w 2313378"/>
              <a:gd name="connsiteY3" fmla="*/ 3446060 h 3446060"/>
              <a:gd name="connsiteX4" fmla="*/ 0 w 2313378"/>
              <a:gd name="connsiteY4" fmla="*/ 0 h 3446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378" h="3446060">
                <a:moveTo>
                  <a:pt x="0" y="0"/>
                </a:moveTo>
                <a:lnTo>
                  <a:pt x="2313378" y="0"/>
                </a:lnTo>
                <a:lnTo>
                  <a:pt x="2313378" y="3446060"/>
                </a:lnTo>
                <a:lnTo>
                  <a:pt x="0" y="3446060"/>
                </a:lnTo>
                <a:lnTo>
                  <a:pt x="0" y="0"/>
                </a:lnTo>
                <a:close/>
              </a:path>
            </a:pathLst>
          </a:custGeom>
          <a:noFill/>
          <a:ln>
            <a:noFill/>
          </a:ln>
          <a:sp3d/>
        </p:spPr>
        <p:style>
          <a:lnRef idx="2">
            <a:scrgbClr r="0" g="0" b="0"/>
          </a:lnRef>
          <a:fillRef idx="1">
            <a:scrgbClr r="0" g="0" b="0"/>
          </a:fillRef>
          <a:effectRef idx="0">
            <a:schemeClr val="accent6">
              <a:shade val="50000"/>
              <a:hueOff val="0"/>
              <a:satOff val="0"/>
              <a:lumOff val="0"/>
              <a:alphaOff val="0"/>
            </a:schemeClr>
          </a:effectRef>
          <a:fontRef idx="minor">
            <a:schemeClr val="lt1"/>
          </a:fontRef>
        </p:style>
        <p:txBody>
          <a:bodyPr spcFirstLastPara="0" vert="horz" wrap="square" lIns="0" tIns="48006" rIns="0" bIns="0" numCol="1" spcCol="1270" anchor="t" anchorCtr="0">
            <a:noAutofit/>
          </a:bodyPr>
          <a:lstStyle/>
          <a:p>
            <a:pPr marL="0" lvl="0" indent="0" defTabSz="622300">
              <a:lnSpc>
                <a:spcPct val="90000"/>
              </a:lnSpc>
              <a:spcBef>
                <a:spcPct val="0"/>
              </a:spcBef>
              <a:spcAft>
                <a:spcPct val="35000"/>
              </a:spcAft>
              <a:buNone/>
            </a:pPr>
            <a:r>
              <a:rPr lang="hr-HR" sz="1400" kern="1200">
                <a:latin typeface="+mn-lt"/>
              </a:rPr>
              <a:t>utjecaji materijala koji su korišteni za izradu proizvoda i utjecaj postupaka proizvodnje na okoliš;</a:t>
            </a:r>
          </a:p>
          <a:p>
            <a:pPr marL="0" lvl="0" indent="0" defTabSz="622300">
              <a:lnSpc>
                <a:spcPct val="90000"/>
              </a:lnSpc>
              <a:spcBef>
                <a:spcPct val="0"/>
              </a:spcBef>
              <a:spcAft>
                <a:spcPct val="35000"/>
              </a:spcAft>
              <a:buNone/>
            </a:pPr>
            <a:r>
              <a:rPr lang="hr-HR" sz="1400" kern="1200">
                <a:latin typeface="+mn-lt"/>
              </a:rPr>
              <a:t>uporaba obnovljivih sirovina pri izradi proizvoda;</a:t>
            </a:r>
          </a:p>
          <a:p>
            <a:pPr marL="0" lvl="0" indent="0" defTabSz="622300">
              <a:lnSpc>
                <a:spcPct val="90000"/>
              </a:lnSpc>
              <a:spcBef>
                <a:spcPct val="0"/>
              </a:spcBef>
              <a:spcAft>
                <a:spcPct val="35000"/>
              </a:spcAft>
              <a:buNone/>
            </a:pPr>
            <a:r>
              <a:rPr lang="hr-HR" sz="1400" kern="1200">
                <a:latin typeface="+mn-lt"/>
              </a:rPr>
              <a:t>potrošnja energije i vode pri uporabi proizvoda;</a:t>
            </a:r>
          </a:p>
          <a:p>
            <a:pPr marL="0" lvl="0" indent="0" defTabSz="622300">
              <a:lnSpc>
                <a:spcPct val="90000"/>
              </a:lnSpc>
              <a:spcBef>
                <a:spcPct val="0"/>
              </a:spcBef>
              <a:spcAft>
                <a:spcPct val="35000"/>
              </a:spcAft>
              <a:buNone/>
            </a:pPr>
            <a:r>
              <a:rPr lang="hr-HR" sz="1400" kern="1200">
                <a:latin typeface="+mn-lt"/>
              </a:rPr>
              <a:t>trajnost/životni vijek proizvoda;</a:t>
            </a:r>
          </a:p>
          <a:p>
            <a:pPr marL="0" lvl="0" indent="0" defTabSz="622300">
              <a:lnSpc>
                <a:spcPct val="90000"/>
              </a:lnSpc>
              <a:spcBef>
                <a:spcPct val="0"/>
              </a:spcBef>
              <a:spcAft>
                <a:spcPct val="35000"/>
              </a:spcAft>
              <a:buNone/>
            </a:pPr>
            <a:r>
              <a:rPr lang="hr-HR" sz="1400" kern="1200">
                <a:latin typeface="+mn-lt"/>
              </a:rPr>
              <a:t>mogućnost recikliranja/ ponovne uporabe proizvoda na kraju životnog vijeka;</a:t>
            </a:r>
          </a:p>
          <a:p>
            <a:pPr marL="0" lvl="0" indent="0" defTabSz="622300">
              <a:lnSpc>
                <a:spcPct val="90000"/>
              </a:lnSpc>
              <a:spcBef>
                <a:spcPct val="0"/>
              </a:spcBef>
              <a:spcAft>
                <a:spcPct val="35000"/>
              </a:spcAft>
              <a:buNone/>
            </a:pPr>
            <a:r>
              <a:rPr lang="pt-BR" sz="1400" kern="1200">
                <a:latin typeface="+mn-lt"/>
              </a:rPr>
              <a:t>ambalaža i prijevoz proizvoda</a:t>
            </a:r>
            <a:r>
              <a:rPr lang="hr-HR" sz="1400" kern="1200">
                <a:latin typeface="+mn-lt"/>
              </a:rPr>
              <a:t>.</a:t>
            </a:r>
          </a:p>
        </p:txBody>
      </p:sp>
      <p:sp>
        <p:nvSpPr>
          <p:cNvPr id="8" name="Freeform: Shape 7">
            <a:extLst>
              <a:ext uri="{FF2B5EF4-FFF2-40B4-BE49-F238E27FC236}">
                <a16:creationId xmlns:a16="http://schemas.microsoft.com/office/drawing/2014/main" id="{38E4969C-083E-6049-FEBD-D76C8C1BDE60}"/>
              </a:ext>
            </a:extLst>
          </p:cNvPr>
          <p:cNvSpPr/>
          <p:nvPr/>
        </p:nvSpPr>
        <p:spPr>
          <a:xfrm rot="16200000">
            <a:off x="4134722" y="2000684"/>
            <a:ext cx="3446060" cy="3105207"/>
          </a:xfrm>
          <a:custGeom>
            <a:avLst/>
            <a:gdLst>
              <a:gd name="connsiteX0" fmla="*/ 0 w 3105206"/>
              <a:gd name="connsiteY0" fmla="*/ 155260 h 3446060"/>
              <a:gd name="connsiteX1" fmla="*/ 155260 w 3105206"/>
              <a:gd name="connsiteY1" fmla="*/ 0 h 3446060"/>
              <a:gd name="connsiteX2" fmla="*/ 2949946 w 3105206"/>
              <a:gd name="connsiteY2" fmla="*/ 0 h 3446060"/>
              <a:gd name="connsiteX3" fmla="*/ 3105206 w 3105206"/>
              <a:gd name="connsiteY3" fmla="*/ 155260 h 3446060"/>
              <a:gd name="connsiteX4" fmla="*/ 3105206 w 3105206"/>
              <a:gd name="connsiteY4" fmla="*/ 3290800 h 3446060"/>
              <a:gd name="connsiteX5" fmla="*/ 2949946 w 3105206"/>
              <a:gd name="connsiteY5" fmla="*/ 3446060 h 3446060"/>
              <a:gd name="connsiteX6" fmla="*/ 155260 w 3105206"/>
              <a:gd name="connsiteY6" fmla="*/ 3446060 h 3446060"/>
              <a:gd name="connsiteX7" fmla="*/ 0 w 3105206"/>
              <a:gd name="connsiteY7" fmla="*/ 3290800 h 3446060"/>
              <a:gd name="connsiteX8" fmla="*/ 0 w 3105206"/>
              <a:gd name="connsiteY8" fmla="*/ 155260 h 344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5206" h="3446060">
                <a:moveTo>
                  <a:pt x="2965303" y="1"/>
                </a:moveTo>
                <a:cubicBezTo>
                  <a:pt x="3042569" y="1"/>
                  <a:pt x="3105206" y="77143"/>
                  <a:pt x="3105206" y="172303"/>
                </a:cubicBezTo>
                <a:lnTo>
                  <a:pt x="3105206" y="3273757"/>
                </a:lnTo>
                <a:cubicBezTo>
                  <a:pt x="3105206" y="3368917"/>
                  <a:pt x="3042569" y="3446059"/>
                  <a:pt x="2965303" y="3446059"/>
                </a:cubicBezTo>
                <a:lnTo>
                  <a:pt x="139903" y="3446059"/>
                </a:lnTo>
                <a:cubicBezTo>
                  <a:pt x="62637" y="3446059"/>
                  <a:pt x="0" y="3368917"/>
                  <a:pt x="0" y="3273757"/>
                </a:cubicBezTo>
                <a:lnTo>
                  <a:pt x="0" y="172303"/>
                </a:lnTo>
                <a:cubicBezTo>
                  <a:pt x="0" y="77143"/>
                  <a:pt x="62637" y="1"/>
                  <a:pt x="139903" y="1"/>
                </a:cubicBezTo>
                <a:lnTo>
                  <a:pt x="2965303" y="1"/>
                </a:lnTo>
                <a:close/>
              </a:path>
            </a:pathLst>
          </a:custGeom>
          <a:solidFill>
            <a:schemeClr val="accent6">
              <a:lumMod val="60000"/>
              <a:lumOff val="40000"/>
            </a:schemeClr>
          </a:solidFill>
        </p:spPr>
        <p:style>
          <a:lnRef idx="2">
            <a:schemeClr val="lt1">
              <a:hueOff val="0"/>
              <a:satOff val="0"/>
              <a:lumOff val="0"/>
              <a:alphaOff val="0"/>
            </a:schemeClr>
          </a:lnRef>
          <a:fillRef idx="1">
            <a:schemeClr val="accent6">
              <a:shade val="50000"/>
              <a:hueOff val="245616"/>
              <a:satOff val="-10737"/>
              <a:lumOff val="29307"/>
              <a:alphaOff val="0"/>
            </a:schemeClr>
          </a:fillRef>
          <a:effectRef idx="0">
            <a:schemeClr val="accent6">
              <a:shade val="50000"/>
              <a:hueOff val="245616"/>
              <a:satOff val="-10737"/>
              <a:lumOff val="29307"/>
              <a:alphaOff val="0"/>
            </a:schemeClr>
          </a:effectRef>
          <a:fontRef idx="minor">
            <a:schemeClr val="lt1"/>
          </a:fontRef>
        </p:style>
        <p:txBody>
          <a:bodyPr spcFirstLastPara="0" vert="horz" wrap="square" lIns="620291" tIns="109728" rIns="142240" bIns="2484166" numCol="1" spcCol="1270" anchor="t" anchorCtr="0">
            <a:noAutofit/>
          </a:bodyPr>
          <a:lstStyle/>
          <a:p>
            <a:pPr marL="0" lvl="0" indent="0" algn="r" defTabSz="1422400">
              <a:lnSpc>
                <a:spcPct val="90000"/>
              </a:lnSpc>
              <a:spcBef>
                <a:spcPct val="0"/>
              </a:spcBef>
              <a:spcAft>
                <a:spcPct val="35000"/>
              </a:spcAft>
              <a:buNone/>
            </a:pPr>
            <a:r>
              <a:rPr lang="hr-HR" sz="3200" kern="1200">
                <a:latin typeface="+mn-lt"/>
              </a:rPr>
              <a:t>RADOVI</a:t>
            </a:r>
          </a:p>
        </p:txBody>
      </p:sp>
      <p:sp>
        <p:nvSpPr>
          <p:cNvPr id="10" name="Flowchart: Extract 9">
            <a:extLst>
              <a:ext uri="{FF2B5EF4-FFF2-40B4-BE49-F238E27FC236}">
                <a16:creationId xmlns:a16="http://schemas.microsoft.com/office/drawing/2014/main" id="{CBECCFD6-BF33-17D4-1BF0-C100D729D422}"/>
              </a:ext>
            </a:extLst>
          </p:cNvPr>
          <p:cNvSpPr/>
          <p:nvPr/>
        </p:nvSpPr>
        <p:spPr>
          <a:xfrm rot="5400000">
            <a:off x="4067534" y="4550688"/>
            <a:ext cx="506283" cy="465780"/>
          </a:xfrm>
          <a:prstGeom prst="flowChartExtract">
            <a:avLst/>
          </a:prstGeom>
        </p:spPr>
        <p:style>
          <a:lnRef idx="2">
            <a:schemeClr val="accent6">
              <a:shade val="5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hr-HR"/>
          </a:p>
        </p:txBody>
      </p:sp>
      <p:sp>
        <p:nvSpPr>
          <p:cNvPr id="11" name="Freeform: Shape 10">
            <a:extLst>
              <a:ext uri="{FF2B5EF4-FFF2-40B4-BE49-F238E27FC236}">
                <a16:creationId xmlns:a16="http://schemas.microsoft.com/office/drawing/2014/main" id="{3BF678BE-0F12-50B6-BFAC-8EDF80AB0670}"/>
              </a:ext>
            </a:extLst>
          </p:cNvPr>
          <p:cNvSpPr/>
          <p:nvPr/>
        </p:nvSpPr>
        <p:spPr>
          <a:xfrm>
            <a:off x="4926191" y="2060347"/>
            <a:ext cx="2313378" cy="2700178"/>
          </a:xfrm>
          <a:custGeom>
            <a:avLst/>
            <a:gdLst>
              <a:gd name="connsiteX0" fmla="*/ 0 w 2313378"/>
              <a:gd name="connsiteY0" fmla="*/ 0 h 3446060"/>
              <a:gd name="connsiteX1" fmla="*/ 2313378 w 2313378"/>
              <a:gd name="connsiteY1" fmla="*/ 0 h 3446060"/>
              <a:gd name="connsiteX2" fmla="*/ 2313378 w 2313378"/>
              <a:gd name="connsiteY2" fmla="*/ 3446060 h 3446060"/>
              <a:gd name="connsiteX3" fmla="*/ 0 w 2313378"/>
              <a:gd name="connsiteY3" fmla="*/ 3446060 h 3446060"/>
              <a:gd name="connsiteX4" fmla="*/ 0 w 2313378"/>
              <a:gd name="connsiteY4" fmla="*/ 0 h 3446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378" h="3446060">
                <a:moveTo>
                  <a:pt x="0" y="0"/>
                </a:moveTo>
                <a:lnTo>
                  <a:pt x="2313378" y="0"/>
                </a:lnTo>
                <a:lnTo>
                  <a:pt x="2313378" y="3446060"/>
                </a:lnTo>
                <a:lnTo>
                  <a:pt x="0" y="3446060"/>
                </a:lnTo>
                <a:lnTo>
                  <a:pt x="0" y="0"/>
                </a:lnTo>
                <a:close/>
              </a:path>
            </a:pathLst>
          </a:custGeom>
          <a:noFill/>
          <a:ln>
            <a:noFill/>
          </a:ln>
          <a:sp3d/>
        </p:spPr>
        <p:style>
          <a:lnRef idx="2">
            <a:scrgbClr r="0" g="0" b="0"/>
          </a:lnRef>
          <a:fillRef idx="1">
            <a:scrgbClr r="0" g="0" b="0"/>
          </a:fillRef>
          <a:effectRef idx="0">
            <a:schemeClr val="accent6">
              <a:shade val="50000"/>
              <a:hueOff val="245616"/>
              <a:satOff val="-10737"/>
              <a:lumOff val="29307"/>
              <a:alphaOff val="0"/>
            </a:schemeClr>
          </a:effectRef>
          <a:fontRef idx="minor">
            <a:schemeClr val="lt1"/>
          </a:fontRef>
        </p:style>
        <p:txBody>
          <a:bodyPr spcFirstLastPara="0" vert="horz" wrap="square" lIns="0" tIns="48006" rIns="0" bIns="0" numCol="1" spcCol="1270" anchor="t" anchorCtr="0">
            <a:noAutofit/>
          </a:bodyPr>
          <a:lstStyle/>
          <a:p>
            <a:pPr marL="0" lvl="0" indent="0" defTabSz="622300">
              <a:lnSpc>
                <a:spcPct val="90000"/>
              </a:lnSpc>
              <a:spcBef>
                <a:spcPct val="0"/>
              </a:spcBef>
              <a:spcAft>
                <a:spcPct val="35000"/>
              </a:spcAft>
              <a:buNone/>
            </a:pPr>
            <a:r>
              <a:rPr lang="hr-HR" sz="1400" kern="1200">
                <a:latin typeface="+mn-lt"/>
              </a:rPr>
              <a:t>ugovori o radovima mogu imati znatne utjecaje na okoliš </a:t>
            </a:r>
            <a:r>
              <a:rPr lang="hr-HR" sz="1400" kern="1200" err="1">
                <a:latin typeface="+mn-lt"/>
              </a:rPr>
              <a:t>npr</a:t>
            </a:r>
            <a:r>
              <a:rPr lang="hr-HR" sz="1400" kern="1200">
                <a:latin typeface="+mn-lt"/>
              </a:rPr>
              <a:t>. u pogledu korištenja zemljišta ili izrade prometnog plana;</a:t>
            </a:r>
          </a:p>
          <a:p>
            <a:pPr marL="0" lvl="0" indent="0" defTabSz="622300">
              <a:lnSpc>
                <a:spcPct val="90000"/>
              </a:lnSpc>
              <a:spcBef>
                <a:spcPct val="0"/>
              </a:spcBef>
              <a:spcAft>
                <a:spcPct val="35000"/>
              </a:spcAft>
              <a:buNone/>
            </a:pPr>
            <a:r>
              <a:rPr lang="hr-HR" sz="1400" kern="1200">
                <a:latin typeface="+mn-lt"/>
              </a:rPr>
              <a:t>za neke će projekte trebati provesti službenu procjenu utjecaja na okoliš, čije rezultate treba uzeti u obzir kod javne nabave;</a:t>
            </a:r>
          </a:p>
          <a:p>
            <a:pPr marL="0" lvl="0" indent="0" defTabSz="622300">
              <a:lnSpc>
                <a:spcPct val="90000"/>
              </a:lnSpc>
              <a:spcBef>
                <a:spcPct val="0"/>
              </a:spcBef>
              <a:spcAft>
                <a:spcPct val="35000"/>
              </a:spcAft>
              <a:buNone/>
            </a:pPr>
            <a:r>
              <a:rPr lang="pl-PL" sz="1400" kern="1200">
                <a:latin typeface="+mn-lt"/>
              </a:rPr>
              <a:t>Posebni uvjeti o izvršenju o ugovorima o radovima</a:t>
            </a:r>
            <a:endParaRPr lang="hr-HR" sz="1400" kern="1200">
              <a:latin typeface="+mn-lt"/>
            </a:endParaRPr>
          </a:p>
        </p:txBody>
      </p:sp>
      <p:sp>
        <p:nvSpPr>
          <p:cNvPr id="12" name="Freeform: Shape 11">
            <a:extLst>
              <a:ext uri="{FF2B5EF4-FFF2-40B4-BE49-F238E27FC236}">
                <a16:creationId xmlns:a16="http://schemas.microsoft.com/office/drawing/2014/main" id="{786A07D5-F09D-30B2-09C2-3E3A76F0E0C6}"/>
              </a:ext>
            </a:extLst>
          </p:cNvPr>
          <p:cNvSpPr/>
          <p:nvPr/>
        </p:nvSpPr>
        <p:spPr>
          <a:xfrm rot="16200000">
            <a:off x="7348611" y="2000684"/>
            <a:ext cx="3446060" cy="3105207"/>
          </a:xfrm>
          <a:custGeom>
            <a:avLst/>
            <a:gdLst>
              <a:gd name="connsiteX0" fmla="*/ 0 w 3105206"/>
              <a:gd name="connsiteY0" fmla="*/ 155260 h 3446060"/>
              <a:gd name="connsiteX1" fmla="*/ 155260 w 3105206"/>
              <a:gd name="connsiteY1" fmla="*/ 0 h 3446060"/>
              <a:gd name="connsiteX2" fmla="*/ 2949946 w 3105206"/>
              <a:gd name="connsiteY2" fmla="*/ 0 h 3446060"/>
              <a:gd name="connsiteX3" fmla="*/ 3105206 w 3105206"/>
              <a:gd name="connsiteY3" fmla="*/ 155260 h 3446060"/>
              <a:gd name="connsiteX4" fmla="*/ 3105206 w 3105206"/>
              <a:gd name="connsiteY4" fmla="*/ 3290800 h 3446060"/>
              <a:gd name="connsiteX5" fmla="*/ 2949946 w 3105206"/>
              <a:gd name="connsiteY5" fmla="*/ 3446060 h 3446060"/>
              <a:gd name="connsiteX6" fmla="*/ 155260 w 3105206"/>
              <a:gd name="connsiteY6" fmla="*/ 3446060 h 3446060"/>
              <a:gd name="connsiteX7" fmla="*/ 0 w 3105206"/>
              <a:gd name="connsiteY7" fmla="*/ 3290800 h 3446060"/>
              <a:gd name="connsiteX8" fmla="*/ 0 w 3105206"/>
              <a:gd name="connsiteY8" fmla="*/ 155260 h 344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5206" h="3446060">
                <a:moveTo>
                  <a:pt x="2965303" y="1"/>
                </a:moveTo>
                <a:cubicBezTo>
                  <a:pt x="3042569" y="1"/>
                  <a:pt x="3105206" y="77143"/>
                  <a:pt x="3105206" y="172303"/>
                </a:cubicBezTo>
                <a:lnTo>
                  <a:pt x="3105206" y="3273757"/>
                </a:lnTo>
                <a:cubicBezTo>
                  <a:pt x="3105206" y="3368917"/>
                  <a:pt x="3042569" y="3446059"/>
                  <a:pt x="2965303" y="3446059"/>
                </a:cubicBezTo>
                <a:lnTo>
                  <a:pt x="139903" y="3446059"/>
                </a:lnTo>
                <a:cubicBezTo>
                  <a:pt x="62637" y="3446059"/>
                  <a:pt x="0" y="3368917"/>
                  <a:pt x="0" y="3273757"/>
                </a:cubicBezTo>
                <a:lnTo>
                  <a:pt x="0" y="172303"/>
                </a:lnTo>
                <a:cubicBezTo>
                  <a:pt x="0" y="77143"/>
                  <a:pt x="62637" y="1"/>
                  <a:pt x="139903" y="1"/>
                </a:cubicBezTo>
                <a:lnTo>
                  <a:pt x="2965303" y="1"/>
                </a:lnTo>
                <a:close/>
              </a:path>
            </a:pathLst>
          </a:custGeom>
        </p:spPr>
        <p:style>
          <a:lnRef idx="2">
            <a:schemeClr val="lt1">
              <a:hueOff val="0"/>
              <a:satOff val="0"/>
              <a:lumOff val="0"/>
              <a:alphaOff val="0"/>
            </a:schemeClr>
          </a:lnRef>
          <a:fillRef idx="1">
            <a:schemeClr val="accent6">
              <a:shade val="50000"/>
              <a:hueOff val="245616"/>
              <a:satOff val="-10737"/>
              <a:lumOff val="29307"/>
              <a:alphaOff val="0"/>
            </a:schemeClr>
          </a:fillRef>
          <a:effectRef idx="0">
            <a:schemeClr val="accent6">
              <a:shade val="50000"/>
              <a:hueOff val="245616"/>
              <a:satOff val="-10737"/>
              <a:lumOff val="29307"/>
              <a:alphaOff val="0"/>
            </a:schemeClr>
          </a:effectRef>
          <a:fontRef idx="minor">
            <a:schemeClr val="lt1"/>
          </a:fontRef>
        </p:style>
        <p:txBody>
          <a:bodyPr spcFirstLastPara="0" vert="horz" wrap="square" lIns="620291" tIns="109727" rIns="142240" bIns="2484166" numCol="1" spcCol="1270" anchor="t" anchorCtr="0">
            <a:noAutofit/>
          </a:bodyPr>
          <a:lstStyle/>
          <a:p>
            <a:pPr marL="0" lvl="0" indent="0" algn="r" defTabSz="1422400">
              <a:lnSpc>
                <a:spcPct val="90000"/>
              </a:lnSpc>
              <a:spcBef>
                <a:spcPct val="0"/>
              </a:spcBef>
              <a:spcAft>
                <a:spcPct val="35000"/>
              </a:spcAft>
              <a:buNone/>
            </a:pPr>
            <a:r>
              <a:rPr lang="hr-HR" sz="3200" kern="1200">
                <a:latin typeface="+mn-lt"/>
              </a:rPr>
              <a:t>USLUGE</a:t>
            </a:r>
          </a:p>
        </p:txBody>
      </p:sp>
      <p:sp>
        <p:nvSpPr>
          <p:cNvPr id="13" name="Flowchart: Extract 12">
            <a:extLst>
              <a:ext uri="{FF2B5EF4-FFF2-40B4-BE49-F238E27FC236}">
                <a16:creationId xmlns:a16="http://schemas.microsoft.com/office/drawing/2014/main" id="{106B9F53-A52F-7328-3B5E-19D577F1B8E9}"/>
              </a:ext>
            </a:extLst>
          </p:cNvPr>
          <p:cNvSpPr/>
          <p:nvPr/>
        </p:nvSpPr>
        <p:spPr>
          <a:xfrm rot="5400000">
            <a:off x="7281422" y="4550688"/>
            <a:ext cx="506283" cy="465780"/>
          </a:xfrm>
          <a:prstGeom prst="flowChartExtract">
            <a:avLst/>
          </a:prstGeom>
        </p:spPr>
        <p:style>
          <a:lnRef idx="2">
            <a:schemeClr val="accent6">
              <a:shade val="50000"/>
              <a:hueOff val="368424"/>
              <a:satOff val="-16105"/>
              <a:lumOff val="43961"/>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hr-HR"/>
          </a:p>
        </p:txBody>
      </p:sp>
      <p:sp>
        <p:nvSpPr>
          <p:cNvPr id="14" name="Freeform: Shape 13">
            <a:extLst>
              <a:ext uri="{FF2B5EF4-FFF2-40B4-BE49-F238E27FC236}">
                <a16:creationId xmlns:a16="http://schemas.microsoft.com/office/drawing/2014/main" id="{DE61B524-30A3-A0A0-7FB4-201D0A164F13}"/>
              </a:ext>
            </a:extLst>
          </p:cNvPr>
          <p:cNvSpPr/>
          <p:nvPr/>
        </p:nvSpPr>
        <p:spPr>
          <a:xfrm>
            <a:off x="8197373" y="2060347"/>
            <a:ext cx="2313378" cy="2930267"/>
          </a:xfrm>
          <a:custGeom>
            <a:avLst/>
            <a:gdLst>
              <a:gd name="connsiteX0" fmla="*/ 0 w 2313378"/>
              <a:gd name="connsiteY0" fmla="*/ 0 h 3446060"/>
              <a:gd name="connsiteX1" fmla="*/ 2313378 w 2313378"/>
              <a:gd name="connsiteY1" fmla="*/ 0 h 3446060"/>
              <a:gd name="connsiteX2" fmla="*/ 2313378 w 2313378"/>
              <a:gd name="connsiteY2" fmla="*/ 3446060 h 3446060"/>
              <a:gd name="connsiteX3" fmla="*/ 0 w 2313378"/>
              <a:gd name="connsiteY3" fmla="*/ 3446060 h 3446060"/>
              <a:gd name="connsiteX4" fmla="*/ 0 w 2313378"/>
              <a:gd name="connsiteY4" fmla="*/ 0 h 3446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378" h="3446060">
                <a:moveTo>
                  <a:pt x="0" y="0"/>
                </a:moveTo>
                <a:lnTo>
                  <a:pt x="2313378" y="0"/>
                </a:lnTo>
                <a:lnTo>
                  <a:pt x="2313378" y="3446060"/>
                </a:lnTo>
                <a:lnTo>
                  <a:pt x="0" y="3446060"/>
                </a:lnTo>
                <a:lnTo>
                  <a:pt x="0" y="0"/>
                </a:lnTo>
                <a:close/>
              </a:path>
            </a:pathLst>
          </a:custGeom>
          <a:noFill/>
          <a:ln>
            <a:noFill/>
          </a:ln>
          <a:sp3d/>
        </p:spPr>
        <p:style>
          <a:lnRef idx="2">
            <a:scrgbClr r="0" g="0" b="0"/>
          </a:lnRef>
          <a:fillRef idx="1">
            <a:scrgbClr r="0" g="0" b="0"/>
          </a:fillRef>
          <a:effectRef idx="0">
            <a:schemeClr val="accent6">
              <a:shade val="50000"/>
              <a:hueOff val="245616"/>
              <a:satOff val="-10737"/>
              <a:lumOff val="29307"/>
              <a:alphaOff val="0"/>
            </a:schemeClr>
          </a:effectRef>
          <a:fontRef idx="minor">
            <a:schemeClr val="lt1"/>
          </a:fontRef>
        </p:style>
        <p:txBody>
          <a:bodyPr spcFirstLastPara="0" vert="horz" wrap="square" lIns="0" tIns="48006" rIns="0" bIns="0" numCol="1" spcCol="1270" anchor="t" anchorCtr="0">
            <a:noAutofit/>
          </a:bodyPr>
          <a:lstStyle/>
          <a:p>
            <a:pPr marL="0" lvl="0" indent="0" defTabSz="622300">
              <a:lnSpc>
                <a:spcPct val="90000"/>
              </a:lnSpc>
              <a:spcBef>
                <a:spcPct val="0"/>
              </a:spcBef>
              <a:spcAft>
                <a:spcPct val="35000"/>
              </a:spcAft>
              <a:buNone/>
            </a:pPr>
            <a:r>
              <a:rPr lang="hr-HR" sz="1400" kern="1200">
                <a:latin typeface="+mn-lt"/>
              </a:rPr>
              <a:t>tehničko iskustvo i znanje te osposobljenost osoblja za izvršenje ugovora na način prihvatljiv za okoliš;</a:t>
            </a:r>
          </a:p>
          <a:p>
            <a:pPr marL="0" lvl="0" indent="0" defTabSz="622300">
              <a:lnSpc>
                <a:spcPct val="90000"/>
              </a:lnSpc>
              <a:spcBef>
                <a:spcPct val="0"/>
              </a:spcBef>
              <a:spcAft>
                <a:spcPct val="35000"/>
              </a:spcAft>
              <a:buNone/>
            </a:pPr>
            <a:r>
              <a:rPr lang="hr-HR" sz="1400" kern="1200">
                <a:latin typeface="+mn-lt"/>
              </a:rPr>
              <a:t>proizvodi/materijali koji se upotrebljavaju pri izvršenju usluge;</a:t>
            </a:r>
          </a:p>
          <a:p>
            <a:pPr marL="0" lvl="0" indent="0" defTabSz="622300">
              <a:lnSpc>
                <a:spcPct val="90000"/>
              </a:lnSpc>
              <a:spcBef>
                <a:spcPct val="0"/>
              </a:spcBef>
              <a:spcAft>
                <a:spcPct val="35000"/>
              </a:spcAft>
              <a:buNone/>
            </a:pPr>
            <a:r>
              <a:rPr lang="hr-HR" sz="1400" kern="1200">
                <a:latin typeface="+mn-lt"/>
              </a:rPr>
              <a:t>postupci upravljanja uspostavljeni za što veće smanjenje utjecaja na okoliš;</a:t>
            </a:r>
          </a:p>
          <a:p>
            <a:pPr marL="0" lvl="0" indent="0" defTabSz="622300">
              <a:lnSpc>
                <a:spcPct val="90000"/>
              </a:lnSpc>
              <a:spcBef>
                <a:spcPct val="0"/>
              </a:spcBef>
              <a:spcAft>
                <a:spcPct val="35000"/>
              </a:spcAft>
              <a:buNone/>
            </a:pPr>
            <a:r>
              <a:rPr lang="hr-HR" sz="1400" kern="1200">
                <a:latin typeface="+mn-lt"/>
              </a:rPr>
              <a:t>potrošnja energije i vode i količina otpada proizvedena pri izvršenju usluge</a:t>
            </a:r>
          </a:p>
        </p:txBody>
      </p:sp>
    </p:spTree>
    <p:extLst>
      <p:ext uri="{BB962C8B-B14F-4D97-AF65-F5344CB8AC3E}">
        <p14:creationId xmlns:p14="http://schemas.microsoft.com/office/powerpoint/2010/main" val="2629743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vert="horz" lIns="91440" tIns="45720" rIns="91440" bIns="45720" rtlCol="0" anchor="ctr">
            <a:normAutofit/>
          </a:bodyPr>
          <a:lstStyle/>
          <a:p>
            <a:r>
              <a:rPr lang="hr-HR" b="1">
                <a:solidFill>
                  <a:schemeClr val="tx1">
                    <a:lumMod val="75000"/>
                    <a:lumOff val="25000"/>
                  </a:schemeClr>
                </a:solidFill>
                <a:latin typeface="+mn-lt"/>
              </a:rPr>
              <a:t>Što je zelena javna nabava?</a:t>
            </a:r>
          </a:p>
        </p:txBody>
      </p:sp>
      <p:pic>
        <p:nvPicPr>
          <p:cNvPr id="2" name="Picture 1">
            <a:extLst>
              <a:ext uri="{FF2B5EF4-FFF2-40B4-BE49-F238E27FC236}">
                <a16:creationId xmlns:a16="http://schemas.microsoft.com/office/drawing/2014/main" id="{165D6D43-BAA7-8EA6-0727-730443A7B5F3}"/>
              </a:ext>
            </a:extLst>
          </p:cNvPr>
          <p:cNvPicPr>
            <a:picLocks noChangeAspect="1"/>
          </p:cNvPicPr>
          <p:nvPr/>
        </p:nvPicPr>
        <p:blipFill>
          <a:blip r:embed="rId2"/>
          <a:stretch>
            <a:fillRect/>
          </a:stretch>
        </p:blipFill>
        <p:spPr>
          <a:xfrm>
            <a:off x="1171480" y="1666402"/>
            <a:ext cx="9158398" cy="3525196"/>
          </a:xfrm>
          <a:prstGeom prst="rect">
            <a:avLst/>
          </a:prstGeom>
        </p:spPr>
      </p:pic>
      <p:sp>
        <p:nvSpPr>
          <p:cNvPr id="3" name="Cloud 2">
            <a:extLst>
              <a:ext uri="{FF2B5EF4-FFF2-40B4-BE49-F238E27FC236}">
                <a16:creationId xmlns:a16="http://schemas.microsoft.com/office/drawing/2014/main" id="{A9167FBA-7585-87F2-3EC3-547A3FFC4A51}"/>
              </a:ext>
            </a:extLst>
          </p:cNvPr>
          <p:cNvSpPr/>
          <p:nvPr/>
        </p:nvSpPr>
        <p:spPr>
          <a:xfrm>
            <a:off x="8365958" y="1259305"/>
            <a:ext cx="3449053" cy="162025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a:t>Sektorsko zakonodavstvo ima integrirane obaveze!</a:t>
            </a:r>
          </a:p>
        </p:txBody>
      </p:sp>
    </p:spTree>
    <p:extLst>
      <p:ext uri="{BB962C8B-B14F-4D97-AF65-F5344CB8AC3E}">
        <p14:creationId xmlns:p14="http://schemas.microsoft.com/office/powerpoint/2010/main" val="314593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8342" y="590643"/>
            <a:ext cx="9534426" cy="995915"/>
          </a:xfrm>
        </p:spPr>
        <p:txBody>
          <a:bodyPr>
            <a:normAutofit fontScale="90000"/>
          </a:bodyPr>
          <a:lstStyle/>
          <a:p>
            <a:r>
              <a:rPr lang="hr-HR"/>
              <a:t>Točke utjecaja na ozelenjavanje javne nabave: KRITERIJ ZA ODABIR</a:t>
            </a:r>
          </a:p>
        </p:txBody>
      </p:sp>
      <p:grpSp>
        <p:nvGrpSpPr>
          <p:cNvPr id="2" name="Group 1">
            <a:extLst>
              <a:ext uri="{FF2B5EF4-FFF2-40B4-BE49-F238E27FC236}">
                <a16:creationId xmlns:a16="http://schemas.microsoft.com/office/drawing/2014/main" id="{2931D3D9-3B3B-11F4-DA8F-2AA64238AA01}"/>
              </a:ext>
            </a:extLst>
          </p:cNvPr>
          <p:cNvGrpSpPr/>
          <p:nvPr/>
        </p:nvGrpSpPr>
        <p:grpSpPr>
          <a:xfrm>
            <a:off x="2572069" y="2054437"/>
            <a:ext cx="6368359" cy="3847227"/>
            <a:chOff x="2572069" y="2054437"/>
            <a:chExt cx="6368359" cy="3847227"/>
          </a:xfrm>
        </p:grpSpPr>
        <p:sp>
          <p:nvSpPr>
            <p:cNvPr id="3" name="Freeform: Shape 2">
              <a:extLst>
                <a:ext uri="{FF2B5EF4-FFF2-40B4-BE49-F238E27FC236}">
                  <a16:creationId xmlns:a16="http://schemas.microsoft.com/office/drawing/2014/main" id="{7C908CCF-94D0-981A-6C11-0A8308D040C6}"/>
                </a:ext>
              </a:extLst>
            </p:cNvPr>
            <p:cNvSpPr/>
            <p:nvPr/>
          </p:nvSpPr>
          <p:spPr>
            <a:xfrm>
              <a:off x="4937672" y="4264510"/>
              <a:ext cx="1637154" cy="1637154"/>
            </a:xfrm>
            <a:custGeom>
              <a:avLst/>
              <a:gdLst>
                <a:gd name="connsiteX0" fmla="*/ 0 w 1637154"/>
                <a:gd name="connsiteY0" fmla="*/ 818577 h 1637154"/>
                <a:gd name="connsiteX1" fmla="*/ 818577 w 1637154"/>
                <a:gd name="connsiteY1" fmla="*/ 0 h 1637154"/>
                <a:gd name="connsiteX2" fmla="*/ 1637154 w 1637154"/>
                <a:gd name="connsiteY2" fmla="*/ 818577 h 1637154"/>
                <a:gd name="connsiteX3" fmla="*/ 818577 w 1637154"/>
                <a:gd name="connsiteY3" fmla="*/ 1637154 h 1637154"/>
                <a:gd name="connsiteX4" fmla="*/ 0 w 1637154"/>
                <a:gd name="connsiteY4" fmla="*/ 818577 h 163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154" h="1637154">
                  <a:moveTo>
                    <a:pt x="0" y="818577"/>
                  </a:moveTo>
                  <a:cubicBezTo>
                    <a:pt x="0" y="366489"/>
                    <a:pt x="366489" y="0"/>
                    <a:pt x="818577" y="0"/>
                  </a:cubicBezTo>
                  <a:cubicBezTo>
                    <a:pt x="1270665" y="0"/>
                    <a:pt x="1637154" y="366489"/>
                    <a:pt x="1637154" y="818577"/>
                  </a:cubicBezTo>
                  <a:cubicBezTo>
                    <a:pt x="1637154" y="1270665"/>
                    <a:pt x="1270665" y="1637154"/>
                    <a:pt x="818577" y="1637154"/>
                  </a:cubicBezTo>
                  <a:cubicBezTo>
                    <a:pt x="366489" y="1637154"/>
                    <a:pt x="0" y="1270665"/>
                    <a:pt x="0" y="818577"/>
                  </a:cubicBezTo>
                  <a:close/>
                </a:path>
              </a:pathLst>
            </a:custGeom>
          </p:spPr>
          <p:style>
            <a:lnRef idx="2">
              <a:schemeClr val="lt1">
                <a:hueOff val="0"/>
                <a:satOff val="0"/>
                <a:lumOff val="0"/>
                <a:alphaOff val="0"/>
              </a:schemeClr>
            </a:lnRef>
            <a:fillRef idx="1">
              <a:schemeClr val="accent6">
                <a:shade val="60000"/>
                <a:hueOff val="0"/>
                <a:satOff val="0"/>
                <a:lumOff val="0"/>
                <a:alphaOff val="0"/>
              </a:schemeClr>
            </a:fillRef>
            <a:effectRef idx="0">
              <a:schemeClr val="accent6">
                <a:shade val="60000"/>
                <a:hueOff val="0"/>
                <a:satOff val="0"/>
                <a:lumOff val="0"/>
                <a:alphaOff val="0"/>
              </a:schemeClr>
            </a:effectRef>
            <a:fontRef idx="minor">
              <a:schemeClr val="lt1"/>
            </a:fontRef>
          </p:style>
          <p:txBody>
            <a:bodyPr spcFirstLastPara="0" vert="horz" wrap="square" lIns="268331" tIns="268331" rIns="268331" bIns="268331" numCol="1" spcCol="1270" anchor="ctr" anchorCtr="0">
              <a:noAutofit/>
            </a:bodyPr>
            <a:lstStyle/>
            <a:p>
              <a:pPr marL="0" lvl="0" indent="0" algn="ctr" defTabSz="2000250">
                <a:lnSpc>
                  <a:spcPct val="90000"/>
                </a:lnSpc>
                <a:spcBef>
                  <a:spcPct val="0"/>
                </a:spcBef>
                <a:spcAft>
                  <a:spcPct val="35000"/>
                </a:spcAft>
                <a:buNone/>
              </a:pPr>
              <a:r>
                <a:rPr lang="hr-HR" sz="4500" kern="1200" err="1">
                  <a:latin typeface="华文黑体"/>
                </a:rPr>
                <a:t>ZeJN</a:t>
              </a:r>
              <a:endParaRPr lang="hr-HR" sz="4500" kern="1200">
                <a:latin typeface="华文黑体"/>
              </a:endParaRPr>
            </a:p>
          </p:txBody>
        </p:sp>
        <p:sp>
          <p:nvSpPr>
            <p:cNvPr id="4" name="Arrow: Left 3">
              <a:extLst>
                <a:ext uri="{FF2B5EF4-FFF2-40B4-BE49-F238E27FC236}">
                  <a16:creationId xmlns:a16="http://schemas.microsoft.com/office/drawing/2014/main" id="{7917781F-BD6A-78B5-601B-C51238D0F38D}"/>
                </a:ext>
              </a:extLst>
            </p:cNvPr>
            <p:cNvSpPr/>
            <p:nvPr/>
          </p:nvSpPr>
          <p:spPr>
            <a:xfrm rot="10800000">
              <a:off x="3349717" y="4849793"/>
              <a:ext cx="1500616" cy="466589"/>
            </a:xfrm>
            <a:prstGeom prst="leftArrow">
              <a:avLst>
                <a:gd name="adj1" fmla="val 60000"/>
                <a:gd name="adj2" fmla="val 50000"/>
              </a:avLst>
            </a:prstGeom>
          </p:spPr>
          <p:style>
            <a:lnRef idx="0">
              <a:schemeClr val="accent6">
                <a:shade val="90000"/>
                <a:hueOff val="0"/>
                <a:satOff val="0"/>
                <a:lumOff val="0"/>
                <a:alphaOff val="0"/>
              </a:schemeClr>
            </a:lnRef>
            <a:fillRef idx="1">
              <a:schemeClr val="accent6">
                <a:shade val="90000"/>
                <a:hueOff val="0"/>
                <a:satOff val="0"/>
                <a:lumOff val="0"/>
                <a:alphaOff val="0"/>
              </a:schemeClr>
            </a:fillRef>
            <a:effectRef idx="0">
              <a:schemeClr val="accent6">
                <a:shade val="90000"/>
                <a:hueOff val="0"/>
                <a:satOff val="0"/>
                <a:lumOff val="0"/>
                <a:alphaOff val="0"/>
              </a:schemeClr>
            </a:effectRef>
            <a:fontRef idx="minor">
              <a:schemeClr val="lt1"/>
            </a:fontRef>
          </p:style>
          <p:txBody>
            <a:bodyPr/>
            <a:lstStyle/>
            <a:p>
              <a:endParaRPr lang="hr-HR"/>
            </a:p>
          </p:txBody>
        </p:sp>
        <p:sp>
          <p:nvSpPr>
            <p:cNvPr id="8" name="Freeform: Shape 7">
              <a:extLst>
                <a:ext uri="{FF2B5EF4-FFF2-40B4-BE49-F238E27FC236}">
                  <a16:creationId xmlns:a16="http://schemas.microsoft.com/office/drawing/2014/main" id="{C1E62309-78BF-EE7C-98BB-10FFFB194F40}"/>
                </a:ext>
              </a:extLst>
            </p:cNvPr>
            <p:cNvSpPr/>
            <p:nvPr/>
          </p:nvSpPr>
          <p:spPr>
            <a:xfrm>
              <a:off x="2572069" y="4460969"/>
              <a:ext cx="1555296" cy="1244237"/>
            </a:xfrm>
            <a:custGeom>
              <a:avLst/>
              <a:gdLst>
                <a:gd name="connsiteX0" fmla="*/ 0 w 1555296"/>
                <a:gd name="connsiteY0" fmla="*/ 124424 h 1244237"/>
                <a:gd name="connsiteX1" fmla="*/ 124424 w 1555296"/>
                <a:gd name="connsiteY1" fmla="*/ 0 h 1244237"/>
                <a:gd name="connsiteX2" fmla="*/ 1430872 w 1555296"/>
                <a:gd name="connsiteY2" fmla="*/ 0 h 1244237"/>
                <a:gd name="connsiteX3" fmla="*/ 1555296 w 1555296"/>
                <a:gd name="connsiteY3" fmla="*/ 124424 h 1244237"/>
                <a:gd name="connsiteX4" fmla="*/ 1555296 w 1555296"/>
                <a:gd name="connsiteY4" fmla="*/ 1119813 h 1244237"/>
                <a:gd name="connsiteX5" fmla="*/ 1430872 w 1555296"/>
                <a:gd name="connsiteY5" fmla="*/ 1244237 h 1244237"/>
                <a:gd name="connsiteX6" fmla="*/ 124424 w 1555296"/>
                <a:gd name="connsiteY6" fmla="*/ 1244237 h 1244237"/>
                <a:gd name="connsiteX7" fmla="*/ 0 w 1555296"/>
                <a:gd name="connsiteY7" fmla="*/ 1119813 h 1244237"/>
                <a:gd name="connsiteX8" fmla="*/ 0 w 1555296"/>
                <a:gd name="connsiteY8" fmla="*/ 124424 h 124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296" h="1244237">
                  <a:moveTo>
                    <a:pt x="0" y="124424"/>
                  </a:moveTo>
                  <a:cubicBezTo>
                    <a:pt x="0" y="55707"/>
                    <a:pt x="55707" y="0"/>
                    <a:pt x="124424" y="0"/>
                  </a:cubicBezTo>
                  <a:lnTo>
                    <a:pt x="1430872" y="0"/>
                  </a:lnTo>
                  <a:cubicBezTo>
                    <a:pt x="1499589" y="0"/>
                    <a:pt x="1555296" y="55707"/>
                    <a:pt x="1555296" y="124424"/>
                  </a:cubicBezTo>
                  <a:lnTo>
                    <a:pt x="1555296" y="1119813"/>
                  </a:lnTo>
                  <a:cubicBezTo>
                    <a:pt x="1555296" y="1188530"/>
                    <a:pt x="1499589" y="1244237"/>
                    <a:pt x="1430872" y="1244237"/>
                  </a:cubicBezTo>
                  <a:lnTo>
                    <a:pt x="124424" y="1244237"/>
                  </a:lnTo>
                  <a:cubicBezTo>
                    <a:pt x="55707" y="1244237"/>
                    <a:pt x="0" y="1188530"/>
                    <a:pt x="0" y="1119813"/>
                  </a:cubicBezTo>
                  <a:lnTo>
                    <a:pt x="0" y="124424"/>
                  </a:lnTo>
                  <a:close/>
                </a:path>
              </a:pathLst>
            </a:custGeom>
          </p:spPr>
          <p:style>
            <a:lnRef idx="2">
              <a:schemeClr val="lt1">
                <a:hueOff val="0"/>
                <a:satOff val="0"/>
                <a:lumOff val="0"/>
                <a:alphaOff val="0"/>
              </a:schemeClr>
            </a:lnRef>
            <a:fillRef idx="1">
              <a:schemeClr val="accent6">
                <a:shade val="50000"/>
                <a:hueOff val="0"/>
                <a:satOff val="0"/>
                <a:lumOff val="0"/>
                <a:alphaOff val="0"/>
              </a:schemeClr>
            </a:fillRef>
            <a:effectRef idx="0">
              <a:schemeClr val="accent6">
                <a:shade val="50000"/>
                <a:hueOff val="0"/>
                <a:satOff val="0"/>
                <a:lumOff val="0"/>
                <a:alphaOff val="0"/>
              </a:schemeClr>
            </a:effectRef>
            <a:fontRef idx="minor">
              <a:schemeClr val="lt1"/>
            </a:fontRef>
          </p:style>
          <p:txBody>
            <a:bodyPr spcFirstLastPara="0" vert="horz" wrap="square" lIns="74542" tIns="74542" rIns="74542" bIns="74542" numCol="1" spcCol="1270" anchor="ctr" anchorCtr="0">
              <a:noAutofit/>
            </a:bodyPr>
            <a:lstStyle/>
            <a:p>
              <a:pPr marL="0" lvl="0" indent="0" algn="ctr" defTabSz="889000">
                <a:lnSpc>
                  <a:spcPct val="90000"/>
                </a:lnSpc>
                <a:spcBef>
                  <a:spcPct val="0"/>
                </a:spcBef>
                <a:spcAft>
                  <a:spcPct val="35000"/>
                </a:spcAft>
                <a:buNone/>
              </a:pPr>
              <a:r>
                <a:rPr lang="hr-HR" sz="2000" kern="1200">
                  <a:latin typeface="华文黑体"/>
                </a:rPr>
                <a:t>Cijena</a:t>
              </a:r>
            </a:p>
          </p:txBody>
        </p:sp>
        <p:sp>
          <p:nvSpPr>
            <p:cNvPr id="10" name="Arrow: Left 9">
              <a:extLst>
                <a:ext uri="{FF2B5EF4-FFF2-40B4-BE49-F238E27FC236}">
                  <a16:creationId xmlns:a16="http://schemas.microsoft.com/office/drawing/2014/main" id="{B6F93937-1F3C-EACF-A119-E07FB33EEF99}"/>
                </a:ext>
              </a:extLst>
            </p:cNvPr>
            <p:cNvSpPr/>
            <p:nvPr/>
          </p:nvSpPr>
          <p:spPr>
            <a:xfrm rot="13500000">
              <a:off x="3834814" y="3678666"/>
              <a:ext cx="1500616" cy="466589"/>
            </a:xfrm>
            <a:prstGeom prst="leftArrow">
              <a:avLst>
                <a:gd name="adj1" fmla="val 60000"/>
                <a:gd name="adj2" fmla="val 50000"/>
              </a:avLst>
            </a:prstGeom>
          </p:spPr>
          <p:style>
            <a:lnRef idx="0">
              <a:schemeClr val="accent6">
                <a:shade val="90000"/>
                <a:hueOff val="151948"/>
                <a:satOff val="-6069"/>
                <a:lumOff val="14076"/>
                <a:alphaOff val="0"/>
              </a:schemeClr>
            </a:lnRef>
            <a:fillRef idx="1">
              <a:schemeClr val="accent6">
                <a:shade val="90000"/>
                <a:hueOff val="151948"/>
                <a:satOff val="-6069"/>
                <a:lumOff val="14076"/>
                <a:alphaOff val="0"/>
              </a:schemeClr>
            </a:fillRef>
            <a:effectRef idx="0">
              <a:schemeClr val="accent6">
                <a:shade val="90000"/>
                <a:hueOff val="151948"/>
                <a:satOff val="-6069"/>
                <a:lumOff val="14076"/>
                <a:alphaOff val="0"/>
              </a:schemeClr>
            </a:effectRef>
            <a:fontRef idx="minor">
              <a:schemeClr val="lt1"/>
            </a:fontRef>
          </p:style>
          <p:txBody>
            <a:bodyPr/>
            <a:lstStyle/>
            <a:p>
              <a:endParaRPr lang="hr-HR"/>
            </a:p>
          </p:txBody>
        </p:sp>
        <p:sp>
          <p:nvSpPr>
            <p:cNvPr id="11" name="Freeform: Shape 10">
              <a:extLst>
                <a:ext uri="{FF2B5EF4-FFF2-40B4-BE49-F238E27FC236}">
                  <a16:creationId xmlns:a16="http://schemas.microsoft.com/office/drawing/2014/main" id="{EAA766B0-304D-4E0E-8440-56D84F4F28D0}"/>
                </a:ext>
              </a:extLst>
            </p:cNvPr>
            <p:cNvSpPr/>
            <p:nvPr/>
          </p:nvSpPr>
          <p:spPr>
            <a:xfrm>
              <a:off x="3276926" y="2759294"/>
              <a:ext cx="1555296" cy="1244237"/>
            </a:xfrm>
            <a:custGeom>
              <a:avLst/>
              <a:gdLst>
                <a:gd name="connsiteX0" fmla="*/ 0 w 1555296"/>
                <a:gd name="connsiteY0" fmla="*/ 124424 h 1244237"/>
                <a:gd name="connsiteX1" fmla="*/ 124424 w 1555296"/>
                <a:gd name="connsiteY1" fmla="*/ 0 h 1244237"/>
                <a:gd name="connsiteX2" fmla="*/ 1430872 w 1555296"/>
                <a:gd name="connsiteY2" fmla="*/ 0 h 1244237"/>
                <a:gd name="connsiteX3" fmla="*/ 1555296 w 1555296"/>
                <a:gd name="connsiteY3" fmla="*/ 124424 h 1244237"/>
                <a:gd name="connsiteX4" fmla="*/ 1555296 w 1555296"/>
                <a:gd name="connsiteY4" fmla="*/ 1119813 h 1244237"/>
                <a:gd name="connsiteX5" fmla="*/ 1430872 w 1555296"/>
                <a:gd name="connsiteY5" fmla="*/ 1244237 h 1244237"/>
                <a:gd name="connsiteX6" fmla="*/ 124424 w 1555296"/>
                <a:gd name="connsiteY6" fmla="*/ 1244237 h 1244237"/>
                <a:gd name="connsiteX7" fmla="*/ 0 w 1555296"/>
                <a:gd name="connsiteY7" fmla="*/ 1119813 h 1244237"/>
                <a:gd name="connsiteX8" fmla="*/ 0 w 1555296"/>
                <a:gd name="connsiteY8" fmla="*/ 124424 h 124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296" h="1244237">
                  <a:moveTo>
                    <a:pt x="0" y="124424"/>
                  </a:moveTo>
                  <a:cubicBezTo>
                    <a:pt x="0" y="55707"/>
                    <a:pt x="55707" y="0"/>
                    <a:pt x="124424" y="0"/>
                  </a:cubicBezTo>
                  <a:lnTo>
                    <a:pt x="1430872" y="0"/>
                  </a:lnTo>
                  <a:cubicBezTo>
                    <a:pt x="1499589" y="0"/>
                    <a:pt x="1555296" y="55707"/>
                    <a:pt x="1555296" y="124424"/>
                  </a:cubicBezTo>
                  <a:lnTo>
                    <a:pt x="1555296" y="1119813"/>
                  </a:lnTo>
                  <a:cubicBezTo>
                    <a:pt x="1555296" y="1188530"/>
                    <a:pt x="1499589" y="1244237"/>
                    <a:pt x="1430872" y="1244237"/>
                  </a:cubicBezTo>
                  <a:lnTo>
                    <a:pt x="124424" y="1244237"/>
                  </a:lnTo>
                  <a:cubicBezTo>
                    <a:pt x="55707" y="1244237"/>
                    <a:pt x="0" y="1188530"/>
                    <a:pt x="0" y="1119813"/>
                  </a:cubicBezTo>
                  <a:lnTo>
                    <a:pt x="0" y="124424"/>
                  </a:lnTo>
                  <a:close/>
                </a:path>
              </a:pathLst>
            </a:custGeom>
          </p:spPr>
          <p:style>
            <a:lnRef idx="2">
              <a:schemeClr val="lt1">
                <a:hueOff val="0"/>
                <a:satOff val="0"/>
                <a:lumOff val="0"/>
                <a:alphaOff val="0"/>
              </a:schemeClr>
            </a:lnRef>
            <a:fillRef idx="1">
              <a:schemeClr val="accent6">
                <a:shade val="50000"/>
                <a:hueOff val="147370"/>
                <a:satOff val="-6442"/>
                <a:lumOff val="17584"/>
                <a:alphaOff val="0"/>
              </a:schemeClr>
            </a:fillRef>
            <a:effectRef idx="0">
              <a:schemeClr val="accent6">
                <a:shade val="50000"/>
                <a:hueOff val="147370"/>
                <a:satOff val="-6442"/>
                <a:lumOff val="17584"/>
                <a:alphaOff val="0"/>
              </a:schemeClr>
            </a:effectRef>
            <a:fontRef idx="minor">
              <a:schemeClr val="lt1"/>
            </a:fontRef>
          </p:style>
          <p:txBody>
            <a:bodyPr spcFirstLastPara="0" vert="horz" wrap="square" lIns="74542" tIns="74542" rIns="74542" bIns="74542" numCol="1" spcCol="1270" anchor="ctr" anchorCtr="0">
              <a:noAutofit/>
            </a:bodyPr>
            <a:lstStyle/>
            <a:p>
              <a:pPr marL="0" lvl="0" indent="0" algn="ctr" defTabSz="889000">
                <a:lnSpc>
                  <a:spcPct val="90000"/>
                </a:lnSpc>
                <a:spcBef>
                  <a:spcPct val="0"/>
                </a:spcBef>
                <a:spcAft>
                  <a:spcPct val="35000"/>
                </a:spcAft>
                <a:buNone/>
              </a:pPr>
              <a:r>
                <a:rPr lang="hr-HR" sz="2000" kern="1200">
                  <a:latin typeface="华文黑体"/>
                </a:rPr>
                <a:t>Funkcionalne karakteristike</a:t>
              </a:r>
            </a:p>
          </p:txBody>
        </p:sp>
        <p:sp>
          <p:nvSpPr>
            <p:cNvPr id="12" name="Arrow: Left 11">
              <a:extLst>
                <a:ext uri="{FF2B5EF4-FFF2-40B4-BE49-F238E27FC236}">
                  <a16:creationId xmlns:a16="http://schemas.microsoft.com/office/drawing/2014/main" id="{A7BF33DA-E911-B8CB-8AC7-BED90751E8F4}"/>
                </a:ext>
              </a:extLst>
            </p:cNvPr>
            <p:cNvSpPr/>
            <p:nvPr/>
          </p:nvSpPr>
          <p:spPr>
            <a:xfrm rot="16200000">
              <a:off x="5005941" y="3193570"/>
              <a:ext cx="1500616" cy="466589"/>
            </a:xfrm>
            <a:prstGeom prst="leftArrow">
              <a:avLst>
                <a:gd name="adj1" fmla="val 60000"/>
                <a:gd name="adj2" fmla="val 50000"/>
              </a:avLst>
            </a:prstGeom>
          </p:spPr>
          <p:style>
            <a:lnRef idx="0">
              <a:schemeClr val="accent6">
                <a:shade val="90000"/>
                <a:hueOff val="303896"/>
                <a:satOff val="-12138"/>
                <a:lumOff val="28153"/>
                <a:alphaOff val="0"/>
              </a:schemeClr>
            </a:lnRef>
            <a:fillRef idx="1">
              <a:schemeClr val="accent6">
                <a:shade val="90000"/>
                <a:hueOff val="303896"/>
                <a:satOff val="-12138"/>
                <a:lumOff val="28153"/>
                <a:alphaOff val="0"/>
              </a:schemeClr>
            </a:fillRef>
            <a:effectRef idx="0">
              <a:schemeClr val="accent6">
                <a:shade val="90000"/>
                <a:hueOff val="303896"/>
                <a:satOff val="-12138"/>
                <a:lumOff val="28153"/>
                <a:alphaOff val="0"/>
              </a:schemeClr>
            </a:effectRef>
            <a:fontRef idx="minor">
              <a:schemeClr val="lt1"/>
            </a:fontRef>
          </p:style>
          <p:txBody>
            <a:bodyPr/>
            <a:lstStyle/>
            <a:p>
              <a:endParaRPr lang="hr-HR"/>
            </a:p>
          </p:txBody>
        </p:sp>
        <p:sp>
          <p:nvSpPr>
            <p:cNvPr id="13" name="Freeform: Shape 12">
              <a:extLst>
                <a:ext uri="{FF2B5EF4-FFF2-40B4-BE49-F238E27FC236}">
                  <a16:creationId xmlns:a16="http://schemas.microsoft.com/office/drawing/2014/main" id="{29EE9DC6-6891-BC4D-87CF-2F37C73B7D26}"/>
                </a:ext>
              </a:extLst>
            </p:cNvPr>
            <p:cNvSpPr/>
            <p:nvPr/>
          </p:nvSpPr>
          <p:spPr>
            <a:xfrm>
              <a:off x="4978601" y="2054437"/>
              <a:ext cx="1555296" cy="1244237"/>
            </a:xfrm>
            <a:custGeom>
              <a:avLst/>
              <a:gdLst>
                <a:gd name="connsiteX0" fmla="*/ 0 w 1555296"/>
                <a:gd name="connsiteY0" fmla="*/ 124424 h 1244237"/>
                <a:gd name="connsiteX1" fmla="*/ 124424 w 1555296"/>
                <a:gd name="connsiteY1" fmla="*/ 0 h 1244237"/>
                <a:gd name="connsiteX2" fmla="*/ 1430872 w 1555296"/>
                <a:gd name="connsiteY2" fmla="*/ 0 h 1244237"/>
                <a:gd name="connsiteX3" fmla="*/ 1555296 w 1555296"/>
                <a:gd name="connsiteY3" fmla="*/ 124424 h 1244237"/>
                <a:gd name="connsiteX4" fmla="*/ 1555296 w 1555296"/>
                <a:gd name="connsiteY4" fmla="*/ 1119813 h 1244237"/>
                <a:gd name="connsiteX5" fmla="*/ 1430872 w 1555296"/>
                <a:gd name="connsiteY5" fmla="*/ 1244237 h 1244237"/>
                <a:gd name="connsiteX6" fmla="*/ 124424 w 1555296"/>
                <a:gd name="connsiteY6" fmla="*/ 1244237 h 1244237"/>
                <a:gd name="connsiteX7" fmla="*/ 0 w 1555296"/>
                <a:gd name="connsiteY7" fmla="*/ 1119813 h 1244237"/>
                <a:gd name="connsiteX8" fmla="*/ 0 w 1555296"/>
                <a:gd name="connsiteY8" fmla="*/ 124424 h 124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296" h="1244237">
                  <a:moveTo>
                    <a:pt x="0" y="124424"/>
                  </a:moveTo>
                  <a:cubicBezTo>
                    <a:pt x="0" y="55707"/>
                    <a:pt x="55707" y="0"/>
                    <a:pt x="124424" y="0"/>
                  </a:cubicBezTo>
                  <a:lnTo>
                    <a:pt x="1430872" y="0"/>
                  </a:lnTo>
                  <a:cubicBezTo>
                    <a:pt x="1499589" y="0"/>
                    <a:pt x="1555296" y="55707"/>
                    <a:pt x="1555296" y="124424"/>
                  </a:cubicBezTo>
                  <a:lnTo>
                    <a:pt x="1555296" y="1119813"/>
                  </a:lnTo>
                  <a:cubicBezTo>
                    <a:pt x="1555296" y="1188530"/>
                    <a:pt x="1499589" y="1244237"/>
                    <a:pt x="1430872" y="1244237"/>
                  </a:cubicBezTo>
                  <a:lnTo>
                    <a:pt x="124424" y="1244237"/>
                  </a:lnTo>
                  <a:cubicBezTo>
                    <a:pt x="55707" y="1244237"/>
                    <a:pt x="0" y="1188530"/>
                    <a:pt x="0" y="1119813"/>
                  </a:cubicBezTo>
                  <a:lnTo>
                    <a:pt x="0" y="124424"/>
                  </a:lnTo>
                  <a:close/>
                </a:path>
              </a:pathLst>
            </a:custGeom>
          </p:spPr>
          <p:style>
            <a:lnRef idx="2">
              <a:schemeClr val="lt1">
                <a:hueOff val="0"/>
                <a:satOff val="0"/>
                <a:lumOff val="0"/>
                <a:alphaOff val="0"/>
              </a:schemeClr>
            </a:lnRef>
            <a:fillRef idx="1">
              <a:schemeClr val="accent6">
                <a:shade val="50000"/>
                <a:hueOff val="294739"/>
                <a:satOff val="-12884"/>
                <a:lumOff val="35169"/>
                <a:alphaOff val="0"/>
              </a:schemeClr>
            </a:fillRef>
            <a:effectRef idx="0">
              <a:schemeClr val="accent6">
                <a:shade val="50000"/>
                <a:hueOff val="294739"/>
                <a:satOff val="-12884"/>
                <a:lumOff val="35169"/>
                <a:alphaOff val="0"/>
              </a:schemeClr>
            </a:effectRef>
            <a:fontRef idx="minor">
              <a:schemeClr val="lt1"/>
            </a:fontRef>
          </p:style>
          <p:txBody>
            <a:bodyPr spcFirstLastPara="0" vert="horz" wrap="square" lIns="74542" tIns="74542" rIns="74542" bIns="74542" numCol="1" spcCol="1270" anchor="ctr" anchorCtr="0">
              <a:noAutofit/>
            </a:bodyPr>
            <a:lstStyle/>
            <a:p>
              <a:pPr marL="0" lvl="0" indent="0" algn="ctr" defTabSz="889000">
                <a:lnSpc>
                  <a:spcPct val="90000"/>
                </a:lnSpc>
                <a:spcBef>
                  <a:spcPct val="0"/>
                </a:spcBef>
                <a:spcAft>
                  <a:spcPct val="35000"/>
                </a:spcAft>
                <a:buNone/>
              </a:pPr>
              <a:r>
                <a:rPr lang="hr-HR" sz="2000" kern="1200">
                  <a:latin typeface="华文黑体"/>
                </a:rPr>
                <a:t>Elementi ugovora</a:t>
              </a:r>
            </a:p>
          </p:txBody>
        </p:sp>
        <p:sp>
          <p:nvSpPr>
            <p:cNvPr id="14" name="Arrow: Left 13">
              <a:extLst>
                <a:ext uri="{FF2B5EF4-FFF2-40B4-BE49-F238E27FC236}">
                  <a16:creationId xmlns:a16="http://schemas.microsoft.com/office/drawing/2014/main" id="{D2BC64DC-B27B-4319-4EDC-175653200BA1}"/>
                </a:ext>
              </a:extLst>
            </p:cNvPr>
            <p:cNvSpPr/>
            <p:nvPr/>
          </p:nvSpPr>
          <p:spPr>
            <a:xfrm rot="18900000">
              <a:off x="6177067" y="3678666"/>
              <a:ext cx="1500616" cy="466589"/>
            </a:xfrm>
            <a:prstGeom prst="leftArrow">
              <a:avLst>
                <a:gd name="adj1" fmla="val 60000"/>
                <a:gd name="adj2" fmla="val 50000"/>
              </a:avLst>
            </a:prstGeom>
          </p:spPr>
          <p:style>
            <a:lnRef idx="0">
              <a:schemeClr val="accent6">
                <a:shade val="90000"/>
                <a:hueOff val="303896"/>
                <a:satOff val="-12138"/>
                <a:lumOff val="28153"/>
                <a:alphaOff val="0"/>
              </a:schemeClr>
            </a:lnRef>
            <a:fillRef idx="1">
              <a:schemeClr val="accent6">
                <a:shade val="90000"/>
                <a:hueOff val="303896"/>
                <a:satOff val="-12138"/>
                <a:lumOff val="28153"/>
                <a:alphaOff val="0"/>
              </a:schemeClr>
            </a:fillRef>
            <a:effectRef idx="0">
              <a:schemeClr val="accent6">
                <a:shade val="90000"/>
                <a:hueOff val="303896"/>
                <a:satOff val="-12138"/>
                <a:lumOff val="28153"/>
                <a:alphaOff val="0"/>
              </a:schemeClr>
            </a:effectRef>
            <a:fontRef idx="minor">
              <a:schemeClr val="lt1"/>
            </a:fontRef>
          </p:style>
          <p:txBody>
            <a:bodyPr/>
            <a:lstStyle/>
            <a:p>
              <a:endParaRPr lang="hr-HR"/>
            </a:p>
          </p:txBody>
        </p:sp>
        <p:sp>
          <p:nvSpPr>
            <p:cNvPr id="15" name="Freeform: Shape 14">
              <a:extLst>
                <a:ext uri="{FF2B5EF4-FFF2-40B4-BE49-F238E27FC236}">
                  <a16:creationId xmlns:a16="http://schemas.microsoft.com/office/drawing/2014/main" id="{B8A6F1FB-F051-31D3-4E18-B522D9EDFD13}"/>
                </a:ext>
              </a:extLst>
            </p:cNvPr>
            <p:cNvSpPr/>
            <p:nvPr/>
          </p:nvSpPr>
          <p:spPr>
            <a:xfrm>
              <a:off x="6680275" y="2759294"/>
              <a:ext cx="1555296" cy="1244237"/>
            </a:xfrm>
            <a:custGeom>
              <a:avLst/>
              <a:gdLst>
                <a:gd name="connsiteX0" fmla="*/ 0 w 1555296"/>
                <a:gd name="connsiteY0" fmla="*/ 124424 h 1244237"/>
                <a:gd name="connsiteX1" fmla="*/ 124424 w 1555296"/>
                <a:gd name="connsiteY1" fmla="*/ 0 h 1244237"/>
                <a:gd name="connsiteX2" fmla="*/ 1430872 w 1555296"/>
                <a:gd name="connsiteY2" fmla="*/ 0 h 1244237"/>
                <a:gd name="connsiteX3" fmla="*/ 1555296 w 1555296"/>
                <a:gd name="connsiteY3" fmla="*/ 124424 h 1244237"/>
                <a:gd name="connsiteX4" fmla="*/ 1555296 w 1555296"/>
                <a:gd name="connsiteY4" fmla="*/ 1119813 h 1244237"/>
                <a:gd name="connsiteX5" fmla="*/ 1430872 w 1555296"/>
                <a:gd name="connsiteY5" fmla="*/ 1244237 h 1244237"/>
                <a:gd name="connsiteX6" fmla="*/ 124424 w 1555296"/>
                <a:gd name="connsiteY6" fmla="*/ 1244237 h 1244237"/>
                <a:gd name="connsiteX7" fmla="*/ 0 w 1555296"/>
                <a:gd name="connsiteY7" fmla="*/ 1119813 h 1244237"/>
                <a:gd name="connsiteX8" fmla="*/ 0 w 1555296"/>
                <a:gd name="connsiteY8" fmla="*/ 124424 h 124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296" h="1244237">
                  <a:moveTo>
                    <a:pt x="0" y="124424"/>
                  </a:moveTo>
                  <a:cubicBezTo>
                    <a:pt x="0" y="55707"/>
                    <a:pt x="55707" y="0"/>
                    <a:pt x="124424" y="0"/>
                  </a:cubicBezTo>
                  <a:lnTo>
                    <a:pt x="1430872" y="0"/>
                  </a:lnTo>
                  <a:cubicBezTo>
                    <a:pt x="1499589" y="0"/>
                    <a:pt x="1555296" y="55707"/>
                    <a:pt x="1555296" y="124424"/>
                  </a:cubicBezTo>
                  <a:lnTo>
                    <a:pt x="1555296" y="1119813"/>
                  </a:lnTo>
                  <a:cubicBezTo>
                    <a:pt x="1555296" y="1188530"/>
                    <a:pt x="1499589" y="1244237"/>
                    <a:pt x="1430872" y="1244237"/>
                  </a:cubicBezTo>
                  <a:lnTo>
                    <a:pt x="124424" y="1244237"/>
                  </a:lnTo>
                  <a:cubicBezTo>
                    <a:pt x="55707" y="1244237"/>
                    <a:pt x="0" y="1188530"/>
                    <a:pt x="0" y="1119813"/>
                  </a:cubicBezTo>
                  <a:lnTo>
                    <a:pt x="0" y="124424"/>
                  </a:lnTo>
                  <a:close/>
                </a:path>
              </a:pathLst>
            </a:custGeom>
          </p:spPr>
          <p:style>
            <a:lnRef idx="2">
              <a:schemeClr val="lt1">
                <a:hueOff val="0"/>
                <a:satOff val="0"/>
                <a:lumOff val="0"/>
                <a:alphaOff val="0"/>
              </a:schemeClr>
            </a:lnRef>
            <a:fillRef idx="1">
              <a:schemeClr val="accent6">
                <a:shade val="50000"/>
                <a:hueOff val="294739"/>
                <a:satOff val="-12884"/>
                <a:lumOff val="35169"/>
                <a:alphaOff val="0"/>
              </a:schemeClr>
            </a:fillRef>
            <a:effectRef idx="0">
              <a:schemeClr val="accent6">
                <a:shade val="50000"/>
                <a:hueOff val="294739"/>
                <a:satOff val="-12884"/>
                <a:lumOff val="35169"/>
                <a:alphaOff val="0"/>
              </a:schemeClr>
            </a:effectRef>
            <a:fontRef idx="minor">
              <a:schemeClr val="lt1"/>
            </a:fontRef>
          </p:style>
          <p:txBody>
            <a:bodyPr spcFirstLastPara="0" vert="horz" wrap="square" lIns="74542" tIns="74542" rIns="74542" bIns="74542" numCol="1" spcCol="1270" anchor="ctr" anchorCtr="0">
              <a:noAutofit/>
            </a:bodyPr>
            <a:lstStyle/>
            <a:p>
              <a:pPr marL="0" lvl="0" indent="0" algn="ctr" defTabSz="889000">
                <a:lnSpc>
                  <a:spcPct val="90000"/>
                </a:lnSpc>
                <a:spcBef>
                  <a:spcPct val="0"/>
                </a:spcBef>
                <a:spcAft>
                  <a:spcPct val="35000"/>
                </a:spcAft>
                <a:buNone/>
              </a:pPr>
              <a:r>
                <a:rPr lang="hr-HR" sz="2000" kern="1200">
                  <a:latin typeface="华文黑体"/>
                </a:rPr>
                <a:t>Uvjeti isporuke</a:t>
              </a:r>
            </a:p>
          </p:txBody>
        </p:sp>
        <p:sp>
          <p:nvSpPr>
            <p:cNvPr id="16" name="Arrow: Left 15">
              <a:extLst>
                <a:ext uri="{FF2B5EF4-FFF2-40B4-BE49-F238E27FC236}">
                  <a16:creationId xmlns:a16="http://schemas.microsoft.com/office/drawing/2014/main" id="{63178C23-4213-A08C-AD3A-A28F2022FB22}"/>
                </a:ext>
              </a:extLst>
            </p:cNvPr>
            <p:cNvSpPr/>
            <p:nvPr/>
          </p:nvSpPr>
          <p:spPr>
            <a:xfrm>
              <a:off x="6662164" y="4849793"/>
              <a:ext cx="1500616" cy="466589"/>
            </a:xfrm>
            <a:prstGeom prst="leftArrow">
              <a:avLst>
                <a:gd name="adj1" fmla="val 60000"/>
                <a:gd name="adj2" fmla="val 50000"/>
              </a:avLst>
            </a:prstGeom>
          </p:spPr>
          <p:style>
            <a:lnRef idx="0">
              <a:schemeClr val="accent6">
                <a:shade val="90000"/>
                <a:hueOff val="151948"/>
                <a:satOff val="-6069"/>
                <a:lumOff val="14076"/>
                <a:alphaOff val="0"/>
              </a:schemeClr>
            </a:lnRef>
            <a:fillRef idx="1">
              <a:schemeClr val="accent6">
                <a:shade val="90000"/>
                <a:hueOff val="151948"/>
                <a:satOff val="-6069"/>
                <a:lumOff val="14076"/>
                <a:alphaOff val="0"/>
              </a:schemeClr>
            </a:fillRef>
            <a:effectRef idx="0">
              <a:schemeClr val="accent6">
                <a:shade val="90000"/>
                <a:hueOff val="151948"/>
                <a:satOff val="-6069"/>
                <a:lumOff val="14076"/>
                <a:alphaOff val="0"/>
              </a:schemeClr>
            </a:effectRef>
            <a:fontRef idx="minor">
              <a:schemeClr val="lt1"/>
            </a:fontRef>
          </p:style>
          <p:txBody>
            <a:bodyPr/>
            <a:lstStyle/>
            <a:p>
              <a:endParaRPr lang="hr-HR"/>
            </a:p>
          </p:txBody>
        </p:sp>
        <p:sp>
          <p:nvSpPr>
            <p:cNvPr id="17" name="Freeform: Shape 16">
              <a:extLst>
                <a:ext uri="{FF2B5EF4-FFF2-40B4-BE49-F238E27FC236}">
                  <a16:creationId xmlns:a16="http://schemas.microsoft.com/office/drawing/2014/main" id="{3CBAEBE4-D569-8BF8-FF5C-0D0FB18E5AD5}"/>
                </a:ext>
              </a:extLst>
            </p:cNvPr>
            <p:cNvSpPr/>
            <p:nvPr/>
          </p:nvSpPr>
          <p:spPr>
            <a:xfrm>
              <a:off x="7385132" y="4460969"/>
              <a:ext cx="1555296" cy="1244237"/>
            </a:xfrm>
            <a:custGeom>
              <a:avLst/>
              <a:gdLst>
                <a:gd name="connsiteX0" fmla="*/ 0 w 1555296"/>
                <a:gd name="connsiteY0" fmla="*/ 124424 h 1244237"/>
                <a:gd name="connsiteX1" fmla="*/ 124424 w 1555296"/>
                <a:gd name="connsiteY1" fmla="*/ 0 h 1244237"/>
                <a:gd name="connsiteX2" fmla="*/ 1430872 w 1555296"/>
                <a:gd name="connsiteY2" fmla="*/ 0 h 1244237"/>
                <a:gd name="connsiteX3" fmla="*/ 1555296 w 1555296"/>
                <a:gd name="connsiteY3" fmla="*/ 124424 h 1244237"/>
                <a:gd name="connsiteX4" fmla="*/ 1555296 w 1555296"/>
                <a:gd name="connsiteY4" fmla="*/ 1119813 h 1244237"/>
                <a:gd name="connsiteX5" fmla="*/ 1430872 w 1555296"/>
                <a:gd name="connsiteY5" fmla="*/ 1244237 h 1244237"/>
                <a:gd name="connsiteX6" fmla="*/ 124424 w 1555296"/>
                <a:gd name="connsiteY6" fmla="*/ 1244237 h 1244237"/>
                <a:gd name="connsiteX7" fmla="*/ 0 w 1555296"/>
                <a:gd name="connsiteY7" fmla="*/ 1119813 h 1244237"/>
                <a:gd name="connsiteX8" fmla="*/ 0 w 1555296"/>
                <a:gd name="connsiteY8" fmla="*/ 124424 h 124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296" h="1244237">
                  <a:moveTo>
                    <a:pt x="0" y="124424"/>
                  </a:moveTo>
                  <a:cubicBezTo>
                    <a:pt x="0" y="55707"/>
                    <a:pt x="55707" y="0"/>
                    <a:pt x="124424" y="0"/>
                  </a:cubicBezTo>
                  <a:lnTo>
                    <a:pt x="1430872" y="0"/>
                  </a:lnTo>
                  <a:cubicBezTo>
                    <a:pt x="1499589" y="0"/>
                    <a:pt x="1555296" y="55707"/>
                    <a:pt x="1555296" y="124424"/>
                  </a:cubicBezTo>
                  <a:lnTo>
                    <a:pt x="1555296" y="1119813"/>
                  </a:lnTo>
                  <a:cubicBezTo>
                    <a:pt x="1555296" y="1188530"/>
                    <a:pt x="1499589" y="1244237"/>
                    <a:pt x="1430872" y="1244237"/>
                  </a:cubicBezTo>
                  <a:lnTo>
                    <a:pt x="124424" y="1244237"/>
                  </a:lnTo>
                  <a:cubicBezTo>
                    <a:pt x="55707" y="1244237"/>
                    <a:pt x="0" y="1188530"/>
                    <a:pt x="0" y="1119813"/>
                  </a:cubicBezTo>
                  <a:lnTo>
                    <a:pt x="0" y="124424"/>
                  </a:lnTo>
                  <a:close/>
                </a:path>
              </a:pathLst>
            </a:custGeom>
          </p:spPr>
          <p:style>
            <a:lnRef idx="2">
              <a:schemeClr val="lt1">
                <a:hueOff val="0"/>
                <a:satOff val="0"/>
                <a:lumOff val="0"/>
                <a:alphaOff val="0"/>
              </a:schemeClr>
            </a:lnRef>
            <a:fillRef idx="1">
              <a:schemeClr val="accent6">
                <a:shade val="50000"/>
                <a:hueOff val="147370"/>
                <a:satOff val="-6442"/>
                <a:lumOff val="17584"/>
                <a:alphaOff val="0"/>
              </a:schemeClr>
            </a:fillRef>
            <a:effectRef idx="0">
              <a:schemeClr val="accent6">
                <a:shade val="50000"/>
                <a:hueOff val="147370"/>
                <a:satOff val="-6442"/>
                <a:lumOff val="17584"/>
                <a:alphaOff val="0"/>
              </a:schemeClr>
            </a:effectRef>
            <a:fontRef idx="minor">
              <a:schemeClr val="lt1"/>
            </a:fontRef>
          </p:style>
          <p:txBody>
            <a:bodyPr spcFirstLastPara="0" vert="horz" wrap="square" lIns="74542" tIns="74542" rIns="74542" bIns="74542" numCol="1" spcCol="1270" anchor="ctr" anchorCtr="0">
              <a:noAutofit/>
            </a:bodyPr>
            <a:lstStyle/>
            <a:p>
              <a:pPr marL="0" lvl="0" indent="0" algn="ctr" defTabSz="889000">
                <a:lnSpc>
                  <a:spcPct val="90000"/>
                </a:lnSpc>
                <a:spcBef>
                  <a:spcPct val="0"/>
                </a:spcBef>
                <a:spcAft>
                  <a:spcPct val="35000"/>
                </a:spcAft>
                <a:buNone/>
              </a:pPr>
              <a:r>
                <a:rPr lang="hr-HR" sz="2000" kern="1200">
                  <a:latin typeface="华文黑体"/>
                </a:rPr>
                <a:t>Zelena mjerila</a:t>
              </a:r>
            </a:p>
          </p:txBody>
        </p:sp>
      </p:grpSp>
    </p:spTree>
    <p:extLst>
      <p:ext uri="{BB962C8B-B14F-4D97-AF65-F5344CB8AC3E}">
        <p14:creationId xmlns:p14="http://schemas.microsoft.com/office/powerpoint/2010/main" val="2874354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8442" y="572247"/>
            <a:ext cx="9534426" cy="995915"/>
          </a:xfrm>
        </p:spPr>
        <p:txBody>
          <a:bodyPr>
            <a:normAutofit fontScale="90000"/>
          </a:bodyPr>
          <a:lstStyle/>
          <a:p>
            <a:r>
              <a:rPr lang="hr-HR"/>
              <a:t>Točke utjecaja na ozelenjavanje javne nabave: </a:t>
            </a:r>
            <a:r>
              <a:rPr lang="en-US"/>
              <a:t>UGOVORNE ODREDBE</a:t>
            </a:r>
            <a:endParaRPr lang="hr-HR"/>
          </a:p>
        </p:txBody>
      </p:sp>
      <p:sp>
        <p:nvSpPr>
          <p:cNvPr id="8" name="Content Placeholder 7"/>
          <p:cNvSpPr>
            <a:spLocks noGrp="1"/>
          </p:cNvSpPr>
          <p:nvPr>
            <p:ph idx="1"/>
          </p:nvPr>
        </p:nvSpPr>
        <p:spPr>
          <a:xfrm>
            <a:off x="827314" y="1936955"/>
            <a:ext cx="10319753" cy="3644855"/>
          </a:xfrm>
        </p:spPr>
        <p:txBody>
          <a:bodyPr>
            <a:noAutofit/>
          </a:bodyPr>
          <a:lstStyle/>
          <a:p>
            <a:pPr marL="457200" indent="-457200">
              <a:buFont typeface="Arial" panose="020B0604020202020204" pitchFamily="34" charset="0"/>
              <a:buChar char="•"/>
            </a:pPr>
            <a:r>
              <a:rPr lang="hr-HR" sz="2600"/>
              <a:t>npr. ugovor o nabavi – vrsta pakiranja i dužnost dobavljača da ga reciklira / ponovno upotrijebi; učestalost dostave; vrsta vozila kojom se dostavlja</a:t>
            </a:r>
          </a:p>
          <a:p>
            <a:pPr marL="457200" indent="-457200">
              <a:buFont typeface="Arial" panose="020B0604020202020204" pitchFamily="34" charset="0"/>
              <a:buChar char="•"/>
            </a:pPr>
            <a:r>
              <a:rPr lang="hr-HR" sz="2600"/>
              <a:t>npr. ugovor o pružanju usluga – osposobljavanje osoblja o ekološkim aspektima ugovora; praćenje utjecaja na okoliš i izvješćivanje o njima; primjena sustava za upravljanje okolišem </a:t>
            </a:r>
          </a:p>
          <a:p>
            <a:pPr marL="457200" indent="-457200">
              <a:buFont typeface="Arial" panose="020B0604020202020204" pitchFamily="34" charset="0"/>
              <a:buChar char="•"/>
            </a:pPr>
            <a:r>
              <a:rPr lang="hr-HR" sz="2600"/>
              <a:t>npr. ugovor o radovima – upravljanje otpadom, energijom i vodom na gradilištu; potvrda treće strane za zgrade ili građevinske radove</a:t>
            </a:r>
            <a:endParaRPr lang="hr-HR" sz="2600">
              <a:solidFill>
                <a:schemeClr val="tx1"/>
              </a:solidFill>
              <a:latin typeface="AR CENA" pitchFamily="2" charset="0"/>
            </a:endParaRPr>
          </a:p>
        </p:txBody>
      </p:sp>
    </p:spTree>
    <p:extLst>
      <p:ext uri="{BB962C8B-B14F-4D97-AF65-F5344CB8AC3E}">
        <p14:creationId xmlns:p14="http://schemas.microsoft.com/office/powerpoint/2010/main" val="28139276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0385" y="643268"/>
            <a:ext cx="9534426" cy="995915"/>
          </a:xfrm>
        </p:spPr>
        <p:txBody>
          <a:bodyPr>
            <a:normAutofit fontScale="90000"/>
          </a:bodyPr>
          <a:lstStyle/>
          <a:p>
            <a:r>
              <a:rPr lang="hr-HR"/>
              <a:t>Točke utjecaja na ozelenjavanje javne nabave: </a:t>
            </a:r>
            <a:r>
              <a:rPr lang="en-US"/>
              <a:t>UGOVORNE ODREDBE - IZVRŠENJE</a:t>
            </a:r>
            <a:endParaRPr lang="hr-HR"/>
          </a:p>
        </p:txBody>
      </p:sp>
      <p:sp>
        <p:nvSpPr>
          <p:cNvPr id="8" name="Content Placeholder 7"/>
          <p:cNvSpPr>
            <a:spLocks noGrp="1"/>
          </p:cNvSpPr>
          <p:nvPr>
            <p:ph idx="1"/>
          </p:nvPr>
        </p:nvSpPr>
        <p:spPr>
          <a:xfrm>
            <a:off x="844731" y="2230952"/>
            <a:ext cx="10302336" cy="3350858"/>
          </a:xfrm>
        </p:spPr>
        <p:txBody>
          <a:bodyPr>
            <a:noAutofit/>
          </a:bodyPr>
          <a:lstStyle/>
          <a:p>
            <a:pPr marL="457200" indent="-457200">
              <a:buFont typeface="Arial" panose="020B0604020202020204" pitchFamily="34" charset="0"/>
              <a:buChar char="•"/>
            </a:pPr>
            <a:r>
              <a:rPr lang="hr-HR" sz="2600"/>
              <a:t>Redovitim praćenjem i izvješćivanjem, za što je zadužen ugovaratelj</a:t>
            </a:r>
          </a:p>
          <a:p>
            <a:pPr marL="457200" indent="-457200">
              <a:buFont typeface="Arial" panose="020B0604020202020204" pitchFamily="34" charset="0"/>
              <a:buChar char="•"/>
            </a:pPr>
            <a:r>
              <a:rPr lang="hr-HR" sz="2600"/>
              <a:t>Provjerama na samoj lokaciji koje provodi naručitelj</a:t>
            </a:r>
          </a:p>
          <a:p>
            <a:pPr marL="457200" indent="-457200">
              <a:buFont typeface="Arial" panose="020B0604020202020204" pitchFamily="34" charset="0"/>
              <a:buChar char="•"/>
            </a:pPr>
            <a:r>
              <a:rPr lang="hr-HR" sz="2600"/>
              <a:t>Revizijama ili certificiranjem koje provodi treća strana (uključujući i prema sustavu za upravljanje okolišem, prema potrebi)</a:t>
            </a:r>
          </a:p>
          <a:p>
            <a:pPr marL="457200" indent="-457200">
              <a:buFont typeface="Arial" panose="020B0604020202020204" pitchFamily="34" charset="0"/>
              <a:buChar char="•"/>
            </a:pPr>
            <a:r>
              <a:rPr lang="hr-HR" sz="2600"/>
              <a:t>Redovitim sastancima na kojima se revidira ugovor</a:t>
            </a:r>
          </a:p>
          <a:p>
            <a:pPr marL="457200" indent="-457200">
              <a:buFont typeface="Arial" panose="020B0604020202020204" pitchFamily="34" charset="0"/>
              <a:buChar char="•"/>
            </a:pPr>
            <a:r>
              <a:rPr lang="hr-HR" sz="2600"/>
              <a:t>Upotrebom ugovornih poticaja i/ili kazni povezanih s bilo čim navedenim</a:t>
            </a:r>
          </a:p>
        </p:txBody>
      </p:sp>
    </p:spTree>
    <p:extLst>
      <p:ext uri="{BB962C8B-B14F-4D97-AF65-F5344CB8AC3E}">
        <p14:creationId xmlns:p14="http://schemas.microsoft.com/office/powerpoint/2010/main" val="10307996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42629" y="572247"/>
            <a:ext cx="9534426" cy="995915"/>
          </a:xfrm>
        </p:spPr>
        <p:txBody>
          <a:bodyPr/>
          <a:lstStyle/>
          <a:p>
            <a:r>
              <a:rPr lang="hr-HR"/>
              <a:t>Dostupnost materijala</a:t>
            </a:r>
          </a:p>
        </p:txBody>
      </p:sp>
      <p:sp>
        <p:nvSpPr>
          <p:cNvPr id="8" name="Content Placeholder 7"/>
          <p:cNvSpPr>
            <a:spLocks noGrp="1"/>
          </p:cNvSpPr>
          <p:nvPr>
            <p:ph idx="1"/>
          </p:nvPr>
        </p:nvSpPr>
        <p:spPr>
          <a:xfrm>
            <a:off x="792936" y="1753571"/>
            <a:ext cx="9534426" cy="3350858"/>
          </a:xfrm>
        </p:spPr>
        <p:txBody>
          <a:bodyPr>
            <a:normAutofit/>
          </a:bodyPr>
          <a:lstStyle/>
          <a:p>
            <a:r>
              <a:rPr lang="hr-HR"/>
              <a:t>Svi materijali za pripremu postupka zelene nabave za sljedeće prioritetne skupine dostupni su na poveznici:</a:t>
            </a:r>
          </a:p>
          <a:p>
            <a:endParaRPr lang="hr-HR"/>
          </a:p>
          <a:p>
            <a:pPr algn="ctr"/>
            <a:r>
              <a:rPr lang="hr-HR" sz="4400" b="1">
                <a:solidFill>
                  <a:srgbClr val="00904C"/>
                </a:solidFill>
                <a:hlinkClick r:id="rId2">
                  <a:extLst>
                    <a:ext uri="{A12FA001-AC4F-418D-AE19-62706E023703}">
                      <ahyp:hlinkClr xmlns:ahyp="http://schemas.microsoft.com/office/drawing/2018/hyperlinkcolor" val="tx"/>
                    </a:ext>
                  </a:extLst>
                </a:hlinkClick>
              </a:rPr>
              <a:t>https://www.zelenanabava.hr/mjerila</a:t>
            </a:r>
            <a:endParaRPr lang="hr-HR" sz="4400" b="1">
              <a:solidFill>
                <a:srgbClr val="00904C"/>
              </a:solidFill>
            </a:endParaRPr>
          </a:p>
        </p:txBody>
      </p:sp>
    </p:spTree>
    <p:extLst>
      <p:ext uri="{BB962C8B-B14F-4D97-AF65-F5344CB8AC3E}">
        <p14:creationId xmlns:p14="http://schemas.microsoft.com/office/powerpoint/2010/main" val="19619219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66694" y="385008"/>
            <a:ext cx="9962156" cy="995915"/>
          </a:xfrm>
        </p:spPr>
        <p:txBody>
          <a:bodyPr>
            <a:normAutofit/>
          </a:bodyPr>
          <a:lstStyle/>
          <a:p>
            <a:r>
              <a:rPr lang="hr-HR">
                <a:solidFill>
                  <a:schemeClr val="accent6">
                    <a:lumMod val="75000"/>
                  </a:schemeClr>
                </a:solidFill>
                <a:cs typeface="Calibri" pitchFamily="34" charset="0"/>
              </a:rPr>
              <a:t>ZJN 2016.</a:t>
            </a:r>
            <a:endParaRPr lang="hr-HR">
              <a:solidFill>
                <a:schemeClr val="accent6">
                  <a:lumMod val="75000"/>
                </a:schemeClr>
              </a:solidFill>
            </a:endParaRPr>
          </a:p>
        </p:txBody>
      </p:sp>
      <p:sp>
        <p:nvSpPr>
          <p:cNvPr id="8" name="Content Placeholder 7"/>
          <p:cNvSpPr>
            <a:spLocks noGrp="1"/>
          </p:cNvSpPr>
          <p:nvPr>
            <p:ph idx="1"/>
          </p:nvPr>
        </p:nvSpPr>
        <p:spPr>
          <a:xfrm>
            <a:off x="666694" y="1514088"/>
            <a:ext cx="9897733" cy="4078844"/>
          </a:xfrm>
        </p:spPr>
        <p:txBody>
          <a:bodyPr>
            <a:normAutofit fontScale="92500" lnSpcReduction="20000"/>
          </a:bodyPr>
          <a:lstStyle/>
          <a:p>
            <a:pPr marL="457200" indent="-457200">
              <a:lnSpc>
                <a:spcPct val="100000"/>
              </a:lnSpc>
              <a:buFont typeface="Wingdings" panose="05000000000000000000" pitchFamily="2" charset="2"/>
              <a:buChar char="q"/>
            </a:pPr>
            <a:r>
              <a:rPr lang="hr-HR" sz="1800">
                <a:solidFill>
                  <a:schemeClr val="tx1"/>
                </a:solidFill>
              </a:rPr>
              <a:t>Odabir vrste postupka, čl. 85. (npr. partnerstvo za inovacije)</a:t>
            </a:r>
          </a:p>
          <a:p>
            <a:pPr marL="457200" indent="-457200">
              <a:lnSpc>
                <a:spcPct val="100000"/>
              </a:lnSpc>
              <a:buFont typeface="Wingdings" panose="05000000000000000000" pitchFamily="2" charset="2"/>
              <a:buChar char="q"/>
            </a:pPr>
            <a:r>
              <a:rPr lang="hr-HR" sz="1800">
                <a:solidFill>
                  <a:schemeClr val="tx1"/>
                </a:solidFill>
              </a:rPr>
              <a:t>Istraživanje tržišta, čl. 198.-199.</a:t>
            </a:r>
          </a:p>
          <a:p>
            <a:pPr marL="457200" indent="-457200">
              <a:lnSpc>
                <a:spcPct val="100000"/>
              </a:lnSpc>
              <a:buFont typeface="Wingdings" panose="05000000000000000000" pitchFamily="2" charset="2"/>
              <a:buChar char="q"/>
            </a:pPr>
            <a:r>
              <a:rPr lang="hr-HR" sz="1800">
                <a:solidFill>
                  <a:schemeClr val="tx1"/>
                </a:solidFill>
              </a:rPr>
              <a:t>Tehničke specifikacije, čl.206.-211.</a:t>
            </a:r>
          </a:p>
          <a:p>
            <a:pPr marL="457200" indent="-457200">
              <a:lnSpc>
                <a:spcPct val="100000"/>
              </a:lnSpc>
              <a:buFont typeface="Wingdings" panose="05000000000000000000" pitchFamily="2" charset="2"/>
              <a:buChar char="q"/>
            </a:pPr>
            <a:r>
              <a:rPr lang="hr-HR" sz="1800">
                <a:solidFill>
                  <a:schemeClr val="tx1"/>
                </a:solidFill>
              </a:rPr>
              <a:t>Oznake, čl. 212.</a:t>
            </a:r>
          </a:p>
          <a:p>
            <a:pPr marL="457200" indent="-457200">
              <a:lnSpc>
                <a:spcPct val="100000"/>
              </a:lnSpc>
              <a:buFont typeface="Wingdings" panose="05000000000000000000" pitchFamily="2" charset="2"/>
              <a:buChar char="q"/>
            </a:pPr>
            <a:r>
              <a:rPr lang="hr-HR" sz="1800">
                <a:solidFill>
                  <a:schemeClr val="tx1"/>
                </a:solidFill>
              </a:rPr>
              <a:t>Izvješća o testiranju, potvrde i drugi načini dokazivanja, čl. 213. </a:t>
            </a:r>
          </a:p>
          <a:p>
            <a:pPr marL="457200" indent="-457200">
              <a:lnSpc>
                <a:spcPct val="100000"/>
              </a:lnSpc>
              <a:buFont typeface="Wingdings" panose="05000000000000000000" pitchFamily="2" charset="2"/>
              <a:buChar char="q"/>
            </a:pPr>
            <a:r>
              <a:rPr lang="hr-HR" sz="1800">
                <a:solidFill>
                  <a:schemeClr val="tx1"/>
                </a:solidFill>
              </a:rPr>
              <a:t>Osnove za isključenje, čl. 251.-255.</a:t>
            </a:r>
          </a:p>
          <a:p>
            <a:pPr marL="457200" indent="-457200">
              <a:lnSpc>
                <a:spcPct val="100000"/>
              </a:lnSpc>
              <a:buFont typeface="Wingdings" panose="05000000000000000000" pitchFamily="2" charset="2"/>
              <a:buChar char="q"/>
            </a:pPr>
            <a:r>
              <a:rPr lang="hr-HR" sz="1800">
                <a:solidFill>
                  <a:schemeClr val="tx1"/>
                </a:solidFill>
              </a:rPr>
              <a:t>Kriteriji za odabir gospodarskog subjekta (uvjeti sposobnosti), čl. 256.-259.</a:t>
            </a:r>
          </a:p>
          <a:p>
            <a:pPr marL="457200" indent="-457200">
              <a:lnSpc>
                <a:spcPct val="100000"/>
              </a:lnSpc>
              <a:buFont typeface="Wingdings" panose="05000000000000000000" pitchFamily="2" charset="2"/>
              <a:buChar char="q"/>
            </a:pPr>
            <a:r>
              <a:rPr lang="hr-HR" sz="1800">
                <a:solidFill>
                  <a:schemeClr val="tx1"/>
                </a:solidFill>
              </a:rPr>
              <a:t>Norme osiguranja kvalitete i norme upravljanja okolišem, čl.270.-272.</a:t>
            </a:r>
          </a:p>
          <a:p>
            <a:pPr marL="457200" indent="-457200">
              <a:lnSpc>
                <a:spcPct val="100000"/>
              </a:lnSpc>
              <a:buFont typeface="Wingdings" panose="05000000000000000000" pitchFamily="2" charset="2"/>
              <a:buChar char="q"/>
            </a:pPr>
            <a:r>
              <a:rPr lang="hr-HR" sz="1800">
                <a:solidFill>
                  <a:schemeClr val="tx1"/>
                </a:solidFill>
              </a:rPr>
              <a:t>Kriteriji za odabir ponude, čl. 283.-286.</a:t>
            </a:r>
          </a:p>
          <a:p>
            <a:pPr marL="457200" indent="-457200">
              <a:lnSpc>
                <a:spcPct val="100000"/>
              </a:lnSpc>
              <a:buFont typeface="Wingdings" panose="05000000000000000000" pitchFamily="2" charset="2"/>
              <a:buChar char="q"/>
            </a:pPr>
            <a:r>
              <a:rPr lang="hr-HR" sz="1800">
                <a:solidFill>
                  <a:schemeClr val="tx1"/>
                </a:solidFill>
              </a:rPr>
              <a:t>Trošak životnog vijeka , čl. 287.-288.</a:t>
            </a:r>
          </a:p>
          <a:p>
            <a:pPr marL="457200" indent="-457200">
              <a:lnSpc>
                <a:spcPct val="100000"/>
              </a:lnSpc>
              <a:buFont typeface="Wingdings" panose="05000000000000000000" pitchFamily="2" charset="2"/>
              <a:buChar char="q"/>
            </a:pPr>
            <a:r>
              <a:rPr lang="hr-HR" sz="1800">
                <a:solidFill>
                  <a:schemeClr val="tx1"/>
                </a:solidFill>
              </a:rPr>
              <a:t>Izuzetno niske ponude, čl.289.</a:t>
            </a:r>
          </a:p>
          <a:p>
            <a:pPr marL="457200" indent="-457200">
              <a:lnSpc>
                <a:spcPct val="100000"/>
              </a:lnSpc>
              <a:buFont typeface="Wingdings" panose="05000000000000000000" pitchFamily="2" charset="2"/>
              <a:buChar char="q"/>
            </a:pPr>
            <a:r>
              <a:rPr lang="hr-HR" sz="1800">
                <a:solidFill>
                  <a:schemeClr val="tx1"/>
                </a:solidFill>
              </a:rPr>
              <a:t>Posebni uvjeti za izvršenje ugovora, čl. 218.</a:t>
            </a:r>
          </a:p>
        </p:txBody>
      </p:sp>
    </p:spTree>
    <p:extLst>
      <p:ext uri="{BB962C8B-B14F-4D97-AF65-F5344CB8AC3E}">
        <p14:creationId xmlns:p14="http://schemas.microsoft.com/office/powerpoint/2010/main" val="40008593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A3ECC-E2E5-8A3D-5DA2-A62C1DB21004}"/>
              </a:ext>
            </a:extLst>
          </p:cNvPr>
          <p:cNvSpPr>
            <a:spLocks noGrp="1"/>
          </p:cNvSpPr>
          <p:nvPr>
            <p:ph type="ctrTitle"/>
          </p:nvPr>
        </p:nvSpPr>
        <p:spPr>
          <a:xfrm>
            <a:off x="1524000" y="1122362"/>
            <a:ext cx="9144000" cy="3336427"/>
          </a:xfrm>
        </p:spPr>
        <p:txBody>
          <a:bodyPr>
            <a:normAutofit/>
          </a:bodyPr>
          <a:lstStyle/>
          <a:p>
            <a:r>
              <a:rPr lang="hr-HR" sz="4400">
                <a:solidFill>
                  <a:prstClr val="black">
                    <a:lumMod val="75000"/>
                    <a:lumOff val="25000"/>
                  </a:prstClr>
                </a:solidFill>
                <a:effectLst>
                  <a:outerShdw blurRad="38100" dist="38100" dir="2700000" algn="tl">
                    <a:srgbClr val="000000">
                      <a:alpha val="43137"/>
                    </a:srgbClr>
                  </a:outerShdw>
                </a:effectLst>
              </a:rPr>
              <a:t>Primjer dobre prakse u RH za razvijena mjerila za predmet nabave –</a:t>
            </a:r>
            <a:br>
              <a:rPr lang="hr-HR" sz="4400">
                <a:solidFill>
                  <a:prstClr val="black">
                    <a:lumMod val="75000"/>
                    <a:lumOff val="25000"/>
                  </a:prstClr>
                </a:solidFill>
                <a:effectLst>
                  <a:outerShdw blurRad="38100" dist="38100" dir="2700000" algn="tl">
                    <a:srgbClr val="000000">
                      <a:alpha val="43137"/>
                    </a:srgbClr>
                  </a:outerShdw>
                </a:effectLst>
              </a:rPr>
            </a:br>
            <a:r>
              <a:rPr lang="hr-HR" sz="4400">
                <a:solidFill>
                  <a:prstClr val="black">
                    <a:lumMod val="75000"/>
                    <a:lumOff val="25000"/>
                  </a:prstClr>
                </a:solidFill>
                <a:effectLst>
                  <a:outerShdw blurRad="38100" dist="38100" dir="2700000" algn="tl">
                    <a:srgbClr val="000000">
                      <a:alpha val="43137"/>
                    </a:srgbClr>
                  </a:outerShdw>
                </a:effectLst>
              </a:rPr>
              <a:t>MOTORNA VOZILA</a:t>
            </a:r>
            <a:br>
              <a:rPr lang="hr-HR">
                <a:effectLst>
                  <a:outerShdw blurRad="38100" dist="38100" dir="2700000" algn="tl">
                    <a:srgbClr val="000000">
                      <a:alpha val="43137"/>
                    </a:srgbClr>
                  </a:outerShdw>
                </a:effectLst>
              </a:rPr>
            </a:br>
            <a:endParaRPr lang="hr-HR"/>
          </a:p>
        </p:txBody>
      </p:sp>
    </p:spTree>
    <p:extLst>
      <p:ext uri="{BB962C8B-B14F-4D97-AF65-F5344CB8AC3E}">
        <p14:creationId xmlns:p14="http://schemas.microsoft.com/office/powerpoint/2010/main" val="9507437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E403-E8E9-EF17-15F0-FE36464D7926}"/>
              </a:ext>
            </a:extLst>
          </p:cNvPr>
          <p:cNvSpPr>
            <a:spLocks noGrp="1"/>
          </p:cNvSpPr>
          <p:nvPr>
            <p:ph type="title"/>
          </p:nvPr>
        </p:nvSpPr>
        <p:spPr>
          <a:xfrm>
            <a:off x="7660255" y="2607993"/>
            <a:ext cx="3598653" cy="1135871"/>
          </a:xfrm>
        </p:spPr>
        <p:txBody>
          <a:bodyPr>
            <a:normAutofit fontScale="90000"/>
          </a:bodyPr>
          <a:lstStyle/>
          <a:p>
            <a:r>
              <a:rPr lang="hr-HR" sz="1800">
                <a:hlinkClick r:id="rId2"/>
              </a:rPr>
              <a:t>https://eojn.nn.hr/SPIN/APPLICATION/IPN/DocumentManagement/DokumentPodaciFrm.aspx?id=6871845</a:t>
            </a:r>
            <a:br>
              <a:rPr lang="hr-HR" sz="1800"/>
            </a:br>
            <a:endParaRPr lang="hr-HR" sz="1800"/>
          </a:p>
        </p:txBody>
      </p:sp>
      <p:pic>
        <p:nvPicPr>
          <p:cNvPr id="5" name="Content Placeholder 4">
            <a:extLst>
              <a:ext uri="{FF2B5EF4-FFF2-40B4-BE49-F238E27FC236}">
                <a16:creationId xmlns:a16="http://schemas.microsoft.com/office/drawing/2014/main" id="{E3C51914-B522-E892-F34F-4D4F63274018}"/>
              </a:ext>
            </a:extLst>
          </p:cNvPr>
          <p:cNvPicPr>
            <a:picLocks noGrp="1" noChangeAspect="1"/>
          </p:cNvPicPr>
          <p:nvPr>
            <p:ph idx="1"/>
          </p:nvPr>
        </p:nvPicPr>
        <p:blipFill>
          <a:blip r:embed="rId3"/>
          <a:stretch>
            <a:fillRect/>
          </a:stretch>
        </p:blipFill>
        <p:spPr>
          <a:xfrm>
            <a:off x="700793" y="659597"/>
            <a:ext cx="6629896" cy="4624635"/>
          </a:xfrm>
        </p:spPr>
      </p:pic>
    </p:spTree>
    <p:extLst>
      <p:ext uri="{BB962C8B-B14F-4D97-AF65-F5344CB8AC3E}">
        <p14:creationId xmlns:p14="http://schemas.microsoft.com/office/powerpoint/2010/main" val="42042199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869A2-44F6-DF76-6A70-8EF13B3509F4}"/>
              </a:ext>
            </a:extLst>
          </p:cNvPr>
          <p:cNvSpPr>
            <a:spLocks noGrp="1"/>
          </p:cNvSpPr>
          <p:nvPr>
            <p:ph type="title"/>
          </p:nvPr>
        </p:nvSpPr>
        <p:spPr>
          <a:xfrm>
            <a:off x="959498" y="341162"/>
            <a:ext cx="9534426" cy="995915"/>
          </a:xfrm>
        </p:spPr>
        <p:txBody>
          <a:bodyPr/>
          <a:lstStyle/>
          <a:p>
            <a:r>
              <a:rPr lang="hr-HR"/>
              <a:t>Tehnička specifikacija</a:t>
            </a:r>
          </a:p>
        </p:txBody>
      </p:sp>
      <p:pic>
        <p:nvPicPr>
          <p:cNvPr id="5" name="Content Placeholder 4">
            <a:extLst>
              <a:ext uri="{FF2B5EF4-FFF2-40B4-BE49-F238E27FC236}">
                <a16:creationId xmlns:a16="http://schemas.microsoft.com/office/drawing/2014/main" id="{8B0235DA-94CC-CE58-1174-B0F0B9A5698A}"/>
              </a:ext>
            </a:extLst>
          </p:cNvPr>
          <p:cNvPicPr>
            <a:picLocks noGrp="1" noChangeAspect="1"/>
          </p:cNvPicPr>
          <p:nvPr>
            <p:ph idx="1"/>
          </p:nvPr>
        </p:nvPicPr>
        <p:blipFill>
          <a:blip r:embed="rId2"/>
          <a:stretch>
            <a:fillRect/>
          </a:stretch>
        </p:blipFill>
        <p:spPr>
          <a:xfrm>
            <a:off x="1063925" y="1337077"/>
            <a:ext cx="5313435" cy="1950904"/>
          </a:xfrm>
        </p:spPr>
      </p:pic>
      <p:pic>
        <p:nvPicPr>
          <p:cNvPr id="7" name="Picture 6">
            <a:extLst>
              <a:ext uri="{FF2B5EF4-FFF2-40B4-BE49-F238E27FC236}">
                <a16:creationId xmlns:a16="http://schemas.microsoft.com/office/drawing/2014/main" id="{1E7B2924-CF52-223E-EAF3-62AE96ED4989}"/>
              </a:ext>
            </a:extLst>
          </p:cNvPr>
          <p:cNvPicPr>
            <a:picLocks noChangeAspect="1"/>
          </p:cNvPicPr>
          <p:nvPr/>
        </p:nvPicPr>
        <p:blipFill>
          <a:blip r:embed="rId3"/>
          <a:stretch>
            <a:fillRect/>
          </a:stretch>
        </p:blipFill>
        <p:spPr>
          <a:xfrm>
            <a:off x="1063924" y="3429000"/>
            <a:ext cx="5313435" cy="1969012"/>
          </a:xfrm>
          <a:prstGeom prst="rect">
            <a:avLst/>
          </a:prstGeom>
        </p:spPr>
      </p:pic>
      <p:sp>
        <p:nvSpPr>
          <p:cNvPr id="8" name="TextBox 7">
            <a:extLst>
              <a:ext uri="{FF2B5EF4-FFF2-40B4-BE49-F238E27FC236}">
                <a16:creationId xmlns:a16="http://schemas.microsoft.com/office/drawing/2014/main" id="{F34F4F37-7465-4281-9076-97A289574108}"/>
              </a:ext>
            </a:extLst>
          </p:cNvPr>
          <p:cNvSpPr txBox="1"/>
          <p:nvPr/>
        </p:nvSpPr>
        <p:spPr>
          <a:xfrm>
            <a:off x="7513608" y="2009955"/>
            <a:ext cx="3614467" cy="1754326"/>
          </a:xfrm>
          <a:prstGeom prst="rect">
            <a:avLst/>
          </a:prstGeom>
          <a:noFill/>
        </p:spPr>
        <p:txBody>
          <a:bodyPr wrap="square" rtlCol="0">
            <a:spAutoFit/>
          </a:bodyPr>
          <a:lstStyle/>
          <a:p>
            <a:r>
              <a:rPr lang="hr-HR"/>
              <a:t>Izvedba motora EURO-6 d</a:t>
            </a:r>
          </a:p>
          <a:p>
            <a:endParaRPr lang="hr-HR"/>
          </a:p>
          <a:p>
            <a:r>
              <a:rPr lang="hr-HR"/>
              <a:t>Ukoliko ponuditelj ne ponudi traženo, ponuda će se odbaciti kao neodgovarajuća.</a:t>
            </a:r>
          </a:p>
          <a:p>
            <a:endParaRPr lang="hr-HR"/>
          </a:p>
        </p:txBody>
      </p:sp>
    </p:spTree>
    <p:extLst>
      <p:ext uri="{BB962C8B-B14F-4D97-AF65-F5344CB8AC3E}">
        <p14:creationId xmlns:p14="http://schemas.microsoft.com/office/powerpoint/2010/main" val="35533718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2D085-1E44-68C3-2763-AA4DFEF29276}"/>
              </a:ext>
            </a:extLst>
          </p:cNvPr>
          <p:cNvSpPr>
            <a:spLocks noGrp="1"/>
          </p:cNvSpPr>
          <p:nvPr>
            <p:ph type="title"/>
          </p:nvPr>
        </p:nvSpPr>
        <p:spPr>
          <a:xfrm>
            <a:off x="7325264" y="2823653"/>
            <a:ext cx="4246650" cy="1480928"/>
          </a:xfrm>
        </p:spPr>
        <p:txBody>
          <a:bodyPr>
            <a:normAutofit/>
          </a:bodyPr>
          <a:lstStyle/>
          <a:p>
            <a:r>
              <a:rPr lang="hr-HR" sz="1800">
                <a:hlinkClick r:id="rId2"/>
              </a:rPr>
              <a:t>https://eojn.nn.hr/SPIN/APPLICATION/IPN/DocumentManagement/DokumentPodaciFrm.aspx?id=7216957</a:t>
            </a:r>
            <a:br>
              <a:rPr lang="hr-HR" sz="1800"/>
            </a:br>
            <a:endParaRPr lang="hr-HR" sz="1800"/>
          </a:p>
        </p:txBody>
      </p:sp>
      <p:pic>
        <p:nvPicPr>
          <p:cNvPr id="5" name="Content Placeholder 4">
            <a:extLst>
              <a:ext uri="{FF2B5EF4-FFF2-40B4-BE49-F238E27FC236}">
                <a16:creationId xmlns:a16="http://schemas.microsoft.com/office/drawing/2014/main" id="{BE2B2E38-CC54-998F-0BC0-5BC4108DF406}"/>
              </a:ext>
            </a:extLst>
          </p:cNvPr>
          <p:cNvPicPr>
            <a:picLocks noGrp="1" noChangeAspect="1"/>
          </p:cNvPicPr>
          <p:nvPr>
            <p:ph idx="1"/>
          </p:nvPr>
        </p:nvPicPr>
        <p:blipFill>
          <a:blip r:embed="rId3"/>
          <a:stretch>
            <a:fillRect/>
          </a:stretch>
        </p:blipFill>
        <p:spPr>
          <a:xfrm>
            <a:off x="846509" y="745514"/>
            <a:ext cx="6013627" cy="4432404"/>
          </a:xfrm>
        </p:spPr>
      </p:pic>
    </p:spTree>
    <p:extLst>
      <p:ext uri="{BB962C8B-B14F-4D97-AF65-F5344CB8AC3E}">
        <p14:creationId xmlns:p14="http://schemas.microsoft.com/office/powerpoint/2010/main" val="39599722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3BA5DC5-4733-A980-E346-87C18C42EF95}"/>
              </a:ext>
            </a:extLst>
          </p:cNvPr>
          <p:cNvPicPr>
            <a:picLocks noGrp="1" noChangeAspect="1"/>
          </p:cNvPicPr>
          <p:nvPr>
            <p:ph idx="1"/>
          </p:nvPr>
        </p:nvPicPr>
        <p:blipFill>
          <a:blip r:embed="rId2"/>
          <a:stretch>
            <a:fillRect/>
          </a:stretch>
        </p:blipFill>
        <p:spPr>
          <a:xfrm>
            <a:off x="296000" y="249520"/>
            <a:ext cx="6963541" cy="3389660"/>
          </a:xfrm>
        </p:spPr>
      </p:pic>
      <p:sp>
        <p:nvSpPr>
          <p:cNvPr id="8" name="TextBox 7">
            <a:extLst>
              <a:ext uri="{FF2B5EF4-FFF2-40B4-BE49-F238E27FC236}">
                <a16:creationId xmlns:a16="http://schemas.microsoft.com/office/drawing/2014/main" id="{A3842998-E128-088C-F2D8-4B05758ED420}"/>
              </a:ext>
            </a:extLst>
          </p:cNvPr>
          <p:cNvSpPr txBox="1"/>
          <p:nvPr/>
        </p:nvSpPr>
        <p:spPr>
          <a:xfrm>
            <a:off x="7926694" y="1249910"/>
            <a:ext cx="3107158" cy="5355312"/>
          </a:xfrm>
          <a:prstGeom prst="rect">
            <a:avLst/>
          </a:prstGeom>
          <a:noFill/>
        </p:spPr>
        <p:txBody>
          <a:bodyPr wrap="square" rtlCol="0">
            <a:spAutoFit/>
          </a:bodyPr>
          <a:lstStyle/>
          <a:p>
            <a:r>
              <a:rPr lang="hr-HR"/>
              <a:t>Kao kriterij primjenjuje se emisija CO2 vozila iz točke 1. Tehničkih specifikacija predmeta nabave (Prilog 4.). Naručitelj je odredio minimalni iznos emisije CO2 vozila iz točke 1. Tehničkih specifikacija predmeta nabave (Prilog 4.) koji iznosi 170 g/km. Ponuditelji u svojoj ponudi moraju dostaviti vrijednost emisije CO2 vozila iz točke 1. Tehničkih specifikacija predmeta nabave (Prilog 4.) u vidu izjave koju daje osoba ovlaštena za zastupanje gospodarskog subjekta (prijedlog obrasca se nalazi u prilogu 3). </a:t>
            </a:r>
          </a:p>
        </p:txBody>
      </p:sp>
      <p:graphicFrame>
        <p:nvGraphicFramePr>
          <p:cNvPr id="2" name="Table 1">
            <a:extLst>
              <a:ext uri="{FF2B5EF4-FFF2-40B4-BE49-F238E27FC236}">
                <a16:creationId xmlns:a16="http://schemas.microsoft.com/office/drawing/2014/main" id="{924CFF11-38F2-ED2B-E1DB-C605FACBA003}"/>
              </a:ext>
            </a:extLst>
          </p:cNvPr>
          <p:cNvGraphicFramePr>
            <a:graphicFrameLocks noGrp="1"/>
          </p:cNvGraphicFramePr>
          <p:nvPr>
            <p:extLst>
              <p:ext uri="{D42A27DB-BD31-4B8C-83A1-F6EECF244321}">
                <p14:modId xmlns:p14="http://schemas.microsoft.com/office/powerpoint/2010/main" val="1192991648"/>
              </p:ext>
            </p:extLst>
          </p:nvPr>
        </p:nvGraphicFramePr>
        <p:xfrm>
          <a:off x="2368639" y="3927566"/>
          <a:ext cx="4964242" cy="1644324"/>
        </p:xfrm>
        <a:graphic>
          <a:graphicData uri="http://schemas.openxmlformats.org/drawingml/2006/table">
            <a:tbl>
              <a:tblPr>
                <a:tableStyleId>{5C22544A-7EE6-4342-B048-85BDC9FD1C3A}</a:tableStyleId>
              </a:tblPr>
              <a:tblGrid>
                <a:gridCol w="2482121">
                  <a:extLst>
                    <a:ext uri="{9D8B030D-6E8A-4147-A177-3AD203B41FA5}">
                      <a16:colId xmlns:a16="http://schemas.microsoft.com/office/drawing/2014/main" val="3693019896"/>
                    </a:ext>
                  </a:extLst>
                </a:gridCol>
                <a:gridCol w="2482121">
                  <a:extLst>
                    <a:ext uri="{9D8B030D-6E8A-4147-A177-3AD203B41FA5}">
                      <a16:colId xmlns:a16="http://schemas.microsoft.com/office/drawing/2014/main" val="329715203"/>
                    </a:ext>
                  </a:extLst>
                </a:gridCol>
              </a:tblGrid>
              <a:tr h="531430">
                <a:tc>
                  <a:txBody>
                    <a:bodyPr/>
                    <a:lstStyle/>
                    <a:p>
                      <a:pPr algn="just">
                        <a:lnSpc>
                          <a:spcPct val="107000"/>
                        </a:lnSpc>
                        <a:spcAft>
                          <a:spcPts val="800"/>
                        </a:spcAft>
                      </a:pPr>
                      <a:r>
                        <a:rPr lang="hr-HR" sz="1400">
                          <a:effectLst/>
                        </a:rPr>
                        <a:t>Emisija CO2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hr-HR" sz="1400">
                          <a:effectLst/>
                        </a:rPr>
                        <a:t>Broj bodova (I)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4484441"/>
                  </a:ext>
                </a:extLst>
              </a:tr>
              <a:tr h="556447">
                <a:tc>
                  <a:txBody>
                    <a:bodyPr/>
                    <a:lstStyle/>
                    <a:p>
                      <a:pPr algn="just">
                        <a:lnSpc>
                          <a:spcPct val="107000"/>
                        </a:lnSpc>
                        <a:spcAft>
                          <a:spcPts val="800"/>
                        </a:spcAft>
                      </a:pPr>
                      <a:r>
                        <a:rPr lang="hr-HR" sz="1400">
                          <a:effectLst/>
                        </a:rPr>
                        <a:t>Od 166 g/km do 170 g/km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hr-HR" sz="1400">
                          <a:effectLst/>
                        </a:rPr>
                        <a:t>0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5262056"/>
                  </a:ext>
                </a:extLst>
              </a:tr>
              <a:tr h="556447">
                <a:tc>
                  <a:txBody>
                    <a:bodyPr/>
                    <a:lstStyle/>
                    <a:p>
                      <a:pPr algn="just">
                        <a:lnSpc>
                          <a:spcPct val="107000"/>
                        </a:lnSpc>
                        <a:spcAft>
                          <a:spcPts val="800"/>
                        </a:spcAft>
                      </a:pPr>
                      <a:r>
                        <a:rPr lang="hr-HR" sz="1400">
                          <a:effectLst/>
                        </a:rPr>
                        <a:t>165 g/km i manje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hr-HR" sz="1400">
                          <a:effectLst/>
                        </a:rPr>
                        <a:t>5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0908990"/>
                  </a:ext>
                </a:extLst>
              </a:tr>
            </a:tbl>
          </a:graphicData>
        </a:graphic>
      </p:graphicFrame>
    </p:spTree>
    <p:extLst>
      <p:ext uri="{BB962C8B-B14F-4D97-AF65-F5344CB8AC3E}">
        <p14:creationId xmlns:p14="http://schemas.microsoft.com/office/powerpoint/2010/main" val="1712674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23925" y="464372"/>
            <a:ext cx="8895261" cy="1143698"/>
          </a:xfrm>
        </p:spPr>
        <p:txBody>
          <a:bodyPr/>
          <a:lstStyle/>
          <a:p>
            <a:r>
              <a:rPr lang="hr-HR"/>
              <a:t>Koristi </a:t>
            </a:r>
            <a:r>
              <a:rPr lang="hr-HR" err="1"/>
              <a:t>ZeJN</a:t>
            </a:r>
            <a:endParaRPr lang="hr-HR"/>
          </a:p>
        </p:txBody>
      </p:sp>
      <p:sp>
        <p:nvSpPr>
          <p:cNvPr id="8" name="Content Placeholder 7"/>
          <p:cNvSpPr>
            <a:spLocks noGrp="1"/>
          </p:cNvSpPr>
          <p:nvPr>
            <p:ph idx="1"/>
          </p:nvPr>
        </p:nvSpPr>
        <p:spPr>
          <a:xfrm>
            <a:off x="923925" y="2050945"/>
            <a:ext cx="9534426" cy="3350858"/>
          </a:xfrm>
        </p:spPr>
        <p:txBody>
          <a:bodyPr>
            <a:normAutofit/>
          </a:bodyPr>
          <a:lstStyle/>
          <a:p>
            <a:pPr marL="457200" indent="-457200">
              <a:buFont typeface="Wingdings" panose="05000000000000000000" pitchFamily="2" charset="2"/>
              <a:buChar char="§"/>
            </a:pPr>
            <a:r>
              <a:rPr lang="vi-VN" dirty="0">
                <a:latin typeface="Calibri" pitchFamily="34" charset="0"/>
                <a:cs typeface="Calibri" pitchFamily="34" charset="0"/>
              </a:rPr>
              <a:t>Ispunjavanje ciljeva ekološke (zelene) politike o klimatskim promjenama, energetskoj učinkovitosti, kvaliteti zraka</a:t>
            </a:r>
          </a:p>
          <a:p>
            <a:pPr marL="457200" indent="-457200">
              <a:buFont typeface="Wingdings" panose="05000000000000000000" pitchFamily="2" charset="2"/>
              <a:buChar char="§"/>
            </a:pPr>
            <a:r>
              <a:rPr lang="vi-VN" dirty="0">
                <a:latin typeface="Calibri" pitchFamily="34" charset="0"/>
                <a:cs typeface="Calibri" pitchFamily="34" charset="0"/>
              </a:rPr>
              <a:t>Povećanje financijske učinkovitosti</a:t>
            </a:r>
          </a:p>
          <a:p>
            <a:pPr marL="457200" indent="-457200">
              <a:buFont typeface="Wingdings" panose="05000000000000000000" pitchFamily="2" charset="2"/>
              <a:buChar char="§"/>
            </a:pPr>
            <a:r>
              <a:rPr lang="vi-VN" dirty="0">
                <a:latin typeface="Calibri" pitchFamily="34" charset="0"/>
                <a:cs typeface="Calibri" pitchFamily="34" charset="0"/>
              </a:rPr>
              <a:t>Poboljšanje ugleda organizacije</a:t>
            </a:r>
          </a:p>
          <a:p>
            <a:pPr marL="457200" indent="-457200">
              <a:buFont typeface="Wingdings" panose="05000000000000000000" pitchFamily="2" charset="2"/>
              <a:buChar char="§"/>
            </a:pPr>
            <a:r>
              <a:rPr lang="vi-VN" dirty="0">
                <a:latin typeface="Calibri" pitchFamily="34" charset="0"/>
                <a:cs typeface="Calibri" pitchFamily="34" charset="0"/>
              </a:rPr>
              <a:t>Smanjenje rizika od neusklađenosti sa zakonodavstvom</a:t>
            </a:r>
          </a:p>
          <a:p>
            <a:pPr marL="457200" indent="-457200">
              <a:buFont typeface="Wingdings" panose="05000000000000000000" pitchFamily="2" charset="2"/>
              <a:buChar char="§"/>
            </a:pPr>
            <a:r>
              <a:rPr lang="vi-VN" dirty="0">
                <a:latin typeface="Calibri" pitchFamily="34" charset="0"/>
                <a:cs typeface="Calibri" pitchFamily="34" charset="0"/>
              </a:rPr>
              <a:t>Poticanje inovacije i razvoj konkurentskih održivih rješenja u vlastitoj regiji</a:t>
            </a:r>
          </a:p>
        </p:txBody>
      </p:sp>
    </p:spTree>
    <p:extLst>
      <p:ext uri="{BB962C8B-B14F-4D97-AF65-F5344CB8AC3E}">
        <p14:creationId xmlns:p14="http://schemas.microsoft.com/office/powerpoint/2010/main" val="32923646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A3ECC-E2E5-8A3D-5DA2-A62C1DB21004}"/>
              </a:ext>
            </a:extLst>
          </p:cNvPr>
          <p:cNvSpPr>
            <a:spLocks noGrp="1"/>
          </p:cNvSpPr>
          <p:nvPr>
            <p:ph type="ctrTitle"/>
          </p:nvPr>
        </p:nvSpPr>
        <p:spPr>
          <a:xfrm>
            <a:off x="1245326" y="1463040"/>
            <a:ext cx="9144000" cy="2351314"/>
          </a:xfrm>
        </p:spPr>
        <p:txBody>
          <a:bodyPr>
            <a:normAutofit/>
          </a:bodyPr>
          <a:lstStyle/>
          <a:p>
            <a:pPr>
              <a:spcBef>
                <a:spcPts val="1000"/>
              </a:spcBef>
            </a:pPr>
            <a:r>
              <a:rPr lang="hr-HR" sz="4400">
                <a:solidFill>
                  <a:prstClr val="black">
                    <a:lumMod val="75000"/>
                    <a:lumOff val="25000"/>
                  </a:prstClr>
                </a:solidFill>
                <a:effectLst>
                  <a:outerShdw blurRad="38100" dist="38100" dir="2700000" algn="tl">
                    <a:srgbClr val="000000">
                      <a:alpha val="43137"/>
                    </a:srgbClr>
                  </a:outerShdw>
                </a:effectLst>
              </a:rPr>
              <a:t>Primjer dobre prakse u RH za razvijena mjerila za predmet nabave –</a:t>
            </a:r>
            <a:br>
              <a:rPr lang="hr-HR" sz="4400">
                <a:solidFill>
                  <a:prstClr val="black">
                    <a:lumMod val="75000"/>
                    <a:lumOff val="25000"/>
                  </a:prstClr>
                </a:solidFill>
                <a:effectLst>
                  <a:outerShdw blurRad="38100" dist="38100" dir="2700000" algn="tl">
                    <a:srgbClr val="000000">
                      <a:alpha val="43137"/>
                    </a:srgbClr>
                  </a:outerShdw>
                </a:effectLst>
              </a:rPr>
            </a:br>
            <a:r>
              <a:rPr lang="hr-HR" sz="4400">
                <a:solidFill>
                  <a:prstClr val="black">
                    <a:lumMod val="75000"/>
                    <a:lumOff val="25000"/>
                  </a:prstClr>
                </a:solidFill>
                <a:effectLst>
                  <a:outerShdw blurRad="38100" dist="38100" dir="2700000" algn="tl">
                    <a:srgbClr val="000000">
                      <a:alpha val="43137"/>
                    </a:srgbClr>
                  </a:outerShdw>
                </a:effectLst>
              </a:rPr>
              <a:t>ELEKTRIČNA ENERGIJA</a:t>
            </a:r>
          </a:p>
        </p:txBody>
      </p:sp>
    </p:spTree>
    <p:extLst>
      <p:ext uri="{BB962C8B-B14F-4D97-AF65-F5344CB8AC3E}">
        <p14:creationId xmlns:p14="http://schemas.microsoft.com/office/powerpoint/2010/main" val="30066323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9C877-8367-2FC0-E692-6B01D43B94C9}"/>
              </a:ext>
            </a:extLst>
          </p:cNvPr>
          <p:cNvSpPr>
            <a:spLocks noGrp="1"/>
          </p:cNvSpPr>
          <p:nvPr>
            <p:ph type="title"/>
          </p:nvPr>
        </p:nvSpPr>
        <p:spPr>
          <a:xfrm>
            <a:off x="890452" y="251915"/>
            <a:ext cx="8950234" cy="1089205"/>
          </a:xfrm>
        </p:spPr>
        <p:txBody>
          <a:bodyPr>
            <a:normAutofit/>
          </a:bodyPr>
          <a:lstStyle/>
          <a:p>
            <a:pPr algn="ctr"/>
            <a:r>
              <a:rPr lang="hr-HR"/>
              <a:t>ZELENA ENERGIJA</a:t>
            </a:r>
          </a:p>
        </p:txBody>
      </p:sp>
      <p:sp>
        <p:nvSpPr>
          <p:cNvPr id="3" name="Content Placeholder 2">
            <a:extLst>
              <a:ext uri="{FF2B5EF4-FFF2-40B4-BE49-F238E27FC236}">
                <a16:creationId xmlns:a16="http://schemas.microsoft.com/office/drawing/2014/main" id="{8464D0A3-D86E-2911-630D-42B305EAF357}"/>
              </a:ext>
            </a:extLst>
          </p:cNvPr>
          <p:cNvSpPr>
            <a:spLocks noGrp="1"/>
          </p:cNvSpPr>
          <p:nvPr>
            <p:ph idx="1"/>
          </p:nvPr>
        </p:nvSpPr>
        <p:spPr>
          <a:xfrm>
            <a:off x="766354" y="1428205"/>
            <a:ext cx="9657806" cy="4188823"/>
          </a:xfrm>
        </p:spPr>
        <p:txBody>
          <a:bodyPr/>
          <a:lstStyle/>
          <a:p>
            <a:pPr marL="285750" indent="-285750" algn="just">
              <a:lnSpc>
                <a:spcPct val="107000"/>
              </a:lnSpc>
              <a:spcAft>
                <a:spcPts val="800"/>
              </a:spcAft>
              <a:buFont typeface="Arial" panose="020B0604020202020204" pitchFamily="34" charset="0"/>
              <a:buChar char="•"/>
            </a:pPr>
            <a:r>
              <a:rPr lang="hr-HR" sz="1800">
                <a:effectLst/>
                <a:latin typeface="Times New Roman" panose="02020603050405020304" pitchFamily="18" charset="0"/>
                <a:ea typeface="Times New Roman" panose="02020603050405020304" pitchFamily="18" charset="0"/>
                <a:cs typeface="Times New Roman" panose="02020603050405020304" pitchFamily="18" charset="0"/>
              </a:rPr>
              <a:t>Prema Strategiji Europa 2020, usvojenoj 2010., na razini Europske unije jedan od ciljeva je povećanje udjela obnovljivih izvora energije u konačnoj potrošnji energije za 20%.</a:t>
            </a: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hr-HR" sz="1800">
                <a:effectLst/>
                <a:latin typeface="Times New Roman" panose="02020603050405020304" pitchFamily="18" charset="0"/>
                <a:ea typeface="Times New Roman" panose="02020603050405020304" pitchFamily="18" charset="0"/>
                <a:cs typeface="Times New Roman" panose="02020603050405020304" pitchFamily="18" charset="0"/>
              </a:rPr>
              <a:t>Na razini Europske unije 7. Akcijski program za okoliš „Živjeti dobro unutar granica našeg planeta“ (2013.) kao strateški cilj do 2020. godine za cijelu Europsku uniju postavlja provedbu od najmanje </a:t>
            </a:r>
            <a:r>
              <a:rPr lang="hr-HR" sz="1800" b="1">
                <a:effectLst/>
                <a:latin typeface="Times New Roman" panose="02020603050405020304" pitchFamily="18" charset="0"/>
                <a:ea typeface="Times New Roman" panose="02020603050405020304" pitchFamily="18" charset="0"/>
                <a:cs typeface="Times New Roman" panose="02020603050405020304" pitchFamily="18" charset="0"/>
              </a:rPr>
              <a:t>50%</a:t>
            </a:r>
            <a:r>
              <a:rPr lang="hr-HR" sz="1800">
                <a:effectLst/>
                <a:latin typeface="Times New Roman" panose="02020603050405020304" pitchFamily="18" charset="0"/>
                <a:ea typeface="Times New Roman" panose="02020603050405020304" pitchFamily="18" charset="0"/>
                <a:cs typeface="Times New Roman" panose="02020603050405020304" pitchFamily="18" charset="0"/>
              </a:rPr>
              <a:t> javne nabave uz primjenu mjerila zelene javne nabave, a taj cilj je preuzela i Republika Hrvatska.</a:t>
            </a: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hr-HR" sz="1800" b="1">
                <a:effectLst/>
                <a:latin typeface="Times New Roman" panose="02020603050405020304" pitchFamily="18" charset="0"/>
                <a:ea typeface="Times New Roman" panose="02020603050405020304" pitchFamily="18" charset="0"/>
                <a:cs typeface="Times New Roman" panose="02020603050405020304" pitchFamily="18" charset="0"/>
              </a:rPr>
              <a:t>U skladu s ciljevima navedenih strateških dokumenata, a u očekivanju donošenja novih strateških dokumenata za razdoblje nakon 2020. godine, Naručitelji provode postupke (zelena javna nabava) i traže da najmanje 50% ukupne električne energije koju će isporučiti odabrani ponuditelj mora biti proizvedeno iz obnovljivih izvora energije (tzv. "zelena energija").</a:t>
            </a:r>
            <a:endParaRPr lang="hr-HR"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0947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5C3C170-A85F-B77E-B121-653BD53F57A1}"/>
              </a:ext>
            </a:extLst>
          </p:cNvPr>
          <p:cNvPicPr>
            <a:picLocks noGrp="1" noChangeAspect="1"/>
          </p:cNvPicPr>
          <p:nvPr>
            <p:ph idx="1"/>
          </p:nvPr>
        </p:nvPicPr>
        <p:blipFill>
          <a:blip r:embed="rId2"/>
          <a:stretch>
            <a:fillRect/>
          </a:stretch>
        </p:blipFill>
        <p:spPr>
          <a:xfrm>
            <a:off x="691299" y="603033"/>
            <a:ext cx="6115205" cy="4663930"/>
          </a:xfrm>
        </p:spPr>
      </p:pic>
      <p:sp>
        <p:nvSpPr>
          <p:cNvPr id="10" name="TextBox 9">
            <a:extLst>
              <a:ext uri="{FF2B5EF4-FFF2-40B4-BE49-F238E27FC236}">
                <a16:creationId xmlns:a16="http://schemas.microsoft.com/office/drawing/2014/main" id="{2E1D5395-63FA-E63C-35A3-AF4F6C029DA7}"/>
              </a:ext>
            </a:extLst>
          </p:cNvPr>
          <p:cNvSpPr txBox="1"/>
          <p:nvPr/>
        </p:nvSpPr>
        <p:spPr>
          <a:xfrm>
            <a:off x="7805661" y="1568431"/>
            <a:ext cx="3253509" cy="646331"/>
          </a:xfrm>
          <a:prstGeom prst="rect">
            <a:avLst/>
          </a:prstGeom>
          <a:noFill/>
        </p:spPr>
        <p:txBody>
          <a:bodyPr wrap="square" rtlCol="0">
            <a:spAutoFit/>
          </a:bodyPr>
          <a:lstStyle/>
          <a:p>
            <a:r>
              <a:rPr lang="hr-HR"/>
              <a:t>Središnja javna nabava za 134 korisnika</a:t>
            </a:r>
          </a:p>
        </p:txBody>
      </p:sp>
      <p:sp>
        <p:nvSpPr>
          <p:cNvPr id="11" name="TextBox 10">
            <a:extLst>
              <a:ext uri="{FF2B5EF4-FFF2-40B4-BE49-F238E27FC236}">
                <a16:creationId xmlns:a16="http://schemas.microsoft.com/office/drawing/2014/main" id="{DA1B64BE-39EF-1957-8AD1-FEEBC91ACE89}"/>
              </a:ext>
            </a:extLst>
          </p:cNvPr>
          <p:cNvSpPr txBox="1"/>
          <p:nvPr/>
        </p:nvSpPr>
        <p:spPr>
          <a:xfrm>
            <a:off x="7584895" y="2711042"/>
            <a:ext cx="3695040" cy="1200329"/>
          </a:xfrm>
          <a:prstGeom prst="rect">
            <a:avLst/>
          </a:prstGeom>
          <a:noFill/>
        </p:spPr>
        <p:txBody>
          <a:bodyPr wrap="square" rtlCol="0">
            <a:spAutoFit/>
          </a:bodyPr>
          <a:lstStyle/>
          <a:p>
            <a:r>
              <a:rPr lang="hr-HR">
                <a:hlinkClick r:id="rId3"/>
              </a:rPr>
              <a:t>https://eojn.nn.hr/SPIN/APPLICATION/IPN/DocumentManagement/DokumentPodaciFrm.aspx?id=5244149</a:t>
            </a:r>
            <a:endParaRPr lang="hr-HR"/>
          </a:p>
          <a:p>
            <a:endParaRPr lang="hr-HR"/>
          </a:p>
        </p:txBody>
      </p:sp>
    </p:spTree>
    <p:extLst>
      <p:ext uri="{BB962C8B-B14F-4D97-AF65-F5344CB8AC3E}">
        <p14:creationId xmlns:p14="http://schemas.microsoft.com/office/powerpoint/2010/main" val="26554541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52F235C-36FB-79D8-93EE-8146BC9FD75D}"/>
              </a:ext>
            </a:extLst>
          </p:cNvPr>
          <p:cNvPicPr>
            <a:picLocks noGrp="1" noChangeAspect="1"/>
          </p:cNvPicPr>
          <p:nvPr>
            <p:ph idx="1"/>
          </p:nvPr>
        </p:nvPicPr>
        <p:blipFill>
          <a:blip r:embed="rId2"/>
          <a:stretch>
            <a:fillRect/>
          </a:stretch>
        </p:blipFill>
        <p:spPr>
          <a:xfrm>
            <a:off x="6293119" y="1724297"/>
            <a:ext cx="5619375" cy="4687944"/>
          </a:xfrm>
        </p:spPr>
      </p:pic>
      <p:pic>
        <p:nvPicPr>
          <p:cNvPr id="7" name="Picture 6">
            <a:extLst>
              <a:ext uri="{FF2B5EF4-FFF2-40B4-BE49-F238E27FC236}">
                <a16:creationId xmlns:a16="http://schemas.microsoft.com/office/drawing/2014/main" id="{98B27AB3-070C-E114-7CB9-5266610A125B}"/>
              </a:ext>
            </a:extLst>
          </p:cNvPr>
          <p:cNvPicPr>
            <a:picLocks noChangeAspect="1"/>
          </p:cNvPicPr>
          <p:nvPr/>
        </p:nvPicPr>
        <p:blipFill>
          <a:blip r:embed="rId3"/>
          <a:stretch>
            <a:fillRect/>
          </a:stretch>
        </p:blipFill>
        <p:spPr>
          <a:xfrm>
            <a:off x="220363" y="1207549"/>
            <a:ext cx="6072756" cy="2860720"/>
          </a:xfrm>
          <a:prstGeom prst="rect">
            <a:avLst/>
          </a:prstGeom>
        </p:spPr>
      </p:pic>
    </p:spTree>
    <p:extLst>
      <p:ext uri="{BB962C8B-B14F-4D97-AF65-F5344CB8AC3E}">
        <p14:creationId xmlns:p14="http://schemas.microsoft.com/office/powerpoint/2010/main" val="4688077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7103664-8238-D951-5CE9-C9283D99F8A9}"/>
              </a:ext>
            </a:extLst>
          </p:cNvPr>
          <p:cNvPicPr>
            <a:picLocks noGrp="1" noChangeAspect="1"/>
          </p:cNvPicPr>
          <p:nvPr>
            <p:ph idx="1"/>
          </p:nvPr>
        </p:nvPicPr>
        <p:blipFill>
          <a:blip r:embed="rId2"/>
          <a:stretch>
            <a:fillRect/>
          </a:stretch>
        </p:blipFill>
        <p:spPr>
          <a:xfrm>
            <a:off x="836023" y="372187"/>
            <a:ext cx="9248503" cy="5053254"/>
          </a:xfrm>
        </p:spPr>
      </p:pic>
    </p:spTree>
    <p:extLst>
      <p:ext uri="{BB962C8B-B14F-4D97-AF65-F5344CB8AC3E}">
        <p14:creationId xmlns:p14="http://schemas.microsoft.com/office/powerpoint/2010/main" val="2308669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1A89544-F574-9DB8-1F2B-A2DC82909415}"/>
              </a:ext>
            </a:extLst>
          </p:cNvPr>
          <p:cNvPicPr>
            <a:picLocks noGrp="1" noChangeAspect="1"/>
          </p:cNvPicPr>
          <p:nvPr>
            <p:ph idx="1"/>
          </p:nvPr>
        </p:nvPicPr>
        <p:blipFill>
          <a:blip r:embed="rId2"/>
          <a:stretch>
            <a:fillRect/>
          </a:stretch>
        </p:blipFill>
        <p:spPr>
          <a:xfrm>
            <a:off x="1495417" y="594030"/>
            <a:ext cx="7188064" cy="4479348"/>
          </a:xfrm>
        </p:spPr>
      </p:pic>
    </p:spTree>
    <p:extLst>
      <p:ext uri="{BB962C8B-B14F-4D97-AF65-F5344CB8AC3E}">
        <p14:creationId xmlns:p14="http://schemas.microsoft.com/office/powerpoint/2010/main" val="30354117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2BA3-15F3-BEDC-7354-540E0797AD40}"/>
              </a:ext>
            </a:extLst>
          </p:cNvPr>
          <p:cNvSpPr>
            <a:spLocks noGrp="1"/>
          </p:cNvSpPr>
          <p:nvPr>
            <p:ph type="title"/>
          </p:nvPr>
        </p:nvSpPr>
        <p:spPr>
          <a:xfrm>
            <a:off x="1328787" y="471633"/>
            <a:ext cx="9534426" cy="995915"/>
          </a:xfrm>
        </p:spPr>
        <p:txBody>
          <a:bodyPr/>
          <a:lstStyle/>
          <a:p>
            <a:r>
              <a:rPr lang="hr-HR"/>
              <a:t>ENP</a:t>
            </a:r>
          </a:p>
        </p:txBody>
      </p:sp>
      <p:graphicFrame>
        <p:nvGraphicFramePr>
          <p:cNvPr id="4" name="Content Placeholder 3">
            <a:extLst>
              <a:ext uri="{FF2B5EF4-FFF2-40B4-BE49-F238E27FC236}">
                <a16:creationId xmlns:a16="http://schemas.microsoft.com/office/drawing/2014/main" id="{6F277EC7-4E45-FDF2-4D43-A2237D42A5B8}"/>
              </a:ext>
            </a:extLst>
          </p:cNvPr>
          <p:cNvGraphicFramePr>
            <a:graphicFrameLocks noGrp="1"/>
          </p:cNvGraphicFramePr>
          <p:nvPr>
            <p:ph idx="1"/>
            <p:extLst>
              <p:ext uri="{D42A27DB-BD31-4B8C-83A1-F6EECF244321}">
                <p14:modId xmlns:p14="http://schemas.microsoft.com/office/powerpoint/2010/main" val="2462559946"/>
              </p:ext>
            </p:extLst>
          </p:nvPr>
        </p:nvGraphicFramePr>
        <p:xfrm>
          <a:off x="888366" y="1673457"/>
          <a:ext cx="9960138" cy="2299233"/>
        </p:xfrm>
        <a:graphic>
          <a:graphicData uri="http://schemas.openxmlformats.org/drawingml/2006/table">
            <a:tbl>
              <a:tblPr firstRow="1" firstCol="1" bandRow="1">
                <a:tableStyleId>{5C22544A-7EE6-4342-B048-85BDC9FD1C3A}</a:tableStyleId>
              </a:tblPr>
              <a:tblGrid>
                <a:gridCol w="1579678">
                  <a:extLst>
                    <a:ext uri="{9D8B030D-6E8A-4147-A177-3AD203B41FA5}">
                      <a16:colId xmlns:a16="http://schemas.microsoft.com/office/drawing/2014/main" val="17645119"/>
                    </a:ext>
                  </a:extLst>
                </a:gridCol>
                <a:gridCol w="6173293">
                  <a:extLst>
                    <a:ext uri="{9D8B030D-6E8A-4147-A177-3AD203B41FA5}">
                      <a16:colId xmlns:a16="http://schemas.microsoft.com/office/drawing/2014/main" val="629680370"/>
                    </a:ext>
                  </a:extLst>
                </a:gridCol>
                <a:gridCol w="2207167">
                  <a:extLst>
                    <a:ext uri="{9D8B030D-6E8A-4147-A177-3AD203B41FA5}">
                      <a16:colId xmlns:a16="http://schemas.microsoft.com/office/drawing/2014/main" val="1057689837"/>
                    </a:ext>
                  </a:extLst>
                </a:gridCol>
              </a:tblGrid>
              <a:tr h="773352">
                <a:tc>
                  <a:txBody>
                    <a:bodyPr/>
                    <a:lstStyle/>
                    <a:p>
                      <a:pPr algn="ctr"/>
                      <a:r>
                        <a:rPr lang="hr-HR" sz="1000">
                          <a:effectLst/>
                        </a:rPr>
                        <a:t>Redni broj</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hr-HR" sz="1000">
                          <a:effectLst/>
                        </a:rPr>
                        <a:t>Kriterij</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hr-HR" sz="1000">
                          <a:effectLst/>
                        </a:rPr>
                        <a:t>Broj bodova</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747700408"/>
                  </a:ext>
                </a:extLst>
              </a:tr>
              <a:tr h="389650">
                <a:tc>
                  <a:txBody>
                    <a:bodyPr/>
                    <a:lstStyle/>
                    <a:p>
                      <a:pPr algn="ctr"/>
                      <a:r>
                        <a:rPr lang="hr-HR" sz="1000">
                          <a:effectLst/>
                        </a:rPr>
                        <a:t>1.</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hr-HR" sz="1000">
                          <a:effectLst/>
                        </a:rPr>
                        <a:t>Cijena ponude</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hr-HR" sz="1000">
                          <a:effectLst/>
                        </a:rPr>
                        <a:t>80 bodova</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68842587"/>
                  </a:ext>
                </a:extLst>
              </a:tr>
              <a:tr h="389650">
                <a:tc>
                  <a:txBody>
                    <a:bodyPr/>
                    <a:lstStyle/>
                    <a:p>
                      <a:pPr algn="ctr"/>
                      <a:r>
                        <a:rPr lang="hr-HR" sz="1000">
                          <a:effectLst/>
                        </a:rPr>
                        <a:t>2.</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hr-HR" sz="1000">
                          <a:effectLst/>
                        </a:rPr>
                        <a:t>Električna energija iz obnovljivih izvora</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hr-HR" sz="1000">
                          <a:effectLst/>
                        </a:rPr>
                        <a:t>10 bodova</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833387932"/>
                  </a:ext>
                </a:extLst>
              </a:tr>
              <a:tr h="389650">
                <a:tc>
                  <a:txBody>
                    <a:bodyPr/>
                    <a:lstStyle/>
                    <a:p>
                      <a:pPr algn="ctr"/>
                      <a:r>
                        <a:rPr lang="hr-HR" sz="1000">
                          <a:effectLst/>
                        </a:rPr>
                        <a:t>3.</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hr-HR" sz="1000">
                          <a:effectLst/>
                        </a:rPr>
                        <a:t>Rok dospijeća računa za isporučenu robu</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hr-HR" sz="1000">
                          <a:effectLst/>
                        </a:rPr>
                        <a:t>10 bodova</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289438074"/>
                  </a:ext>
                </a:extLst>
              </a:tr>
              <a:tr h="356931">
                <a:tc>
                  <a:txBody>
                    <a:bodyPr/>
                    <a:lstStyle/>
                    <a:p>
                      <a:pPr algn="ctr"/>
                      <a:r>
                        <a:rPr lang="hr-HR" sz="1000">
                          <a:effectLst/>
                        </a:rPr>
                        <a:t> </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hr-HR" sz="1000">
                          <a:effectLst/>
                        </a:rPr>
                        <a:t>Maksimalni broj bodova</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hr-HR" sz="1000">
                          <a:effectLst/>
                        </a:rPr>
                        <a:t>100 bodova</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932710121"/>
                  </a:ext>
                </a:extLst>
              </a:tr>
            </a:tbl>
          </a:graphicData>
        </a:graphic>
      </p:graphicFrame>
      <p:sp>
        <p:nvSpPr>
          <p:cNvPr id="5" name="TextBox 4">
            <a:extLst>
              <a:ext uri="{FF2B5EF4-FFF2-40B4-BE49-F238E27FC236}">
                <a16:creationId xmlns:a16="http://schemas.microsoft.com/office/drawing/2014/main" id="{6DB79DD5-B46B-01D3-FC03-06CFC0707CB5}"/>
              </a:ext>
            </a:extLst>
          </p:cNvPr>
          <p:cNvSpPr txBox="1"/>
          <p:nvPr/>
        </p:nvSpPr>
        <p:spPr>
          <a:xfrm>
            <a:off x="787607" y="4296864"/>
            <a:ext cx="10161655" cy="1200329"/>
          </a:xfrm>
          <a:prstGeom prst="rect">
            <a:avLst/>
          </a:prstGeom>
          <a:noFill/>
        </p:spPr>
        <p:txBody>
          <a:bodyPr wrap="square" rtlCol="0">
            <a:spAutoFit/>
          </a:bodyPr>
          <a:lstStyle/>
          <a:p>
            <a:pPr algn="just"/>
            <a:r>
              <a:rPr lang="hr-HR" sz="1800">
                <a:effectLst/>
                <a:latin typeface="Calibri" panose="020F0502020204030204" pitchFamily="34" charset="0"/>
                <a:ea typeface="Times New Roman" panose="02020603050405020304" pitchFamily="18" charset="0"/>
              </a:rPr>
              <a:t>Udio električne energije dobivene iz obnovljivih izvora mora minimalno iznositi 50%. Ponuda koja u usporedbi s ostalim ponudama nudi najviši udio obnovljivih izvora, dobiva najviše bodova (uzima se u obzir postotak električne energije ponuđen iz obnovljivih izvora).</a:t>
            </a:r>
            <a:endParaRPr lang="hr-HR" sz="1800">
              <a:effectLst/>
              <a:latin typeface="Times New Roman" panose="02020603050405020304" pitchFamily="18" charset="0"/>
              <a:ea typeface="Times New Roman" panose="02020603050405020304" pitchFamily="18" charset="0"/>
            </a:endParaRPr>
          </a:p>
          <a:p>
            <a:endParaRPr lang="hr-HR"/>
          </a:p>
        </p:txBody>
      </p:sp>
    </p:spTree>
    <p:extLst>
      <p:ext uri="{BB962C8B-B14F-4D97-AF65-F5344CB8AC3E}">
        <p14:creationId xmlns:p14="http://schemas.microsoft.com/office/powerpoint/2010/main" val="14532527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zervirano mjesto sadržaja 6">
            <a:extLst>
              <a:ext uri="{FF2B5EF4-FFF2-40B4-BE49-F238E27FC236}">
                <a16:creationId xmlns:a16="http://schemas.microsoft.com/office/drawing/2014/main" id="{861680F0-E1C2-C3B8-C1D8-7FE35984D9E5}"/>
              </a:ext>
            </a:extLst>
          </p:cNvPr>
          <p:cNvPicPr>
            <a:picLocks noGrp="1" noChangeAspect="1"/>
          </p:cNvPicPr>
          <p:nvPr>
            <p:ph idx="1"/>
          </p:nvPr>
        </p:nvPicPr>
        <p:blipFill>
          <a:blip r:embed="rId2"/>
          <a:stretch>
            <a:fillRect/>
          </a:stretch>
        </p:blipFill>
        <p:spPr>
          <a:xfrm>
            <a:off x="4298501" y="3265714"/>
            <a:ext cx="6760024" cy="3064653"/>
          </a:xfrm>
        </p:spPr>
      </p:pic>
      <p:pic>
        <p:nvPicPr>
          <p:cNvPr id="5" name="Slika 4">
            <a:extLst>
              <a:ext uri="{FF2B5EF4-FFF2-40B4-BE49-F238E27FC236}">
                <a16:creationId xmlns:a16="http://schemas.microsoft.com/office/drawing/2014/main" id="{3C2D971F-1F11-C16E-9A62-34B317BC2855}"/>
              </a:ext>
            </a:extLst>
          </p:cNvPr>
          <p:cNvPicPr>
            <a:picLocks noChangeAspect="1"/>
          </p:cNvPicPr>
          <p:nvPr/>
        </p:nvPicPr>
        <p:blipFill>
          <a:blip r:embed="rId3"/>
          <a:stretch>
            <a:fillRect/>
          </a:stretch>
        </p:blipFill>
        <p:spPr>
          <a:xfrm>
            <a:off x="369380" y="287383"/>
            <a:ext cx="6611273" cy="2851993"/>
          </a:xfrm>
          <a:prstGeom prst="rect">
            <a:avLst/>
          </a:prstGeom>
        </p:spPr>
      </p:pic>
    </p:spTree>
    <p:extLst>
      <p:ext uri="{BB962C8B-B14F-4D97-AF65-F5344CB8AC3E}">
        <p14:creationId xmlns:p14="http://schemas.microsoft.com/office/powerpoint/2010/main" val="6522358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190F12E-F28E-DF51-B980-92F5A5940435}"/>
              </a:ext>
            </a:extLst>
          </p:cNvPr>
          <p:cNvPicPr>
            <a:picLocks noGrp="1" noChangeAspect="1"/>
          </p:cNvPicPr>
          <p:nvPr>
            <p:ph idx="1"/>
          </p:nvPr>
        </p:nvPicPr>
        <p:blipFill>
          <a:blip r:embed="rId2"/>
          <a:stretch>
            <a:fillRect/>
          </a:stretch>
        </p:blipFill>
        <p:spPr>
          <a:xfrm>
            <a:off x="615885" y="454071"/>
            <a:ext cx="6713815" cy="4604494"/>
          </a:xfrm>
        </p:spPr>
      </p:pic>
      <p:sp>
        <p:nvSpPr>
          <p:cNvPr id="6" name="TextBox 5">
            <a:extLst>
              <a:ext uri="{FF2B5EF4-FFF2-40B4-BE49-F238E27FC236}">
                <a16:creationId xmlns:a16="http://schemas.microsoft.com/office/drawing/2014/main" id="{DB3ACBE6-4DB6-4D07-C609-7ADF6C4EDC7C}"/>
              </a:ext>
            </a:extLst>
          </p:cNvPr>
          <p:cNvSpPr txBox="1"/>
          <p:nvPr/>
        </p:nvSpPr>
        <p:spPr>
          <a:xfrm>
            <a:off x="7998691" y="1810327"/>
            <a:ext cx="3796145" cy="769441"/>
          </a:xfrm>
          <a:prstGeom prst="rect">
            <a:avLst/>
          </a:prstGeom>
          <a:noFill/>
        </p:spPr>
        <p:txBody>
          <a:bodyPr wrap="square" rtlCol="0">
            <a:spAutoFit/>
          </a:bodyPr>
          <a:lstStyle/>
          <a:p>
            <a:r>
              <a:rPr lang="hr-HR" sz="2200"/>
              <a:t>Središnja javna nabava za 21 korisnika</a:t>
            </a:r>
          </a:p>
        </p:txBody>
      </p:sp>
      <p:sp>
        <p:nvSpPr>
          <p:cNvPr id="7" name="TextBox 6">
            <a:extLst>
              <a:ext uri="{FF2B5EF4-FFF2-40B4-BE49-F238E27FC236}">
                <a16:creationId xmlns:a16="http://schemas.microsoft.com/office/drawing/2014/main" id="{A83BC4FE-E02A-DCD9-DA55-CD69A67E5EC6}"/>
              </a:ext>
            </a:extLst>
          </p:cNvPr>
          <p:cNvSpPr txBox="1"/>
          <p:nvPr/>
        </p:nvSpPr>
        <p:spPr>
          <a:xfrm>
            <a:off x="7626285" y="3751868"/>
            <a:ext cx="3949830" cy="1200329"/>
          </a:xfrm>
          <a:prstGeom prst="rect">
            <a:avLst/>
          </a:prstGeom>
          <a:noFill/>
        </p:spPr>
        <p:txBody>
          <a:bodyPr wrap="square" rtlCol="0">
            <a:spAutoFit/>
          </a:bodyPr>
          <a:lstStyle/>
          <a:p>
            <a:r>
              <a:rPr lang="hr-HR">
                <a:hlinkClick r:id="rId3"/>
              </a:rPr>
              <a:t>https://eojn.nn.hr/SPIN/APPLICATION/IPN/DocumentManagement/DokumentPodaciFrm.aspx?id=5797399</a:t>
            </a:r>
            <a:endParaRPr lang="hr-HR"/>
          </a:p>
          <a:p>
            <a:endParaRPr lang="hr-HR"/>
          </a:p>
        </p:txBody>
      </p:sp>
    </p:spTree>
    <p:extLst>
      <p:ext uri="{BB962C8B-B14F-4D97-AF65-F5344CB8AC3E}">
        <p14:creationId xmlns:p14="http://schemas.microsoft.com/office/powerpoint/2010/main" val="6111871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EBB82-2ABB-FFA6-9B09-34F0120501F6}"/>
              </a:ext>
            </a:extLst>
          </p:cNvPr>
          <p:cNvSpPr>
            <a:spLocks noGrp="1"/>
          </p:cNvSpPr>
          <p:nvPr>
            <p:ph type="title"/>
          </p:nvPr>
        </p:nvSpPr>
        <p:spPr/>
        <p:txBody>
          <a:bodyPr/>
          <a:lstStyle/>
          <a:p>
            <a:r>
              <a:rPr lang="hr-HR"/>
              <a:t>ENP</a:t>
            </a:r>
          </a:p>
        </p:txBody>
      </p:sp>
      <p:graphicFrame>
        <p:nvGraphicFramePr>
          <p:cNvPr id="4" name="Content Placeholder 3">
            <a:extLst>
              <a:ext uri="{FF2B5EF4-FFF2-40B4-BE49-F238E27FC236}">
                <a16:creationId xmlns:a16="http://schemas.microsoft.com/office/drawing/2014/main" id="{34A07176-9898-528E-54E1-DAFB6CC3258F}"/>
              </a:ext>
            </a:extLst>
          </p:cNvPr>
          <p:cNvGraphicFramePr>
            <a:graphicFrameLocks noGrp="1"/>
          </p:cNvGraphicFramePr>
          <p:nvPr>
            <p:ph idx="1"/>
          </p:nvPr>
        </p:nvGraphicFramePr>
        <p:xfrm>
          <a:off x="838200" y="1690688"/>
          <a:ext cx="3706091" cy="2770475"/>
        </p:xfrm>
        <a:graphic>
          <a:graphicData uri="http://schemas.openxmlformats.org/drawingml/2006/table">
            <a:tbl>
              <a:tblPr firstRow="1" firstCol="1" bandRow="1">
                <a:tableStyleId>{5C22544A-7EE6-4342-B048-85BDC9FD1C3A}</a:tableStyleId>
              </a:tblPr>
              <a:tblGrid>
                <a:gridCol w="443990">
                  <a:extLst>
                    <a:ext uri="{9D8B030D-6E8A-4147-A177-3AD203B41FA5}">
                      <a16:colId xmlns:a16="http://schemas.microsoft.com/office/drawing/2014/main" val="2709072855"/>
                    </a:ext>
                  </a:extLst>
                </a:gridCol>
                <a:gridCol w="2264574">
                  <a:extLst>
                    <a:ext uri="{9D8B030D-6E8A-4147-A177-3AD203B41FA5}">
                      <a16:colId xmlns:a16="http://schemas.microsoft.com/office/drawing/2014/main" val="2565453339"/>
                    </a:ext>
                  </a:extLst>
                </a:gridCol>
                <a:gridCol w="997527">
                  <a:extLst>
                    <a:ext uri="{9D8B030D-6E8A-4147-A177-3AD203B41FA5}">
                      <a16:colId xmlns:a16="http://schemas.microsoft.com/office/drawing/2014/main" val="920546358"/>
                    </a:ext>
                  </a:extLst>
                </a:gridCol>
              </a:tblGrid>
              <a:tr h="1283444">
                <a:tc>
                  <a:txBody>
                    <a:bodyPr/>
                    <a:lstStyle/>
                    <a:p>
                      <a:pPr algn="ctr">
                        <a:lnSpc>
                          <a:spcPct val="107000"/>
                        </a:lnSpc>
                        <a:spcAft>
                          <a:spcPts val="800"/>
                        </a:spcAft>
                      </a:pPr>
                      <a:r>
                        <a:rPr lang="hr-HR" sz="1200">
                          <a:effectLst/>
                        </a:rPr>
                        <a:t>Red.</a:t>
                      </a:r>
                      <a:endParaRPr lang="hr-HR" sz="1100">
                        <a:effectLst/>
                      </a:endParaRPr>
                    </a:p>
                    <a:p>
                      <a:pPr algn="ctr">
                        <a:lnSpc>
                          <a:spcPct val="107000"/>
                        </a:lnSpc>
                        <a:spcAft>
                          <a:spcPts val="800"/>
                        </a:spcAft>
                      </a:pPr>
                      <a:r>
                        <a:rPr lang="hr-HR" sz="1200">
                          <a:effectLst/>
                        </a:rPr>
                        <a:t>broj</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hr-HR" sz="1200">
                          <a:effectLst/>
                        </a:rPr>
                        <a:t>Kriterij</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hr-HR" sz="1200">
                          <a:effectLst/>
                        </a:rPr>
                        <a:t>Broj bodova</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2475120"/>
                  </a:ext>
                </a:extLst>
              </a:tr>
              <a:tr h="495677">
                <a:tc>
                  <a:txBody>
                    <a:bodyPr/>
                    <a:lstStyle/>
                    <a:p>
                      <a:pPr algn="ctr">
                        <a:lnSpc>
                          <a:spcPct val="107000"/>
                        </a:lnSpc>
                        <a:spcAft>
                          <a:spcPts val="600"/>
                        </a:spcAft>
                      </a:pPr>
                      <a:r>
                        <a:rPr lang="hr-HR" sz="1200">
                          <a:effectLst/>
                        </a:rPr>
                        <a:t>1.</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R="241300" algn="just">
                        <a:lnSpc>
                          <a:spcPct val="107000"/>
                        </a:lnSpc>
                        <a:spcAft>
                          <a:spcPts val="600"/>
                        </a:spcAft>
                      </a:pPr>
                      <a:r>
                        <a:rPr lang="hr-HR" sz="1200">
                          <a:effectLst/>
                        </a:rPr>
                        <a:t>Cijena ponude</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1300" algn="just">
                        <a:lnSpc>
                          <a:spcPct val="107000"/>
                        </a:lnSpc>
                        <a:spcAft>
                          <a:spcPts val="600"/>
                        </a:spcAft>
                      </a:pPr>
                      <a:r>
                        <a:rPr lang="hr-HR" sz="1200">
                          <a:effectLst/>
                        </a:rPr>
                        <a:t>90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4496657"/>
                  </a:ext>
                </a:extLst>
              </a:tr>
              <a:tr h="495677">
                <a:tc>
                  <a:txBody>
                    <a:bodyPr/>
                    <a:lstStyle/>
                    <a:p>
                      <a:pPr algn="ctr">
                        <a:lnSpc>
                          <a:spcPct val="107000"/>
                        </a:lnSpc>
                        <a:spcAft>
                          <a:spcPts val="600"/>
                        </a:spcAft>
                      </a:pPr>
                      <a:r>
                        <a:rPr lang="hr-HR" sz="1200">
                          <a:effectLst/>
                        </a:rPr>
                        <a:t>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R="241300">
                        <a:lnSpc>
                          <a:spcPct val="107000"/>
                        </a:lnSpc>
                        <a:spcAft>
                          <a:spcPts val="600"/>
                        </a:spcAft>
                      </a:pPr>
                      <a:r>
                        <a:rPr lang="hr-HR" sz="1200">
                          <a:effectLst/>
                        </a:rPr>
                        <a:t>Električna energija iz obnovljivih izvora</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1300" algn="just">
                        <a:lnSpc>
                          <a:spcPct val="107000"/>
                        </a:lnSpc>
                        <a:spcAft>
                          <a:spcPts val="600"/>
                        </a:spcAft>
                      </a:pPr>
                      <a:r>
                        <a:rPr lang="hr-HR" sz="1200">
                          <a:effectLst/>
                        </a:rPr>
                        <a:t>10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3309028"/>
                  </a:ext>
                </a:extLst>
              </a:tr>
              <a:tr h="495677">
                <a:tc>
                  <a:txBody>
                    <a:bodyPr/>
                    <a:lstStyle/>
                    <a:p>
                      <a:pPr>
                        <a:lnSpc>
                          <a:spcPct val="107000"/>
                        </a:lnSpc>
                        <a:spcAft>
                          <a:spcPts val="60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R="241300" algn="just">
                        <a:lnSpc>
                          <a:spcPct val="107000"/>
                        </a:lnSpc>
                        <a:spcAft>
                          <a:spcPts val="600"/>
                        </a:spcAft>
                      </a:pPr>
                      <a:r>
                        <a:rPr lang="hr-HR" sz="1200">
                          <a:effectLst/>
                        </a:rPr>
                        <a:t>Maksimalni broj bodova</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R="241300" algn="just">
                        <a:lnSpc>
                          <a:spcPct val="107000"/>
                        </a:lnSpc>
                        <a:spcAft>
                          <a:spcPts val="600"/>
                        </a:spcAft>
                      </a:pPr>
                      <a:r>
                        <a:rPr lang="hr-HR" sz="1200">
                          <a:effectLst/>
                        </a:rPr>
                        <a:t>100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560906"/>
                  </a:ext>
                </a:extLst>
              </a:tr>
            </a:tbl>
          </a:graphicData>
        </a:graphic>
      </p:graphicFrame>
      <p:pic>
        <p:nvPicPr>
          <p:cNvPr id="6" name="Picture 5">
            <a:extLst>
              <a:ext uri="{FF2B5EF4-FFF2-40B4-BE49-F238E27FC236}">
                <a16:creationId xmlns:a16="http://schemas.microsoft.com/office/drawing/2014/main" id="{37212977-39D5-4F1A-C8C0-FA55DDB4F45C}"/>
              </a:ext>
            </a:extLst>
          </p:cNvPr>
          <p:cNvPicPr>
            <a:picLocks noChangeAspect="1"/>
          </p:cNvPicPr>
          <p:nvPr/>
        </p:nvPicPr>
        <p:blipFill>
          <a:blip r:embed="rId2"/>
          <a:stretch>
            <a:fillRect/>
          </a:stretch>
        </p:blipFill>
        <p:spPr>
          <a:xfrm>
            <a:off x="4956726" y="1280159"/>
            <a:ext cx="6582694" cy="5300439"/>
          </a:xfrm>
          <a:prstGeom prst="rect">
            <a:avLst/>
          </a:prstGeom>
        </p:spPr>
      </p:pic>
    </p:spTree>
    <p:extLst>
      <p:ext uri="{BB962C8B-B14F-4D97-AF65-F5344CB8AC3E}">
        <p14:creationId xmlns:p14="http://schemas.microsoft.com/office/powerpoint/2010/main" val="792606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vert="horz" lIns="91440" tIns="45720" rIns="91440" bIns="45720" rtlCol="0" anchor="ctr">
            <a:normAutofit/>
          </a:bodyPr>
          <a:lstStyle/>
          <a:p>
            <a:r>
              <a:rPr lang="hr-HR" b="1">
                <a:solidFill>
                  <a:schemeClr val="tx1">
                    <a:lumMod val="75000"/>
                    <a:lumOff val="25000"/>
                  </a:schemeClr>
                </a:solidFill>
                <a:latin typeface="+mn-lt"/>
              </a:rPr>
              <a:t>Zelena javna nabava kao alat</a:t>
            </a:r>
          </a:p>
        </p:txBody>
      </p:sp>
      <p:grpSp>
        <p:nvGrpSpPr>
          <p:cNvPr id="13" name="Group 12">
            <a:extLst>
              <a:ext uri="{FF2B5EF4-FFF2-40B4-BE49-F238E27FC236}">
                <a16:creationId xmlns:a16="http://schemas.microsoft.com/office/drawing/2014/main" id="{88EF67D6-F50D-3FC1-0655-E90A3284DF57}"/>
              </a:ext>
            </a:extLst>
          </p:cNvPr>
          <p:cNvGrpSpPr/>
          <p:nvPr/>
        </p:nvGrpSpPr>
        <p:grpSpPr>
          <a:xfrm>
            <a:off x="838200" y="2787317"/>
            <a:ext cx="10509438" cy="1628962"/>
            <a:chOff x="841280" y="3186812"/>
            <a:chExt cx="10509438" cy="1628962"/>
          </a:xfrm>
        </p:grpSpPr>
        <p:sp>
          <p:nvSpPr>
            <p:cNvPr id="3" name="Rectangle: Rounded Corners 2">
              <a:extLst>
                <a:ext uri="{FF2B5EF4-FFF2-40B4-BE49-F238E27FC236}">
                  <a16:creationId xmlns:a16="http://schemas.microsoft.com/office/drawing/2014/main" id="{9EF89BCE-8FEC-025D-0773-EC7F0237527B}"/>
                </a:ext>
              </a:extLst>
            </p:cNvPr>
            <p:cNvSpPr/>
            <p:nvPr/>
          </p:nvSpPr>
          <p:spPr>
            <a:xfrm>
              <a:off x="841280" y="3186812"/>
              <a:ext cx="2199649" cy="1396777"/>
            </a:xfrm>
            <a:prstGeom prst="roundRect">
              <a:avLst>
                <a:gd name="adj" fmla="val 10000"/>
              </a:avLst>
            </a:prstGeom>
            <a:solidFill>
              <a:schemeClr val="accent6">
                <a:lumMod val="40000"/>
                <a:lumOff val="60000"/>
              </a:schemeClr>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hr-HR"/>
            </a:p>
          </p:txBody>
        </p:sp>
        <p:sp>
          <p:nvSpPr>
            <p:cNvPr id="5" name="Freeform: Shape 4">
              <a:extLst>
                <a:ext uri="{FF2B5EF4-FFF2-40B4-BE49-F238E27FC236}">
                  <a16:creationId xmlns:a16="http://schemas.microsoft.com/office/drawing/2014/main" id="{C3B6A44A-41A0-677A-80C6-4AEFC73B9838}"/>
                </a:ext>
              </a:extLst>
            </p:cNvPr>
            <p:cNvSpPr/>
            <p:nvPr/>
          </p:nvSpPr>
          <p:spPr>
            <a:xfrm>
              <a:off x="1085686" y="3418997"/>
              <a:ext cx="2199649" cy="1396777"/>
            </a:xfrm>
            <a:custGeom>
              <a:avLst/>
              <a:gdLst>
                <a:gd name="connsiteX0" fmla="*/ 0 w 2199649"/>
                <a:gd name="connsiteY0" fmla="*/ 139678 h 1396777"/>
                <a:gd name="connsiteX1" fmla="*/ 139678 w 2199649"/>
                <a:gd name="connsiteY1" fmla="*/ 0 h 1396777"/>
                <a:gd name="connsiteX2" fmla="*/ 2059971 w 2199649"/>
                <a:gd name="connsiteY2" fmla="*/ 0 h 1396777"/>
                <a:gd name="connsiteX3" fmla="*/ 2199649 w 2199649"/>
                <a:gd name="connsiteY3" fmla="*/ 139678 h 1396777"/>
                <a:gd name="connsiteX4" fmla="*/ 2199649 w 2199649"/>
                <a:gd name="connsiteY4" fmla="*/ 1257099 h 1396777"/>
                <a:gd name="connsiteX5" fmla="*/ 2059971 w 2199649"/>
                <a:gd name="connsiteY5" fmla="*/ 1396777 h 1396777"/>
                <a:gd name="connsiteX6" fmla="*/ 139678 w 2199649"/>
                <a:gd name="connsiteY6" fmla="*/ 1396777 h 1396777"/>
                <a:gd name="connsiteX7" fmla="*/ 0 w 2199649"/>
                <a:gd name="connsiteY7" fmla="*/ 1257099 h 1396777"/>
                <a:gd name="connsiteX8" fmla="*/ 0 w 2199649"/>
                <a:gd name="connsiteY8" fmla="*/ 139678 h 139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9649" h="1396777">
                  <a:moveTo>
                    <a:pt x="0" y="139678"/>
                  </a:moveTo>
                  <a:cubicBezTo>
                    <a:pt x="0" y="62536"/>
                    <a:pt x="62536" y="0"/>
                    <a:pt x="139678" y="0"/>
                  </a:cubicBezTo>
                  <a:lnTo>
                    <a:pt x="2059971" y="0"/>
                  </a:lnTo>
                  <a:cubicBezTo>
                    <a:pt x="2137113" y="0"/>
                    <a:pt x="2199649" y="62536"/>
                    <a:pt x="2199649" y="139678"/>
                  </a:cubicBezTo>
                  <a:lnTo>
                    <a:pt x="2199649" y="1257099"/>
                  </a:lnTo>
                  <a:cubicBezTo>
                    <a:pt x="2199649" y="1334241"/>
                    <a:pt x="2137113" y="1396777"/>
                    <a:pt x="2059971" y="1396777"/>
                  </a:cubicBezTo>
                  <a:lnTo>
                    <a:pt x="139678" y="1396777"/>
                  </a:lnTo>
                  <a:cubicBezTo>
                    <a:pt x="62536" y="1396777"/>
                    <a:pt x="0" y="1334241"/>
                    <a:pt x="0" y="1257099"/>
                  </a:cubicBezTo>
                  <a:lnTo>
                    <a:pt x="0" y="139678"/>
                  </a:lnTo>
                  <a:close/>
                </a:path>
              </a:pathLst>
            </a:custGeom>
            <a:ln>
              <a:solidFill>
                <a:schemeClr val="accent6">
                  <a:lumMod val="75000"/>
                </a:schemeClr>
              </a:solid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2350" tIns="132350" rIns="132350" bIns="132350" numCol="1" spcCol="1270" anchor="ctr" anchorCtr="0">
              <a:noAutofit/>
            </a:bodyPr>
            <a:lstStyle/>
            <a:p>
              <a:pPr marL="0" lvl="0" indent="0" algn="ctr" defTabSz="1066800">
                <a:lnSpc>
                  <a:spcPct val="90000"/>
                </a:lnSpc>
                <a:spcBef>
                  <a:spcPct val="0"/>
                </a:spcBef>
                <a:spcAft>
                  <a:spcPct val="35000"/>
                </a:spcAft>
                <a:buNone/>
              </a:pPr>
              <a:r>
                <a:rPr lang="hr-HR" sz="2400" b="1" kern="1200" noProof="0"/>
                <a:t>Za porast energetske učinkovitosti</a:t>
              </a:r>
            </a:p>
          </p:txBody>
        </p:sp>
        <p:sp>
          <p:nvSpPr>
            <p:cNvPr id="6" name="Rectangle: Rounded Corners 5">
              <a:extLst>
                <a:ext uri="{FF2B5EF4-FFF2-40B4-BE49-F238E27FC236}">
                  <a16:creationId xmlns:a16="http://schemas.microsoft.com/office/drawing/2014/main" id="{1878CAB7-9E3C-4B54-A678-D84463175DD2}"/>
                </a:ext>
              </a:extLst>
            </p:cNvPr>
            <p:cNvSpPr/>
            <p:nvPr/>
          </p:nvSpPr>
          <p:spPr>
            <a:xfrm>
              <a:off x="3529741" y="3186812"/>
              <a:ext cx="2199649" cy="1396777"/>
            </a:xfrm>
            <a:prstGeom prst="roundRect">
              <a:avLst>
                <a:gd name="adj" fmla="val 10000"/>
              </a:avLst>
            </a:prstGeom>
            <a:solidFill>
              <a:schemeClr val="accent6">
                <a:lumMod val="60000"/>
                <a:lumOff val="40000"/>
              </a:schemeClr>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hr-HR"/>
            </a:p>
          </p:txBody>
        </p:sp>
        <p:sp>
          <p:nvSpPr>
            <p:cNvPr id="8" name="Freeform: Shape 7">
              <a:extLst>
                <a:ext uri="{FF2B5EF4-FFF2-40B4-BE49-F238E27FC236}">
                  <a16:creationId xmlns:a16="http://schemas.microsoft.com/office/drawing/2014/main" id="{AFABB326-A7A9-6729-97AB-E112596A5F23}"/>
                </a:ext>
              </a:extLst>
            </p:cNvPr>
            <p:cNvSpPr/>
            <p:nvPr/>
          </p:nvSpPr>
          <p:spPr>
            <a:xfrm>
              <a:off x="3774147" y="3418997"/>
              <a:ext cx="2199649" cy="1396777"/>
            </a:xfrm>
            <a:custGeom>
              <a:avLst/>
              <a:gdLst>
                <a:gd name="connsiteX0" fmla="*/ 0 w 2199649"/>
                <a:gd name="connsiteY0" fmla="*/ 139678 h 1396777"/>
                <a:gd name="connsiteX1" fmla="*/ 139678 w 2199649"/>
                <a:gd name="connsiteY1" fmla="*/ 0 h 1396777"/>
                <a:gd name="connsiteX2" fmla="*/ 2059971 w 2199649"/>
                <a:gd name="connsiteY2" fmla="*/ 0 h 1396777"/>
                <a:gd name="connsiteX3" fmla="*/ 2199649 w 2199649"/>
                <a:gd name="connsiteY3" fmla="*/ 139678 h 1396777"/>
                <a:gd name="connsiteX4" fmla="*/ 2199649 w 2199649"/>
                <a:gd name="connsiteY4" fmla="*/ 1257099 h 1396777"/>
                <a:gd name="connsiteX5" fmla="*/ 2059971 w 2199649"/>
                <a:gd name="connsiteY5" fmla="*/ 1396777 h 1396777"/>
                <a:gd name="connsiteX6" fmla="*/ 139678 w 2199649"/>
                <a:gd name="connsiteY6" fmla="*/ 1396777 h 1396777"/>
                <a:gd name="connsiteX7" fmla="*/ 0 w 2199649"/>
                <a:gd name="connsiteY7" fmla="*/ 1257099 h 1396777"/>
                <a:gd name="connsiteX8" fmla="*/ 0 w 2199649"/>
                <a:gd name="connsiteY8" fmla="*/ 139678 h 139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9649" h="1396777">
                  <a:moveTo>
                    <a:pt x="0" y="139678"/>
                  </a:moveTo>
                  <a:cubicBezTo>
                    <a:pt x="0" y="62536"/>
                    <a:pt x="62536" y="0"/>
                    <a:pt x="139678" y="0"/>
                  </a:cubicBezTo>
                  <a:lnTo>
                    <a:pt x="2059971" y="0"/>
                  </a:lnTo>
                  <a:cubicBezTo>
                    <a:pt x="2137113" y="0"/>
                    <a:pt x="2199649" y="62536"/>
                    <a:pt x="2199649" y="139678"/>
                  </a:cubicBezTo>
                  <a:lnTo>
                    <a:pt x="2199649" y="1257099"/>
                  </a:lnTo>
                  <a:cubicBezTo>
                    <a:pt x="2199649" y="1334241"/>
                    <a:pt x="2137113" y="1396777"/>
                    <a:pt x="2059971" y="1396777"/>
                  </a:cubicBezTo>
                  <a:lnTo>
                    <a:pt x="139678" y="1396777"/>
                  </a:lnTo>
                  <a:cubicBezTo>
                    <a:pt x="62536" y="1396777"/>
                    <a:pt x="0" y="1334241"/>
                    <a:pt x="0" y="1257099"/>
                  </a:cubicBezTo>
                  <a:lnTo>
                    <a:pt x="0" y="139678"/>
                  </a:lnTo>
                  <a:close/>
                </a:path>
              </a:pathLst>
            </a:custGeom>
            <a:ln>
              <a:solidFill>
                <a:schemeClr val="accent6">
                  <a:lumMod val="75000"/>
                </a:schemeClr>
              </a:solid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2350" tIns="132350" rIns="132350" bIns="132350" numCol="1" spcCol="1270" anchor="ctr" anchorCtr="0">
              <a:noAutofit/>
            </a:bodyPr>
            <a:lstStyle/>
            <a:p>
              <a:pPr marL="0" lvl="0" indent="0" algn="ctr" defTabSz="1066800">
                <a:lnSpc>
                  <a:spcPct val="90000"/>
                </a:lnSpc>
                <a:spcBef>
                  <a:spcPct val="0"/>
                </a:spcBef>
                <a:spcAft>
                  <a:spcPct val="35000"/>
                </a:spcAft>
                <a:buNone/>
              </a:pPr>
              <a:r>
                <a:rPr lang="hr-HR" sz="2400" b="1" kern="1200" noProof="0"/>
                <a:t>Za poboljšanje održive urbane mobilnosti</a:t>
              </a:r>
            </a:p>
          </p:txBody>
        </p:sp>
        <p:sp>
          <p:nvSpPr>
            <p:cNvPr id="9" name="Rectangle: Rounded Corners 8">
              <a:extLst>
                <a:ext uri="{FF2B5EF4-FFF2-40B4-BE49-F238E27FC236}">
                  <a16:creationId xmlns:a16="http://schemas.microsoft.com/office/drawing/2014/main" id="{3A20FC7A-7E4F-3A85-B0AB-52EDA247BA01}"/>
                </a:ext>
              </a:extLst>
            </p:cNvPr>
            <p:cNvSpPr/>
            <p:nvPr/>
          </p:nvSpPr>
          <p:spPr>
            <a:xfrm>
              <a:off x="6218202" y="3186812"/>
              <a:ext cx="2199649" cy="1396777"/>
            </a:xfrm>
            <a:prstGeom prst="roundRect">
              <a:avLst>
                <a:gd name="adj" fmla="val 10000"/>
              </a:avLst>
            </a:prstGeom>
            <a:solidFill>
              <a:schemeClr val="accent6">
                <a:lumMod val="40000"/>
                <a:lumOff val="60000"/>
              </a:schemeClr>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hr-HR"/>
            </a:p>
          </p:txBody>
        </p:sp>
        <p:sp>
          <p:nvSpPr>
            <p:cNvPr id="10" name="Freeform: Shape 9">
              <a:extLst>
                <a:ext uri="{FF2B5EF4-FFF2-40B4-BE49-F238E27FC236}">
                  <a16:creationId xmlns:a16="http://schemas.microsoft.com/office/drawing/2014/main" id="{5149A2B8-42DA-AA57-265C-C86C8F82450E}"/>
                </a:ext>
              </a:extLst>
            </p:cNvPr>
            <p:cNvSpPr/>
            <p:nvPr/>
          </p:nvSpPr>
          <p:spPr>
            <a:xfrm>
              <a:off x="6462608" y="3418997"/>
              <a:ext cx="2199649" cy="1396777"/>
            </a:xfrm>
            <a:custGeom>
              <a:avLst/>
              <a:gdLst>
                <a:gd name="connsiteX0" fmla="*/ 0 w 2199649"/>
                <a:gd name="connsiteY0" fmla="*/ 139678 h 1396777"/>
                <a:gd name="connsiteX1" fmla="*/ 139678 w 2199649"/>
                <a:gd name="connsiteY1" fmla="*/ 0 h 1396777"/>
                <a:gd name="connsiteX2" fmla="*/ 2059971 w 2199649"/>
                <a:gd name="connsiteY2" fmla="*/ 0 h 1396777"/>
                <a:gd name="connsiteX3" fmla="*/ 2199649 w 2199649"/>
                <a:gd name="connsiteY3" fmla="*/ 139678 h 1396777"/>
                <a:gd name="connsiteX4" fmla="*/ 2199649 w 2199649"/>
                <a:gd name="connsiteY4" fmla="*/ 1257099 h 1396777"/>
                <a:gd name="connsiteX5" fmla="*/ 2059971 w 2199649"/>
                <a:gd name="connsiteY5" fmla="*/ 1396777 h 1396777"/>
                <a:gd name="connsiteX6" fmla="*/ 139678 w 2199649"/>
                <a:gd name="connsiteY6" fmla="*/ 1396777 h 1396777"/>
                <a:gd name="connsiteX7" fmla="*/ 0 w 2199649"/>
                <a:gd name="connsiteY7" fmla="*/ 1257099 h 1396777"/>
                <a:gd name="connsiteX8" fmla="*/ 0 w 2199649"/>
                <a:gd name="connsiteY8" fmla="*/ 139678 h 139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9649" h="1396777">
                  <a:moveTo>
                    <a:pt x="0" y="139678"/>
                  </a:moveTo>
                  <a:cubicBezTo>
                    <a:pt x="0" y="62536"/>
                    <a:pt x="62536" y="0"/>
                    <a:pt x="139678" y="0"/>
                  </a:cubicBezTo>
                  <a:lnTo>
                    <a:pt x="2059971" y="0"/>
                  </a:lnTo>
                  <a:cubicBezTo>
                    <a:pt x="2137113" y="0"/>
                    <a:pt x="2199649" y="62536"/>
                    <a:pt x="2199649" y="139678"/>
                  </a:cubicBezTo>
                  <a:lnTo>
                    <a:pt x="2199649" y="1257099"/>
                  </a:lnTo>
                  <a:cubicBezTo>
                    <a:pt x="2199649" y="1334241"/>
                    <a:pt x="2137113" y="1396777"/>
                    <a:pt x="2059971" y="1396777"/>
                  </a:cubicBezTo>
                  <a:lnTo>
                    <a:pt x="139678" y="1396777"/>
                  </a:lnTo>
                  <a:cubicBezTo>
                    <a:pt x="62536" y="1396777"/>
                    <a:pt x="0" y="1334241"/>
                    <a:pt x="0" y="1257099"/>
                  </a:cubicBezTo>
                  <a:lnTo>
                    <a:pt x="0" y="139678"/>
                  </a:lnTo>
                  <a:close/>
                </a:path>
              </a:pathLst>
            </a:custGeom>
            <a:ln>
              <a:solidFill>
                <a:schemeClr val="accent6">
                  <a:lumMod val="75000"/>
                </a:schemeClr>
              </a:solid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2350" tIns="132350" rIns="132350" bIns="132350" numCol="1" spcCol="1270" anchor="ctr" anchorCtr="0">
              <a:noAutofit/>
            </a:bodyPr>
            <a:lstStyle/>
            <a:p>
              <a:pPr marL="0" lvl="0" indent="0" algn="ctr" defTabSz="1066800">
                <a:lnSpc>
                  <a:spcPct val="90000"/>
                </a:lnSpc>
                <a:spcBef>
                  <a:spcPct val="0"/>
                </a:spcBef>
                <a:spcAft>
                  <a:spcPct val="35000"/>
                </a:spcAft>
                <a:buNone/>
              </a:pPr>
              <a:r>
                <a:rPr lang="hr-HR" sz="2400" b="1" kern="1200" noProof="0"/>
                <a:t>Za razvoj kružnog gospodarstva</a:t>
              </a:r>
            </a:p>
          </p:txBody>
        </p:sp>
        <p:sp>
          <p:nvSpPr>
            <p:cNvPr id="11" name="Rectangle: Rounded Corners 10">
              <a:extLst>
                <a:ext uri="{FF2B5EF4-FFF2-40B4-BE49-F238E27FC236}">
                  <a16:creationId xmlns:a16="http://schemas.microsoft.com/office/drawing/2014/main" id="{C41BB481-387F-1695-9F72-2FF10E623486}"/>
                </a:ext>
              </a:extLst>
            </p:cNvPr>
            <p:cNvSpPr/>
            <p:nvPr/>
          </p:nvSpPr>
          <p:spPr>
            <a:xfrm>
              <a:off x="8906663" y="3186812"/>
              <a:ext cx="2199649" cy="1396777"/>
            </a:xfrm>
            <a:prstGeom prst="roundRect">
              <a:avLst>
                <a:gd name="adj" fmla="val 10000"/>
              </a:avLst>
            </a:prstGeom>
            <a:solidFill>
              <a:schemeClr val="accent6">
                <a:lumMod val="40000"/>
                <a:lumOff val="60000"/>
              </a:schemeClr>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hr-HR"/>
            </a:p>
          </p:txBody>
        </p:sp>
        <p:sp>
          <p:nvSpPr>
            <p:cNvPr id="12" name="Freeform: Shape 11">
              <a:extLst>
                <a:ext uri="{FF2B5EF4-FFF2-40B4-BE49-F238E27FC236}">
                  <a16:creationId xmlns:a16="http://schemas.microsoft.com/office/drawing/2014/main" id="{3762EB64-A73D-9C4C-ABC4-EA171C2D3E6E}"/>
                </a:ext>
              </a:extLst>
            </p:cNvPr>
            <p:cNvSpPr/>
            <p:nvPr/>
          </p:nvSpPr>
          <p:spPr>
            <a:xfrm>
              <a:off x="9151069" y="3418997"/>
              <a:ext cx="2199649" cy="1396777"/>
            </a:xfrm>
            <a:custGeom>
              <a:avLst/>
              <a:gdLst>
                <a:gd name="connsiteX0" fmla="*/ 0 w 2199649"/>
                <a:gd name="connsiteY0" fmla="*/ 139678 h 1396777"/>
                <a:gd name="connsiteX1" fmla="*/ 139678 w 2199649"/>
                <a:gd name="connsiteY1" fmla="*/ 0 h 1396777"/>
                <a:gd name="connsiteX2" fmla="*/ 2059971 w 2199649"/>
                <a:gd name="connsiteY2" fmla="*/ 0 h 1396777"/>
                <a:gd name="connsiteX3" fmla="*/ 2199649 w 2199649"/>
                <a:gd name="connsiteY3" fmla="*/ 139678 h 1396777"/>
                <a:gd name="connsiteX4" fmla="*/ 2199649 w 2199649"/>
                <a:gd name="connsiteY4" fmla="*/ 1257099 h 1396777"/>
                <a:gd name="connsiteX5" fmla="*/ 2059971 w 2199649"/>
                <a:gd name="connsiteY5" fmla="*/ 1396777 h 1396777"/>
                <a:gd name="connsiteX6" fmla="*/ 139678 w 2199649"/>
                <a:gd name="connsiteY6" fmla="*/ 1396777 h 1396777"/>
                <a:gd name="connsiteX7" fmla="*/ 0 w 2199649"/>
                <a:gd name="connsiteY7" fmla="*/ 1257099 h 1396777"/>
                <a:gd name="connsiteX8" fmla="*/ 0 w 2199649"/>
                <a:gd name="connsiteY8" fmla="*/ 139678 h 139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9649" h="1396777">
                  <a:moveTo>
                    <a:pt x="0" y="139678"/>
                  </a:moveTo>
                  <a:cubicBezTo>
                    <a:pt x="0" y="62536"/>
                    <a:pt x="62536" y="0"/>
                    <a:pt x="139678" y="0"/>
                  </a:cubicBezTo>
                  <a:lnTo>
                    <a:pt x="2059971" y="0"/>
                  </a:lnTo>
                  <a:cubicBezTo>
                    <a:pt x="2137113" y="0"/>
                    <a:pt x="2199649" y="62536"/>
                    <a:pt x="2199649" y="139678"/>
                  </a:cubicBezTo>
                  <a:lnTo>
                    <a:pt x="2199649" y="1257099"/>
                  </a:lnTo>
                  <a:cubicBezTo>
                    <a:pt x="2199649" y="1334241"/>
                    <a:pt x="2137113" y="1396777"/>
                    <a:pt x="2059971" y="1396777"/>
                  </a:cubicBezTo>
                  <a:lnTo>
                    <a:pt x="139678" y="1396777"/>
                  </a:lnTo>
                  <a:cubicBezTo>
                    <a:pt x="62536" y="1396777"/>
                    <a:pt x="0" y="1334241"/>
                    <a:pt x="0" y="1257099"/>
                  </a:cubicBezTo>
                  <a:lnTo>
                    <a:pt x="0" y="139678"/>
                  </a:lnTo>
                  <a:close/>
                </a:path>
              </a:pathLst>
            </a:custGeom>
            <a:ln>
              <a:solidFill>
                <a:schemeClr val="accent6">
                  <a:lumMod val="75000"/>
                </a:schemeClr>
              </a:solid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2350" tIns="132350" rIns="132350" bIns="132350" numCol="1" spcCol="1270" anchor="ctr" anchorCtr="0">
              <a:noAutofit/>
            </a:bodyPr>
            <a:lstStyle/>
            <a:p>
              <a:pPr marL="0" lvl="0" indent="0" algn="ctr" defTabSz="1066800">
                <a:lnSpc>
                  <a:spcPct val="90000"/>
                </a:lnSpc>
                <a:spcBef>
                  <a:spcPct val="0"/>
                </a:spcBef>
                <a:spcAft>
                  <a:spcPct val="35000"/>
                </a:spcAft>
                <a:buNone/>
              </a:pPr>
              <a:r>
                <a:rPr lang="hr-HR" sz="2400" b="1" kern="1200" noProof="0"/>
                <a:t>Za CO</a:t>
              </a:r>
              <a:r>
                <a:rPr lang="hr-HR" sz="2400" b="1" kern="1200" baseline="-25000" noProof="0"/>
                <a:t>2</a:t>
              </a:r>
              <a:r>
                <a:rPr lang="hr-HR" sz="2400" b="1" kern="1200" noProof="0"/>
                <a:t> neutralan razvoj</a:t>
              </a:r>
            </a:p>
          </p:txBody>
        </p:sp>
      </p:grpSp>
    </p:spTree>
    <p:extLst>
      <p:ext uri="{BB962C8B-B14F-4D97-AF65-F5344CB8AC3E}">
        <p14:creationId xmlns:p14="http://schemas.microsoft.com/office/powerpoint/2010/main" val="9396222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utnik 2">
            <a:extLst>
              <a:ext uri="{FF2B5EF4-FFF2-40B4-BE49-F238E27FC236}">
                <a16:creationId xmlns:a16="http://schemas.microsoft.com/office/drawing/2014/main" id="{45F441C7-3829-2056-307E-0F1564294258}"/>
              </a:ext>
            </a:extLst>
          </p:cNvPr>
          <p:cNvSpPr>
            <a:spLocks noGrp="1"/>
          </p:cNvSpPr>
          <p:nvPr>
            <p:ph idx="1"/>
          </p:nvPr>
        </p:nvSpPr>
        <p:spPr>
          <a:xfrm>
            <a:off x="838200" y="1825625"/>
            <a:ext cx="10515600" cy="1920526"/>
          </a:xfrm>
          <a:prstGeom prst="rect">
            <a:avLst/>
          </a:prstGeom>
        </p:spPr>
        <p:txBody>
          <a:bodyPr wrap="square">
            <a:spAutoFit/>
          </a:bodyPr>
          <a:lstStyle/>
          <a:p>
            <a:pPr marL="0" lvl="0" indent="0" algn="ctr">
              <a:buNone/>
            </a:pPr>
            <a:r>
              <a:rPr lang="hr-HR" sz="4400" b="1">
                <a:solidFill>
                  <a:prstClr val="black">
                    <a:lumMod val="75000"/>
                    <a:lumOff val="25000"/>
                  </a:prstClr>
                </a:solidFill>
                <a:effectLst>
                  <a:outerShdw blurRad="38100" dist="38100" dir="2700000" algn="tl">
                    <a:srgbClr val="000000">
                      <a:alpha val="43137"/>
                    </a:srgbClr>
                  </a:outerShdw>
                </a:effectLst>
                <a:ea typeface="+mj-ea"/>
                <a:cs typeface="+mj-cs"/>
              </a:rPr>
              <a:t>Primjer dobre prakse u RH za razvijena mjerila za predmet nabave – </a:t>
            </a:r>
            <a:br>
              <a:rPr lang="hr-HR" sz="4400" b="1">
                <a:solidFill>
                  <a:prstClr val="black">
                    <a:lumMod val="75000"/>
                    <a:lumOff val="25000"/>
                  </a:prstClr>
                </a:solidFill>
                <a:effectLst>
                  <a:outerShdw blurRad="38100" dist="38100" dir="2700000" algn="tl">
                    <a:srgbClr val="000000">
                      <a:alpha val="43137"/>
                    </a:srgbClr>
                  </a:outerShdw>
                </a:effectLst>
                <a:ea typeface="+mj-ea"/>
                <a:cs typeface="+mj-cs"/>
              </a:rPr>
            </a:br>
            <a:r>
              <a:rPr lang="hr-HR" sz="4400" b="1">
                <a:solidFill>
                  <a:prstClr val="black">
                    <a:lumMod val="75000"/>
                    <a:lumOff val="25000"/>
                  </a:prstClr>
                </a:solidFill>
                <a:effectLst>
                  <a:outerShdw blurRad="38100" dist="38100" dir="2700000" algn="tl">
                    <a:srgbClr val="000000">
                      <a:alpha val="43137"/>
                    </a:srgbClr>
                  </a:outerShdw>
                </a:effectLst>
                <a:ea typeface="+mj-ea"/>
                <a:cs typeface="+mj-cs"/>
              </a:rPr>
              <a:t>RAČUNALA I RAČUNALNA OPREMA</a:t>
            </a:r>
            <a:endParaRPr kumimoji="0" lang="hr-HR" sz="1800" b="0" i="0" u="none" strike="noStrike" kern="1200" cap="none" spc="0" normalizeH="0" baseline="0">
              <a:ln>
                <a:noFill/>
              </a:ln>
              <a:solidFill>
                <a:prstClr val="black"/>
              </a:solidFill>
              <a:effectLst>
                <a:outerShdw blurRad="38100" dist="38100" dir="2700000" algn="tl">
                  <a:srgbClr val="000000">
                    <a:alpha val="43137"/>
                  </a:srgbClr>
                </a:outerShdw>
              </a:effectLst>
              <a:uLnTx/>
              <a:uFillTx/>
              <a:latin typeface="Calibri"/>
            </a:endParaRPr>
          </a:p>
        </p:txBody>
      </p:sp>
    </p:spTree>
    <p:extLst>
      <p:ext uri="{BB962C8B-B14F-4D97-AF65-F5344CB8AC3E}">
        <p14:creationId xmlns:p14="http://schemas.microsoft.com/office/powerpoint/2010/main" val="15345011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939821E5-8CF1-4630-ABC4-4F1E10CC8E5E}"/>
              </a:ext>
            </a:extLst>
          </p:cNvPr>
          <p:cNvPicPr>
            <a:picLocks noChangeAspect="1"/>
          </p:cNvPicPr>
          <p:nvPr/>
        </p:nvPicPr>
        <p:blipFill>
          <a:blip r:embed="rId2"/>
          <a:stretch>
            <a:fillRect/>
          </a:stretch>
        </p:blipFill>
        <p:spPr>
          <a:xfrm>
            <a:off x="1803261" y="1093080"/>
            <a:ext cx="8314072" cy="3779124"/>
          </a:xfrm>
          <a:prstGeom prst="rect">
            <a:avLst/>
          </a:prstGeom>
        </p:spPr>
      </p:pic>
      <p:pic>
        <p:nvPicPr>
          <p:cNvPr id="6" name="Slika 5">
            <a:extLst>
              <a:ext uri="{FF2B5EF4-FFF2-40B4-BE49-F238E27FC236}">
                <a16:creationId xmlns:a16="http://schemas.microsoft.com/office/drawing/2014/main" id="{F44C9EE5-F1DC-4F74-959E-0EF590C8A840}"/>
              </a:ext>
            </a:extLst>
          </p:cNvPr>
          <p:cNvPicPr>
            <a:picLocks noChangeAspect="1"/>
          </p:cNvPicPr>
          <p:nvPr/>
        </p:nvPicPr>
        <p:blipFill>
          <a:blip r:embed="rId3"/>
          <a:stretch>
            <a:fillRect/>
          </a:stretch>
        </p:blipFill>
        <p:spPr>
          <a:xfrm>
            <a:off x="9690613" y="5648713"/>
            <a:ext cx="2255716" cy="865707"/>
          </a:xfrm>
          <a:prstGeom prst="rect">
            <a:avLst/>
          </a:prstGeom>
        </p:spPr>
      </p:pic>
    </p:spTree>
    <p:extLst>
      <p:ext uri="{BB962C8B-B14F-4D97-AF65-F5344CB8AC3E}">
        <p14:creationId xmlns:p14="http://schemas.microsoft.com/office/powerpoint/2010/main" val="18483426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41784" y="510128"/>
            <a:ext cx="9534426" cy="995915"/>
          </a:xfrm>
        </p:spPr>
        <p:txBody>
          <a:bodyPr/>
          <a:lstStyle/>
          <a:p>
            <a:r>
              <a:rPr lang="hr-HR"/>
              <a:t>ENP</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6253" y="1357358"/>
            <a:ext cx="7596187" cy="489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lika 4">
            <a:extLst>
              <a:ext uri="{FF2B5EF4-FFF2-40B4-BE49-F238E27FC236}">
                <a16:creationId xmlns:a16="http://schemas.microsoft.com/office/drawing/2014/main" id="{57AC4112-FC4B-4F69-A31C-9081E646CC3A}"/>
              </a:ext>
            </a:extLst>
          </p:cNvPr>
          <p:cNvPicPr>
            <a:picLocks noChangeAspect="1"/>
          </p:cNvPicPr>
          <p:nvPr/>
        </p:nvPicPr>
        <p:blipFill>
          <a:blip r:embed="rId3"/>
          <a:stretch>
            <a:fillRect/>
          </a:stretch>
        </p:blipFill>
        <p:spPr>
          <a:xfrm>
            <a:off x="9690613" y="5648713"/>
            <a:ext cx="2255716" cy="865707"/>
          </a:xfrm>
          <a:prstGeom prst="rect">
            <a:avLst/>
          </a:prstGeom>
        </p:spPr>
      </p:pic>
    </p:spTree>
    <p:extLst>
      <p:ext uri="{BB962C8B-B14F-4D97-AF65-F5344CB8AC3E}">
        <p14:creationId xmlns:p14="http://schemas.microsoft.com/office/powerpoint/2010/main" val="40157793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94035" y="629685"/>
            <a:ext cx="9534426" cy="995915"/>
          </a:xfrm>
        </p:spPr>
        <p:txBody>
          <a:bodyPr/>
          <a:lstStyle/>
          <a:p>
            <a:r>
              <a:rPr lang="hr-HR"/>
              <a:t>ENP</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860" y="1361929"/>
            <a:ext cx="8455429" cy="471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lika 4">
            <a:extLst>
              <a:ext uri="{FF2B5EF4-FFF2-40B4-BE49-F238E27FC236}">
                <a16:creationId xmlns:a16="http://schemas.microsoft.com/office/drawing/2014/main" id="{16F96E55-35EC-4D89-87AC-42ED9F5B99BF}"/>
              </a:ext>
            </a:extLst>
          </p:cNvPr>
          <p:cNvPicPr>
            <a:picLocks noChangeAspect="1"/>
          </p:cNvPicPr>
          <p:nvPr/>
        </p:nvPicPr>
        <p:blipFill>
          <a:blip r:embed="rId3"/>
          <a:stretch>
            <a:fillRect/>
          </a:stretch>
        </p:blipFill>
        <p:spPr>
          <a:xfrm>
            <a:off x="9690613" y="5648713"/>
            <a:ext cx="2255716" cy="865707"/>
          </a:xfrm>
          <a:prstGeom prst="rect">
            <a:avLst/>
          </a:prstGeom>
        </p:spPr>
      </p:pic>
    </p:spTree>
    <p:extLst>
      <p:ext uri="{BB962C8B-B14F-4D97-AF65-F5344CB8AC3E}">
        <p14:creationId xmlns:p14="http://schemas.microsoft.com/office/powerpoint/2010/main" val="3262830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28275" y="515175"/>
            <a:ext cx="9534426" cy="995915"/>
          </a:xfrm>
        </p:spPr>
        <p:txBody>
          <a:bodyPr/>
          <a:lstStyle/>
          <a:p>
            <a:r>
              <a:rPr lang="hr-HR"/>
              <a:t>ENP</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874" y="220812"/>
            <a:ext cx="6566263" cy="629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lika 4">
            <a:extLst>
              <a:ext uri="{FF2B5EF4-FFF2-40B4-BE49-F238E27FC236}">
                <a16:creationId xmlns:a16="http://schemas.microsoft.com/office/drawing/2014/main" id="{BFDD83DA-EC4C-44FE-8B96-19A7E5FAE706}"/>
              </a:ext>
            </a:extLst>
          </p:cNvPr>
          <p:cNvPicPr>
            <a:picLocks noChangeAspect="1"/>
          </p:cNvPicPr>
          <p:nvPr/>
        </p:nvPicPr>
        <p:blipFill>
          <a:blip r:embed="rId3"/>
          <a:stretch>
            <a:fillRect/>
          </a:stretch>
        </p:blipFill>
        <p:spPr>
          <a:xfrm>
            <a:off x="9690613" y="5648713"/>
            <a:ext cx="2255716" cy="865707"/>
          </a:xfrm>
          <a:prstGeom prst="rect">
            <a:avLst/>
          </a:prstGeom>
        </p:spPr>
      </p:pic>
    </p:spTree>
    <p:extLst>
      <p:ext uri="{BB962C8B-B14F-4D97-AF65-F5344CB8AC3E}">
        <p14:creationId xmlns:p14="http://schemas.microsoft.com/office/powerpoint/2010/main" val="35887550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hr-HR"/>
              <a:t>ENP</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7097" y="218810"/>
            <a:ext cx="6721633" cy="642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lika 4">
            <a:extLst>
              <a:ext uri="{FF2B5EF4-FFF2-40B4-BE49-F238E27FC236}">
                <a16:creationId xmlns:a16="http://schemas.microsoft.com/office/drawing/2014/main" id="{939628A1-85D3-4CD4-A3D8-D48BD0CBECA8}"/>
              </a:ext>
            </a:extLst>
          </p:cNvPr>
          <p:cNvPicPr>
            <a:picLocks noChangeAspect="1"/>
          </p:cNvPicPr>
          <p:nvPr/>
        </p:nvPicPr>
        <p:blipFill>
          <a:blip r:embed="rId3"/>
          <a:stretch>
            <a:fillRect/>
          </a:stretch>
        </p:blipFill>
        <p:spPr>
          <a:xfrm>
            <a:off x="9690613" y="5648713"/>
            <a:ext cx="2255716" cy="865707"/>
          </a:xfrm>
          <a:prstGeom prst="rect">
            <a:avLst/>
          </a:prstGeom>
        </p:spPr>
      </p:pic>
    </p:spTree>
    <p:extLst>
      <p:ext uri="{BB962C8B-B14F-4D97-AF65-F5344CB8AC3E}">
        <p14:creationId xmlns:p14="http://schemas.microsoft.com/office/powerpoint/2010/main" val="21461145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hr-HR"/>
              <a:t>ENP</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862" y="835024"/>
            <a:ext cx="7423063" cy="3318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lika 4">
            <a:extLst>
              <a:ext uri="{FF2B5EF4-FFF2-40B4-BE49-F238E27FC236}">
                <a16:creationId xmlns:a16="http://schemas.microsoft.com/office/drawing/2014/main" id="{604B39E6-B876-4D7D-9085-21AD10D81139}"/>
              </a:ext>
            </a:extLst>
          </p:cNvPr>
          <p:cNvPicPr>
            <a:picLocks noChangeAspect="1"/>
          </p:cNvPicPr>
          <p:nvPr/>
        </p:nvPicPr>
        <p:blipFill>
          <a:blip r:embed="rId3"/>
          <a:stretch>
            <a:fillRect/>
          </a:stretch>
        </p:blipFill>
        <p:spPr>
          <a:xfrm>
            <a:off x="9690613" y="5648713"/>
            <a:ext cx="2255716" cy="865707"/>
          </a:xfrm>
          <a:prstGeom prst="rect">
            <a:avLst/>
          </a:prstGeom>
        </p:spPr>
      </p:pic>
    </p:spTree>
    <p:extLst>
      <p:ext uri="{BB962C8B-B14F-4D97-AF65-F5344CB8AC3E}">
        <p14:creationId xmlns:p14="http://schemas.microsoft.com/office/powerpoint/2010/main" val="33655764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hr-HR"/>
              <a:t>ENP</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7363" y="506413"/>
            <a:ext cx="6497637" cy="511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lika 4">
            <a:extLst>
              <a:ext uri="{FF2B5EF4-FFF2-40B4-BE49-F238E27FC236}">
                <a16:creationId xmlns:a16="http://schemas.microsoft.com/office/drawing/2014/main" id="{820DBB49-6515-4215-ABCD-D032254170CB}"/>
              </a:ext>
            </a:extLst>
          </p:cNvPr>
          <p:cNvPicPr>
            <a:picLocks noChangeAspect="1"/>
          </p:cNvPicPr>
          <p:nvPr/>
        </p:nvPicPr>
        <p:blipFill>
          <a:blip r:embed="rId3"/>
          <a:stretch>
            <a:fillRect/>
          </a:stretch>
        </p:blipFill>
        <p:spPr>
          <a:xfrm>
            <a:off x="9690613" y="5648713"/>
            <a:ext cx="2255716" cy="865707"/>
          </a:xfrm>
          <a:prstGeom prst="rect">
            <a:avLst/>
          </a:prstGeom>
        </p:spPr>
      </p:pic>
    </p:spTree>
    <p:extLst>
      <p:ext uri="{BB962C8B-B14F-4D97-AF65-F5344CB8AC3E}">
        <p14:creationId xmlns:p14="http://schemas.microsoft.com/office/powerpoint/2010/main" val="16998397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98241" y="343580"/>
            <a:ext cx="9534426" cy="995915"/>
          </a:xfrm>
        </p:spPr>
        <p:txBody>
          <a:bodyPr/>
          <a:lstStyle/>
          <a:p>
            <a:r>
              <a:rPr lang="hr-HR"/>
              <a:t>Tehničke specifikacije</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157" y="1368654"/>
            <a:ext cx="8134680" cy="1275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749" y="2748932"/>
            <a:ext cx="9239580" cy="1200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157" y="4053388"/>
            <a:ext cx="8965848"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Slika 7">
            <a:extLst>
              <a:ext uri="{FF2B5EF4-FFF2-40B4-BE49-F238E27FC236}">
                <a16:creationId xmlns:a16="http://schemas.microsoft.com/office/drawing/2014/main" id="{D3E45E76-7764-470E-802C-7E436C52AB87}"/>
              </a:ext>
            </a:extLst>
          </p:cNvPr>
          <p:cNvPicPr>
            <a:picLocks noChangeAspect="1"/>
          </p:cNvPicPr>
          <p:nvPr/>
        </p:nvPicPr>
        <p:blipFill>
          <a:blip r:embed="rId5"/>
          <a:stretch>
            <a:fillRect/>
          </a:stretch>
        </p:blipFill>
        <p:spPr>
          <a:xfrm>
            <a:off x="9690613" y="5648713"/>
            <a:ext cx="2255716" cy="865707"/>
          </a:xfrm>
          <a:prstGeom prst="rect">
            <a:avLst/>
          </a:prstGeom>
        </p:spPr>
      </p:pic>
    </p:spTree>
    <p:extLst>
      <p:ext uri="{BB962C8B-B14F-4D97-AF65-F5344CB8AC3E}">
        <p14:creationId xmlns:p14="http://schemas.microsoft.com/office/powerpoint/2010/main" val="25798863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44933" y="429775"/>
            <a:ext cx="9534426" cy="995915"/>
          </a:xfrm>
        </p:spPr>
        <p:txBody>
          <a:bodyPr/>
          <a:lstStyle/>
          <a:p>
            <a:r>
              <a:rPr lang="hr-HR"/>
              <a:t>Raspoloživi EU alati</a:t>
            </a:r>
          </a:p>
        </p:txBody>
      </p:sp>
      <p:sp>
        <p:nvSpPr>
          <p:cNvPr id="6" name="Content Placeholder 7"/>
          <p:cNvSpPr>
            <a:spLocks noGrp="1"/>
          </p:cNvSpPr>
          <p:nvPr>
            <p:ph idx="1"/>
          </p:nvPr>
        </p:nvSpPr>
        <p:spPr>
          <a:xfrm>
            <a:off x="941404" y="1772348"/>
            <a:ext cx="9877067" cy="3018442"/>
          </a:xfrm>
        </p:spPr>
        <p:txBody>
          <a:bodyPr>
            <a:noAutofit/>
          </a:bodyPr>
          <a:lstStyle/>
          <a:p>
            <a:r>
              <a:rPr lang="hr-HR" sz="2400" b="1">
                <a:solidFill>
                  <a:schemeClr val="accent6">
                    <a:lumMod val="75000"/>
                  </a:schemeClr>
                </a:solidFill>
              </a:rPr>
              <a:t>Računala, monitori, tableti i smartphone</a:t>
            </a:r>
          </a:p>
          <a:p>
            <a:endParaRPr lang="hr-HR" sz="2400" b="1">
              <a:solidFill>
                <a:schemeClr val="accent6">
                  <a:lumMod val="75000"/>
                </a:schemeClr>
              </a:solidFill>
            </a:endParaRPr>
          </a:p>
          <a:p>
            <a:r>
              <a:rPr lang="hr-HR" sz="2400">
                <a:solidFill>
                  <a:schemeClr val="bg1">
                    <a:lumMod val="50000"/>
                  </a:schemeClr>
                </a:solidFill>
              </a:rPr>
              <a:t>Navedena mjerila su bila u reviziji zbog isteka ugovora između EU i SAD vezano uz Energy star oznaku &gt;&gt;&gt; nova mjerila za kategoriju Računala, monitore, tablete i smartphone dostupna od ožujka 2021 na poveznici: </a:t>
            </a:r>
          </a:p>
          <a:p>
            <a:r>
              <a:rPr lang="hr-HR" sz="2400">
                <a:solidFill>
                  <a:srgbClr val="C00000"/>
                </a:solidFill>
                <a:hlinkClick r:id="rId2"/>
              </a:rPr>
              <a:t>https://ec.europa.eu/environment/gpp/pdf/210309_EU%20GPP%20criteria%20computers.pdf</a:t>
            </a:r>
            <a:r>
              <a:rPr lang="hr-HR" sz="2400">
                <a:solidFill>
                  <a:srgbClr val="C00000"/>
                </a:solidFill>
              </a:rPr>
              <a:t> </a:t>
            </a:r>
            <a:endParaRPr lang="en-US" sz="2400">
              <a:solidFill>
                <a:srgbClr val="C00000"/>
              </a:solidFill>
            </a:endParaRPr>
          </a:p>
        </p:txBody>
      </p:sp>
      <p:pic>
        <p:nvPicPr>
          <p:cNvPr id="8" name="Slika 7">
            <a:extLst>
              <a:ext uri="{FF2B5EF4-FFF2-40B4-BE49-F238E27FC236}">
                <a16:creationId xmlns:a16="http://schemas.microsoft.com/office/drawing/2014/main" id="{488173DB-9981-4F6F-A919-2923836580E6}"/>
              </a:ext>
            </a:extLst>
          </p:cNvPr>
          <p:cNvPicPr>
            <a:picLocks noChangeAspect="1"/>
          </p:cNvPicPr>
          <p:nvPr/>
        </p:nvPicPr>
        <p:blipFill>
          <a:blip r:embed="rId3"/>
          <a:stretch>
            <a:fillRect/>
          </a:stretch>
        </p:blipFill>
        <p:spPr>
          <a:xfrm>
            <a:off x="9690613" y="5648713"/>
            <a:ext cx="2255716" cy="865707"/>
          </a:xfrm>
          <a:prstGeom prst="rect">
            <a:avLst/>
          </a:prstGeom>
        </p:spPr>
      </p:pic>
    </p:spTree>
    <p:extLst>
      <p:ext uri="{BB962C8B-B14F-4D97-AF65-F5344CB8AC3E}">
        <p14:creationId xmlns:p14="http://schemas.microsoft.com/office/powerpoint/2010/main" val="3498787532"/>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3ecc09b-ab7a-4dbe-949d-8f4d91706a3a">
      <Terms xmlns="http://schemas.microsoft.com/office/infopath/2007/PartnerControls"/>
    </lcf76f155ced4ddcb4097134ff3c332f>
    <TaxCatchAll xmlns="641da445-340a-4d81-8d2d-815f17152cf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BB5E466BAAFD4BB467D06FB6F2731C" ma:contentTypeVersion="17" ma:contentTypeDescription="Create a new document." ma:contentTypeScope="" ma:versionID="385c7e969a6edf9f2f5a668f43cb523c">
  <xsd:schema xmlns:xsd="http://www.w3.org/2001/XMLSchema" xmlns:xs="http://www.w3.org/2001/XMLSchema" xmlns:p="http://schemas.microsoft.com/office/2006/metadata/properties" xmlns:ns2="53ecc09b-ab7a-4dbe-949d-8f4d91706a3a" xmlns:ns3="641da445-340a-4d81-8d2d-815f17152cf1" targetNamespace="http://schemas.microsoft.com/office/2006/metadata/properties" ma:root="true" ma:fieldsID="9920d9464670fd1f29baf3c8e6ee12e5" ns2:_="" ns3:_="">
    <xsd:import namespace="53ecc09b-ab7a-4dbe-949d-8f4d91706a3a"/>
    <xsd:import namespace="641da445-340a-4d81-8d2d-815f17152cf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ecc09b-ab7a-4dbe-949d-8f4d91706a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1855554-511d-4246-ad50-db055764b9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1da445-340a-4d81-8d2d-815f17152cf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bc222a6-f532-463e-9457-ecf903626188}" ma:internalName="TaxCatchAll" ma:showField="CatchAllData" ma:web="641da445-340a-4d81-8d2d-815f17152cf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E1A02E-1A9B-4F66-BCA6-35E37D6A6D62}">
  <ds:schemaRefs>
    <ds:schemaRef ds:uri="53ecc09b-ab7a-4dbe-949d-8f4d91706a3a"/>
    <ds:schemaRef ds:uri="641da445-340a-4d81-8d2d-815f17152cf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2D39A33-EBF8-4671-987D-576251C23905}">
  <ds:schemaRefs>
    <ds:schemaRef ds:uri="http://schemas.microsoft.com/sharepoint/v3/contenttype/forms"/>
  </ds:schemaRefs>
</ds:datastoreItem>
</file>

<file path=customXml/itemProps3.xml><?xml version="1.0" encoding="utf-8"?>
<ds:datastoreItem xmlns:ds="http://schemas.openxmlformats.org/officeDocument/2006/customXml" ds:itemID="{A4B3D94B-36AC-45A4-B2FA-0C057217F364}">
  <ds:schemaRefs>
    <ds:schemaRef ds:uri="53ecc09b-ab7a-4dbe-949d-8f4d91706a3a"/>
    <ds:schemaRef ds:uri="641da445-340a-4d81-8d2d-815f17152c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7558</Words>
  <Application>Microsoft Office PowerPoint</Application>
  <PresentationFormat>Widescreen</PresentationFormat>
  <Paragraphs>628</Paragraphs>
  <Slides>148</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148</vt:i4>
      </vt:variant>
    </vt:vector>
  </HeadingPairs>
  <TitlesOfParts>
    <vt:vector size="158" baseType="lpstr">
      <vt:lpstr>AR CENA</vt:lpstr>
      <vt:lpstr>Arial</vt:lpstr>
      <vt:lpstr>Calibri</vt:lpstr>
      <vt:lpstr>Calibri Light</vt:lpstr>
      <vt:lpstr>Segoe UI</vt:lpstr>
      <vt:lpstr>Times New Roman</vt:lpstr>
      <vt:lpstr>Wingdings</vt:lpstr>
      <vt:lpstr>Wingdings 3</vt:lpstr>
      <vt:lpstr>华文黑体</vt:lpstr>
      <vt:lpstr>Tema sustava Office</vt:lpstr>
      <vt:lpstr>Zelena javna nabava Program usavršavanja 2023.</vt:lpstr>
      <vt:lpstr>PowerPoint Presentation</vt:lpstr>
      <vt:lpstr>Raspored </vt:lpstr>
      <vt:lpstr>Upoznajmo se!</vt:lpstr>
      <vt:lpstr>Ciljevi treninga</vt:lpstr>
      <vt:lpstr>Što znači zelena javna nabava ? </vt:lpstr>
      <vt:lpstr>Što je zelena javna nabava?</vt:lpstr>
      <vt:lpstr>Koristi ZeJN</vt:lpstr>
      <vt:lpstr>Zelena javna nabava kao alat</vt:lpstr>
      <vt:lpstr>Utjecaj zelene javne nabave</vt:lpstr>
      <vt:lpstr>PowerPoint Presentation</vt:lpstr>
      <vt:lpstr>Zakonodavni i strateški okvir na nivou Republike Hrvatske</vt:lpstr>
      <vt:lpstr>Odluka Vlade Republike Hrvatske o zelenoj javnoj nabavi (NN 49/21)</vt:lpstr>
      <vt:lpstr>Zakonska obveza</vt:lpstr>
      <vt:lpstr>PowerPoint Presentation</vt:lpstr>
      <vt:lpstr>VIDEO br. 1</vt:lpstr>
      <vt:lpstr>Mjerila zelene javne nabave  </vt:lpstr>
      <vt:lpstr>Prioritetne skupine – nabavne kategorije / HR</vt:lpstr>
      <vt:lpstr>Mjerila za prioritetne skupine – nabavne kategorije</vt:lpstr>
      <vt:lpstr>Mjerila za prioritetne skupine – nabavne kategorije</vt:lpstr>
      <vt:lpstr>Mjerila zelene javne nabave</vt:lpstr>
      <vt:lpstr>Kategorije mjerila</vt:lpstr>
      <vt:lpstr>Prioritetne skupine proizvoda i razvijena mjerila u EU</vt:lpstr>
      <vt:lpstr>Zastarjela mjerila zelene javne nabave</vt:lpstr>
      <vt:lpstr>Povijesni podaci / statistika: što nam poručuju?</vt:lpstr>
      <vt:lpstr>Broj zelenih ugovora</vt:lpstr>
      <vt:lpstr>% vrijednosti zelenih ugovora</vt:lpstr>
      <vt:lpstr>Vrijednost zelenih ugovora</vt:lpstr>
      <vt:lpstr>2021 – vrsta predmeta nabave</vt:lpstr>
      <vt:lpstr>Ima li tržište zelenu snagu?</vt:lpstr>
      <vt:lpstr>Tržište je zeleno!</vt:lpstr>
      <vt:lpstr>Koji su predmeti nabave najčešće zeleni?</vt:lpstr>
      <vt:lpstr>Statističko izvješće o javnoj nabavi RH za 2021. godinu</vt:lpstr>
      <vt:lpstr>Učešće prioritetnih skupina u ukupnoj zelenoj nabavi</vt:lpstr>
      <vt:lpstr>Statističko izvješće o javnoj nabavi RH za 2021. godinu</vt:lpstr>
      <vt:lpstr>Europski zeleni plan te primjenjivost u RH  Eko-oznake, EMAS i relevantni EU propisi  Zelena javna nabava i kružno gospodarstvo</vt:lpstr>
      <vt:lpstr>Europski zeleni plan te  primjenjivost u RH</vt:lpstr>
      <vt:lpstr>Europski zeleni plan</vt:lpstr>
      <vt:lpstr>EZP - izvadak</vt:lpstr>
      <vt:lpstr>EZP i RH</vt:lpstr>
      <vt:lpstr>EZP i Akcijski plan zelene javne nabave</vt:lpstr>
      <vt:lpstr>Akcijski plan zelene javne nabave</vt:lpstr>
      <vt:lpstr>Primjeri konkretizacije primjene prioritetnih zelenih skupina</vt:lpstr>
      <vt:lpstr>Eko-oznake i EMAS  </vt:lpstr>
      <vt:lpstr>Eko-oznake</vt:lpstr>
      <vt:lpstr>Eko-oznake</vt:lpstr>
      <vt:lpstr>Eko-oznake</vt:lpstr>
      <vt:lpstr>Globalna mreža za ekološko označavanje (GEN)</vt:lpstr>
      <vt:lpstr>Eko-oznake – kako primijeniti?</vt:lpstr>
      <vt:lpstr>EU Ecolabel</vt:lpstr>
      <vt:lpstr>Proizvodi s EU Ecolabel oznakom</vt:lpstr>
      <vt:lpstr>Der Blaue Engel</vt:lpstr>
      <vt:lpstr>EMAS (Eco-Management and Audit Scheme)</vt:lpstr>
      <vt:lpstr>EMAS (Eco-Management and Audit Scheme)</vt:lpstr>
      <vt:lpstr>PowerPoint Presentation</vt:lpstr>
      <vt:lpstr>VIDEO br. 2</vt:lpstr>
      <vt:lpstr> Zelena javna nabava i kružno gospodarstvo</vt:lpstr>
      <vt:lpstr>Kružno gospodarstvo i zelena javna nabava</vt:lpstr>
      <vt:lpstr>Zašto kružno gospodarstvo?</vt:lpstr>
      <vt:lpstr>PowerPoint Presentation</vt:lpstr>
      <vt:lpstr>Utjecaji na klimatske promjene i emisiju CO2</vt:lpstr>
      <vt:lpstr>Utjecaji na kvalitetu vode i zraka</vt:lpstr>
      <vt:lpstr>Utjecaji na stvaranje otpada i iskorištavanje resursa</vt:lpstr>
      <vt:lpstr>Kružna javna nabava</vt:lpstr>
      <vt:lpstr>Prilike u ciklusu nabave</vt:lpstr>
      <vt:lpstr>Primjeri ozelenjavanja javne nabave u RH</vt:lpstr>
      <vt:lpstr>Točke utjecaja na ozelenjavanje javne nabave: PLAN NABAVE</vt:lpstr>
      <vt:lpstr>Točke utjecaja na ozelenjavanje javne nabave: DOKUMENTACIJA O NABAVI</vt:lpstr>
      <vt:lpstr>Točke utjecaja na ozelenjavanje javne nabave: DOKUMENTACIJA O NABAVI</vt:lpstr>
      <vt:lpstr>Točke utjecaja na ozelenjavanje javne nabave: KRITERIJ ZA ODABIR</vt:lpstr>
      <vt:lpstr>Točke utjecaja na ozelenjavanje javne nabave: UGOVORNE ODREDBE</vt:lpstr>
      <vt:lpstr>Točke utjecaja na ozelenjavanje javne nabave: UGOVORNE ODREDBE - IZVRŠENJE</vt:lpstr>
      <vt:lpstr>Dostupnost materijala</vt:lpstr>
      <vt:lpstr>ZJN 2016.</vt:lpstr>
      <vt:lpstr>Primjer dobre prakse u RH za razvijena mjerila za predmet nabave – MOTORNA VOZILA </vt:lpstr>
      <vt:lpstr>https://eojn.nn.hr/SPIN/APPLICATION/IPN/DocumentManagement/DokumentPodaciFrm.aspx?id=6871845 </vt:lpstr>
      <vt:lpstr>Tehnička specifikacija</vt:lpstr>
      <vt:lpstr>https://eojn.nn.hr/SPIN/APPLICATION/IPN/DocumentManagement/DokumentPodaciFrm.aspx?id=7216957 </vt:lpstr>
      <vt:lpstr>PowerPoint Presentation</vt:lpstr>
      <vt:lpstr>Primjer dobre prakse u RH za razvijena mjerila za predmet nabave – ELEKTRIČNA ENERGIJA</vt:lpstr>
      <vt:lpstr>ZELENA ENERGIJA</vt:lpstr>
      <vt:lpstr>PowerPoint Presentation</vt:lpstr>
      <vt:lpstr>PowerPoint Presentation</vt:lpstr>
      <vt:lpstr>PowerPoint Presentation</vt:lpstr>
      <vt:lpstr>PowerPoint Presentation</vt:lpstr>
      <vt:lpstr>ENP</vt:lpstr>
      <vt:lpstr>PowerPoint Presentation</vt:lpstr>
      <vt:lpstr>PowerPoint Presentation</vt:lpstr>
      <vt:lpstr>ENP</vt:lpstr>
      <vt:lpstr>PowerPoint Presentation</vt:lpstr>
      <vt:lpstr>PowerPoint Presentation</vt:lpstr>
      <vt:lpstr>ENP</vt:lpstr>
      <vt:lpstr>ENP</vt:lpstr>
      <vt:lpstr>ENP</vt:lpstr>
      <vt:lpstr>ENP</vt:lpstr>
      <vt:lpstr>ENP</vt:lpstr>
      <vt:lpstr>ENP</vt:lpstr>
      <vt:lpstr>Tehničke specifikacije</vt:lpstr>
      <vt:lpstr>Raspoloživi EU alati</vt:lpstr>
      <vt:lpstr>PowerPoint Presentation</vt:lpstr>
      <vt:lpstr>PowerPoint Presentation</vt:lpstr>
      <vt:lpstr>Primjer dobre prakse u RH za  razvijena mjerila za predmet nabave -  USLUGE ČIŠĆENJA </vt:lpstr>
      <vt:lpstr>PowerPoint Presentation</vt:lpstr>
      <vt:lpstr>PowerPoint Presentation</vt:lpstr>
      <vt:lpstr>PowerPoint Presentation</vt:lpstr>
      <vt:lpstr>PowerPoint Presentation</vt:lpstr>
      <vt:lpstr>Primjer dobre prakse u RH za  razvijena mjerila za predmet nabave – POTROŠNI MATERIJAL </vt:lpstr>
      <vt:lpstr>PowerPoint Presentation</vt:lpstr>
      <vt:lpstr>PowerPoint Presentation</vt:lpstr>
      <vt:lpstr>PowerPoint Presentation</vt:lpstr>
      <vt:lpstr>Zapisnik o pregledu i ocjeni ponuda </vt:lpstr>
      <vt:lpstr>PowerPoint Presentation</vt:lpstr>
      <vt:lpstr>Uvjeti sposobnosti</vt:lpstr>
      <vt:lpstr>ENP</vt:lpstr>
      <vt:lpstr>Primjer dobre prakse u RH za  razvijena mjerila za predmet nabave – HRANA</vt:lpstr>
      <vt:lpstr>PowerPoint Presentation</vt:lpstr>
      <vt:lpstr>ENP KRITERIJI – opći*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VJEŽBA br. 2</vt:lpstr>
      <vt:lpstr>VIDEO br. 3</vt:lpstr>
      <vt:lpstr>TROŠAK ŽIVOTNOG VIJEKA I  LCC KALKULATORI</vt:lpstr>
      <vt:lpstr>ZJN 2016 - Trošak životnog vijeka</vt:lpstr>
      <vt:lpstr>ZJN 2016 - Trošak životnog vijeka</vt:lpstr>
      <vt:lpstr>LCC (troškovi životnog vijeka) i ENP</vt:lpstr>
      <vt:lpstr>LCC (troškovi životnog vijeka) i ENP</vt:lpstr>
      <vt:lpstr>LCC (troškovi životnog vijeka) i ENP</vt:lpstr>
      <vt:lpstr>Modeli za odabir ENP s kvalitetom</vt:lpstr>
      <vt:lpstr>LCC kalkulatori</vt:lpstr>
      <vt:lpstr>LCC alati - Kalkulator uštede ugljika i energije za ugovorenu energiju</vt:lpstr>
      <vt:lpstr>LCC alati - Kalkulator uštede ugljika i energije za uredsku ICT opremu</vt:lpstr>
      <vt:lpstr>LCC alati - Kalkulator uštede ugljika i energije za uličnu rasvjetu</vt:lpstr>
      <vt:lpstr>Što u LCC čini dodanu vrijednost za zelenu javnu nabavu? </vt:lpstr>
      <vt:lpstr>Vježba broj 3</vt:lpstr>
      <vt:lpstr>VJEŽBA br. 3</vt:lpstr>
      <vt:lpstr>Pitanja?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Zelena javna nabava online program usavršavanja svibanj/lipanj 2021.</dc:title>
  <dc:creator>Stana</dc:creator>
  <cp:lastModifiedBy>Antonija Belošević</cp:lastModifiedBy>
  <cp:revision>2</cp:revision>
  <dcterms:modified xsi:type="dcterms:W3CDTF">2023-11-08T12:13:53Z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0x01010023BB5E466BAAFD4BB467D06FB6F2731C</vt:lpwstr>
  </property>
  <property fmtid="{D5CDD505-2E9C-101B-9397-08002B2CF9AE}" pid="3" name="MediaServiceImageTags">
    <vt:lpwstr/>
  </property>
</Properties>
</file>