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3"/>
  </p:notesMasterIdLst>
  <p:handoutMasterIdLst>
    <p:handoutMasterId r:id="rId224"/>
  </p:handoutMasterIdLst>
  <p:sldIdLst>
    <p:sldId id="535" r:id="rId5"/>
    <p:sldId id="839" r:id="rId6"/>
    <p:sldId id="837" r:id="rId7"/>
    <p:sldId id="772" r:id="rId8"/>
    <p:sldId id="840" r:id="rId9"/>
    <p:sldId id="441" r:id="rId10"/>
    <p:sldId id="888" r:id="rId11"/>
    <p:sldId id="858" r:id="rId12"/>
    <p:sldId id="860" r:id="rId13"/>
    <p:sldId id="861" r:id="rId14"/>
    <p:sldId id="378" r:id="rId15"/>
    <p:sldId id="776" r:id="rId16"/>
    <p:sldId id="841" r:id="rId17"/>
    <p:sldId id="842" r:id="rId18"/>
    <p:sldId id="545" r:id="rId19"/>
    <p:sldId id="435" r:id="rId20"/>
    <p:sldId id="436" r:id="rId21"/>
    <p:sldId id="438" r:id="rId22"/>
    <p:sldId id="437" r:id="rId23"/>
    <p:sldId id="444" r:id="rId24"/>
    <p:sldId id="445" r:id="rId25"/>
    <p:sldId id="256" r:id="rId26"/>
    <p:sldId id="871" r:id="rId27"/>
    <p:sldId id="844" r:id="rId28"/>
    <p:sldId id="845" r:id="rId29"/>
    <p:sldId id="847" r:id="rId30"/>
    <p:sldId id="850" r:id="rId31"/>
    <p:sldId id="851" r:id="rId32"/>
    <p:sldId id="848" r:id="rId33"/>
    <p:sldId id="849" r:id="rId34"/>
    <p:sldId id="852" r:id="rId35"/>
    <p:sldId id="854" r:id="rId36"/>
    <p:sldId id="853" r:id="rId37"/>
    <p:sldId id="855" r:id="rId38"/>
    <p:sldId id="832" r:id="rId39"/>
    <p:sldId id="289" r:id="rId40"/>
    <p:sldId id="440" r:id="rId41"/>
    <p:sldId id="290" r:id="rId42"/>
    <p:sldId id="1057" r:id="rId43"/>
    <p:sldId id="782" r:id="rId44"/>
    <p:sldId id="291" r:id="rId45"/>
    <p:sldId id="1068" r:id="rId46"/>
    <p:sldId id="857" r:id="rId47"/>
    <p:sldId id="859" r:id="rId48"/>
    <p:sldId id="856" r:id="rId49"/>
    <p:sldId id="865" r:id="rId50"/>
    <p:sldId id="1058" r:id="rId51"/>
    <p:sldId id="1066" r:id="rId52"/>
    <p:sldId id="1065" r:id="rId53"/>
    <p:sldId id="868" r:id="rId54"/>
    <p:sldId id="880" r:id="rId55"/>
    <p:sldId id="881" r:id="rId56"/>
    <p:sldId id="1067" r:id="rId57"/>
    <p:sldId id="1069" r:id="rId58"/>
    <p:sldId id="1070" r:id="rId59"/>
    <p:sldId id="1071" r:id="rId60"/>
    <p:sldId id="867" r:id="rId61"/>
    <p:sldId id="866" r:id="rId62"/>
    <p:sldId id="889" r:id="rId63"/>
    <p:sldId id="890" r:id="rId64"/>
    <p:sldId id="892" r:id="rId65"/>
    <p:sldId id="893" r:id="rId66"/>
    <p:sldId id="1059" r:id="rId67"/>
    <p:sldId id="898" r:id="rId68"/>
    <p:sldId id="899" r:id="rId69"/>
    <p:sldId id="1060" r:id="rId70"/>
    <p:sldId id="869" r:id="rId71"/>
    <p:sldId id="903" r:id="rId72"/>
    <p:sldId id="904" r:id="rId73"/>
    <p:sldId id="906" r:id="rId74"/>
    <p:sldId id="1040" r:id="rId75"/>
    <p:sldId id="1036" r:id="rId76"/>
    <p:sldId id="905" r:id="rId77"/>
    <p:sldId id="943" r:id="rId78"/>
    <p:sldId id="972" r:id="rId79"/>
    <p:sldId id="938" r:id="rId80"/>
    <p:sldId id="941" r:id="rId81"/>
    <p:sldId id="1072" r:id="rId82"/>
    <p:sldId id="942" r:id="rId83"/>
    <p:sldId id="1042" r:id="rId84"/>
    <p:sldId id="1043" r:id="rId85"/>
    <p:sldId id="1044" r:id="rId86"/>
    <p:sldId id="1045" r:id="rId87"/>
    <p:sldId id="1046" r:id="rId88"/>
    <p:sldId id="1047" r:id="rId89"/>
    <p:sldId id="1048" r:id="rId90"/>
    <p:sldId id="1049" r:id="rId91"/>
    <p:sldId id="1050" r:id="rId92"/>
    <p:sldId id="1051" r:id="rId93"/>
    <p:sldId id="1052" r:id="rId94"/>
    <p:sldId id="1053" r:id="rId95"/>
    <p:sldId id="1062" r:id="rId96"/>
    <p:sldId id="1054" r:id="rId97"/>
    <p:sldId id="1055" r:id="rId98"/>
    <p:sldId id="1073" r:id="rId99"/>
    <p:sldId id="913" r:id="rId100"/>
    <p:sldId id="914" r:id="rId101"/>
    <p:sldId id="1037" r:id="rId102"/>
    <p:sldId id="1038" r:id="rId103"/>
    <p:sldId id="1039" r:id="rId104"/>
    <p:sldId id="915" r:id="rId105"/>
    <p:sldId id="916" r:id="rId106"/>
    <p:sldId id="917" r:id="rId107"/>
    <p:sldId id="918" r:id="rId108"/>
    <p:sldId id="919" r:id="rId109"/>
    <p:sldId id="920" r:id="rId110"/>
    <p:sldId id="921" r:id="rId111"/>
    <p:sldId id="922" r:id="rId112"/>
    <p:sldId id="923" r:id="rId113"/>
    <p:sldId id="924" r:id="rId114"/>
    <p:sldId id="925" r:id="rId115"/>
    <p:sldId id="926" r:id="rId116"/>
    <p:sldId id="927" r:id="rId117"/>
    <p:sldId id="928" r:id="rId118"/>
    <p:sldId id="929" r:id="rId119"/>
    <p:sldId id="930" r:id="rId120"/>
    <p:sldId id="931" r:id="rId121"/>
    <p:sldId id="932" r:id="rId122"/>
    <p:sldId id="933" r:id="rId123"/>
    <p:sldId id="934" r:id="rId124"/>
    <p:sldId id="935" r:id="rId125"/>
    <p:sldId id="936" r:id="rId126"/>
    <p:sldId id="937" r:id="rId127"/>
    <p:sldId id="944" r:id="rId128"/>
    <p:sldId id="945" r:id="rId129"/>
    <p:sldId id="946" r:id="rId130"/>
    <p:sldId id="947" r:id="rId131"/>
    <p:sldId id="948" r:id="rId132"/>
    <p:sldId id="949" r:id="rId133"/>
    <p:sldId id="950" r:id="rId134"/>
    <p:sldId id="951" r:id="rId135"/>
    <p:sldId id="952" r:id="rId136"/>
    <p:sldId id="953" r:id="rId137"/>
    <p:sldId id="954" r:id="rId138"/>
    <p:sldId id="956" r:id="rId139"/>
    <p:sldId id="957" r:id="rId140"/>
    <p:sldId id="958" r:id="rId141"/>
    <p:sldId id="959" r:id="rId142"/>
    <p:sldId id="960" r:id="rId143"/>
    <p:sldId id="961" r:id="rId144"/>
    <p:sldId id="962" r:id="rId145"/>
    <p:sldId id="963" r:id="rId146"/>
    <p:sldId id="964" r:id="rId147"/>
    <p:sldId id="965" r:id="rId148"/>
    <p:sldId id="966" r:id="rId149"/>
    <p:sldId id="967" r:id="rId150"/>
    <p:sldId id="968" r:id="rId151"/>
    <p:sldId id="969" r:id="rId152"/>
    <p:sldId id="1056" r:id="rId153"/>
    <p:sldId id="970" r:id="rId154"/>
    <p:sldId id="1077" r:id="rId155"/>
    <p:sldId id="974" r:id="rId156"/>
    <p:sldId id="975" r:id="rId157"/>
    <p:sldId id="976" r:id="rId158"/>
    <p:sldId id="977" r:id="rId159"/>
    <p:sldId id="978" r:id="rId160"/>
    <p:sldId id="980" r:id="rId161"/>
    <p:sldId id="981" r:id="rId162"/>
    <p:sldId id="982" r:id="rId163"/>
    <p:sldId id="983" r:id="rId164"/>
    <p:sldId id="984" r:id="rId165"/>
    <p:sldId id="986" r:id="rId166"/>
    <p:sldId id="987" r:id="rId167"/>
    <p:sldId id="988" r:id="rId168"/>
    <p:sldId id="989" r:id="rId169"/>
    <p:sldId id="990" r:id="rId170"/>
    <p:sldId id="991" r:id="rId171"/>
    <p:sldId id="992" r:id="rId172"/>
    <p:sldId id="993" r:id="rId173"/>
    <p:sldId id="994" r:id="rId174"/>
    <p:sldId id="995" r:id="rId175"/>
    <p:sldId id="996" r:id="rId176"/>
    <p:sldId id="997" r:id="rId177"/>
    <p:sldId id="998" r:id="rId178"/>
    <p:sldId id="999" r:id="rId179"/>
    <p:sldId id="1000" r:id="rId180"/>
    <p:sldId id="1001" r:id="rId181"/>
    <p:sldId id="1002" r:id="rId182"/>
    <p:sldId id="1003" r:id="rId183"/>
    <p:sldId id="1004" r:id="rId184"/>
    <p:sldId id="1005" r:id="rId185"/>
    <p:sldId id="1006" r:id="rId186"/>
    <p:sldId id="1007" r:id="rId187"/>
    <p:sldId id="1008" r:id="rId188"/>
    <p:sldId id="1009" r:id="rId189"/>
    <p:sldId id="1010" r:id="rId190"/>
    <p:sldId id="1011" r:id="rId191"/>
    <p:sldId id="1012" r:id="rId192"/>
    <p:sldId id="1013" r:id="rId193"/>
    <p:sldId id="1014" r:id="rId194"/>
    <p:sldId id="1015" r:id="rId195"/>
    <p:sldId id="1016" r:id="rId196"/>
    <p:sldId id="1076" r:id="rId197"/>
    <p:sldId id="1017" r:id="rId198"/>
    <p:sldId id="1018" r:id="rId199"/>
    <p:sldId id="1075" r:id="rId200"/>
    <p:sldId id="1019" r:id="rId201"/>
    <p:sldId id="1020" r:id="rId202"/>
    <p:sldId id="1021" r:id="rId203"/>
    <p:sldId id="1022" r:id="rId204"/>
    <p:sldId id="1023" r:id="rId205"/>
    <p:sldId id="1024" r:id="rId206"/>
    <p:sldId id="1025" r:id="rId207"/>
    <p:sldId id="1026" r:id="rId208"/>
    <p:sldId id="1027" r:id="rId209"/>
    <p:sldId id="1028" r:id="rId210"/>
    <p:sldId id="1029" r:id="rId211"/>
    <p:sldId id="1030" r:id="rId212"/>
    <p:sldId id="1031" r:id="rId213"/>
    <p:sldId id="1032" r:id="rId214"/>
    <p:sldId id="1033" r:id="rId215"/>
    <p:sldId id="1034" r:id="rId216"/>
    <p:sldId id="1063" r:id="rId217"/>
    <p:sldId id="1064" r:id="rId218"/>
    <p:sldId id="1074" r:id="rId219"/>
    <p:sldId id="1061" r:id="rId220"/>
    <p:sldId id="434" r:id="rId221"/>
    <p:sldId id="1041" r:id="rId222"/>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1"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55AD067-B4EF-43BF-8ED3-8AFDF5AD1CDF}" name="Martina Matanović" initials="MM" userId="S::mmatanovic@mzoip.hr::66daa5fa-4147-4362-adb7-02b82a8b4e37" providerId="AD"/>
  <p188:author id="{FB23C987-98FB-F248-950B-E65F06E0C100}" name="Stana Kurtov" initials="SK" userId="S::stana.kurtov@pjr.hr::667b722a-a29f-4d6e-93f6-d95ae0166862" providerId="AD"/>
  <p188:author id="{D5143AD7-E749-5E1E-371D-A585C0C727CD}" name="User" initials="ET" userId="User" providerId="None"/>
  <p188:author id="{66A120EF-64CD-8F8F-B4B7-B28B07638139}" name="Barbara Fofić" initials="BF" userId="S::Barbara.Fofic@mzoip.hr::d56da05e-1187-42f5-81d0-1462013980c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arbara Fofić" initials="BF" lastIdx="21" clrIdx="0">
    <p:extLst>
      <p:ext uri="{19B8F6BF-5375-455C-9EA6-DF929625EA0E}">
        <p15:presenceInfo xmlns:p15="http://schemas.microsoft.com/office/powerpoint/2012/main" userId="S-1-5-21-3586427839-476638180-4141310359-1478" providerId="AD"/>
      </p:ext>
    </p:extLst>
  </p:cmAuthor>
  <p:cmAuthor id="2" name="Lenovo" initials="L" lastIdx="1" clrIdx="1">
    <p:extLst>
      <p:ext uri="{19B8F6BF-5375-455C-9EA6-DF929625EA0E}">
        <p15:presenceInfo xmlns:p15="http://schemas.microsoft.com/office/powerpoint/2012/main" userId="Lenovo" providerId="None"/>
      </p:ext>
    </p:extLst>
  </p:cmAuthor>
  <p:cmAuthor id="3" name="Manuela" initials="MLM" lastIdx="10" clrIdx="2">
    <p:extLst>
      <p:ext uri="{19B8F6BF-5375-455C-9EA6-DF929625EA0E}">
        <p15:presenceInfo xmlns:p15="http://schemas.microsoft.com/office/powerpoint/2012/main" userId="Manuel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93C655-B069-CC2A-456F-1A2CC94B9E25}" v="27" dt="2025-05-21T07:58:45.505"/>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2" d="100"/>
          <a:sy n="102" d="100"/>
        </p:scale>
        <p:origin x="870" y="96"/>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1"/>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openxmlformats.org/officeDocument/2006/relationships/slide" Target="slides/slide187.xml"/><Relationship Id="rId205" Type="http://schemas.openxmlformats.org/officeDocument/2006/relationships/slide" Target="slides/slide201.xml"/><Relationship Id="rId226" Type="http://schemas.openxmlformats.org/officeDocument/2006/relationships/presProps" Target="presProps.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16" Type="http://schemas.openxmlformats.org/officeDocument/2006/relationships/slide" Target="slides/slide212.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92" Type="http://schemas.openxmlformats.org/officeDocument/2006/relationships/slide" Target="slides/slide188.xml"/><Relationship Id="rId206" Type="http://schemas.openxmlformats.org/officeDocument/2006/relationships/slide" Target="slides/slide202.xml"/><Relationship Id="rId227" Type="http://schemas.openxmlformats.org/officeDocument/2006/relationships/viewProps" Target="viewProps.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slide" Target="slides/slide178.xml"/><Relationship Id="rId217" Type="http://schemas.openxmlformats.org/officeDocument/2006/relationships/slide" Target="slides/slide213.xml"/><Relationship Id="rId6" Type="http://schemas.openxmlformats.org/officeDocument/2006/relationships/slide" Target="slides/slide2.xml"/><Relationship Id="rId23" Type="http://schemas.openxmlformats.org/officeDocument/2006/relationships/slide" Target="slides/slide19.xml"/><Relationship Id="rId119" Type="http://schemas.openxmlformats.org/officeDocument/2006/relationships/slide" Target="slides/slide115.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93" Type="http://schemas.openxmlformats.org/officeDocument/2006/relationships/slide" Target="slides/slide189.xml"/><Relationship Id="rId207" Type="http://schemas.openxmlformats.org/officeDocument/2006/relationships/slide" Target="slides/slide203.xml"/><Relationship Id="rId228" Type="http://schemas.openxmlformats.org/officeDocument/2006/relationships/theme" Target="theme/theme1.xml"/><Relationship Id="rId13" Type="http://schemas.openxmlformats.org/officeDocument/2006/relationships/slide" Target="slides/slide9.xml"/><Relationship Id="rId109" Type="http://schemas.openxmlformats.org/officeDocument/2006/relationships/slide" Target="slides/slide105.xml"/><Relationship Id="rId34" Type="http://schemas.openxmlformats.org/officeDocument/2006/relationships/slide" Target="slides/slide30.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20" Type="http://schemas.openxmlformats.org/officeDocument/2006/relationships/slide" Target="slides/slide116.xml"/><Relationship Id="rId141" Type="http://schemas.openxmlformats.org/officeDocument/2006/relationships/slide" Target="slides/slide137.xml"/><Relationship Id="rId7" Type="http://schemas.openxmlformats.org/officeDocument/2006/relationships/slide" Target="slides/slide3.xml"/><Relationship Id="rId162" Type="http://schemas.openxmlformats.org/officeDocument/2006/relationships/slide" Target="slides/slide158.xml"/><Relationship Id="rId183" Type="http://schemas.openxmlformats.org/officeDocument/2006/relationships/slide" Target="slides/slide179.xml"/><Relationship Id="rId218" Type="http://schemas.openxmlformats.org/officeDocument/2006/relationships/slide" Target="slides/slide214.xml"/><Relationship Id="rId24" Type="http://schemas.openxmlformats.org/officeDocument/2006/relationships/slide" Target="slides/slide20.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31" Type="http://schemas.openxmlformats.org/officeDocument/2006/relationships/slide" Target="slides/slide127.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208" Type="http://schemas.openxmlformats.org/officeDocument/2006/relationships/slide" Target="slides/slide204.xml"/><Relationship Id="rId229" Type="http://schemas.openxmlformats.org/officeDocument/2006/relationships/tableStyles" Target="tableStyles.xml"/><Relationship Id="rId14" Type="http://schemas.openxmlformats.org/officeDocument/2006/relationships/slide" Target="slides/slide10.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8" Type="http://schemas.openxmlformats.org/officeDocument/2006/relationships/slide" Target="slides/slide4.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219" Type="http://schemas.openxmlformats.org/officeDocument/2006/relationships/slide" Target="slides/slide215.xml"/><Relationship Id="rId230" Type="http://schemas.microsoft.com/office/2015/10/relationships/revisionInfo" Target="revisionInfo.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5" Type="http://schemas.openxmlformats.org/officeDocument/2006/relationships/slide" Target="slides/slide191.xml"/><Relationship Id="rId209" Type="http://schemas.openxmlformats.org/officeDocument/2006/relationships/slide" Target="slides/slide205.xml"/><Relationship Id="rId190" Type="http://schemas.openxmlformats.org/officeDocument/2006/relationships/slide" Target="slides/slide186.xml"/><Relationship Id="rId204" Type="http://schemas.openxmlformats.org/officeDocument/2006/relationships/slide" Target="slides/slide200.xml"/><Relationship Id="rId220" Type="http://schemas.openxmlformats.org/officeDocument/2006/relationships/slide" Target="slides/slide216.xml"/><Relationship Id="rId225" Type="http://schemas.openxmlformats.org/officeDocument/2006/relationships/commentAuthors" Target="commentAuthor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slide" Target="slides/slide181.xml"/><Relationship Id="rId4" Type="http://schemas.openxmlformats.org/officeDocument/2006/relationships/slideMaster" Target="slideMasters/slideMaster1.xml"/><Relationship Id="rId9" Type="http://schemas.openxmlformats.org/officeDocument/2006/relationships/slide" Target="slides/slide5.xml"/><Relationship Id="rId180" Type="http://schemas.openxmlformats.org/officeDocument/2006/relationships/slide" Target="slides/slide176.xml"/><Relationship Id="rId210" Type="http://schemas.openxmlformats.org/officeDocument/2006/relationships/slide" Target="slides/slide206.xml"/><Relationship Id="rId215" Type="http://schemas.openxmlformats.org/officeDocument/2006/relationships/slide" Target="slides/slide211.xml"/><Relationship Id="rId26" Type="http://schemas.openxmlformats.org/officeDocument/2006/relationships/slide" Target="slides/slide22.xml"/><Relationship Id="rId231" Type="http://schemas.microsoft.com/office/2018/10/relationships/authors" Target="authors.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openxmlformats.org/officeDocument/2006/relationships/slide" Target="slides/slide192.xml"/><Relationship Id="rId200" Type="http://schemas.openxmlformats.org/officeDocument/2006/relationships/slide" Target="slides/slide196.xml"/><Relationship Id="rId16" Type="http://schemas.openxmlformats.org/officeDocument/2006/relationships/slide" Target="slides/slide12.xml"/><Relationship Id="rId221" Type="http://schemas.openxmlformats.org/officeDocument/2006/relationships/slide" Target="slides/slide217.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211" Type="http://schemas.openxmlformats.org/officeDocument/2006/relationships/slide" Target="slides/slide207.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97" Type="http://schemas.openxmlformats.org/officeDocument/2006/relationships/slide" Target="slides/slide193.xml"/><Relationship Id="rId201" Type="http://schemas.openxmlformats.org/officeDocument/2006/relationships/slide" Target="slides/slide197.xml"/><Relationship Id="rId222" Type="http://schemas.openxmlformats.org/officeDocument/2006/relationships/slide" Target="slides/slide218.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slide" Target="slides/slide183.xml"/><Relationship Id="rId1" Type="http://schemas.openxmlformats.org/officeDocument/2006/relationships/customXml" Target="../customXml/item1.xml"/><Relationship Id="rId212" Type="http://schemas.openxmlformats.org/officeDocument/2006/relationships/slide" Target="slides/slide208.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202" Type="http://schemas.openxmlformats.org/officeDocument/2006/relationships/slide" Target="slides/slide198.xml"/><Relationship Id="rId223" Type="http://schemas.openxmlformats.org/officeDocument/2006/relationships/notesMaster" Target="notesMasters/notesMaster1.xml"/><Relationship Id="rId18" Type="http://schemas.openxmlformats.org/officeDocument/2006/relationships/slide" Target="slides/slide14.xml"/><Relationship Id="rId39" Type="http://schemas.openxmlformats.org/officeDocument/2006/relationships/slide" Target="slides/slide35.xml"/><Relationship Id="rId50" Type="http://schemas.openxmlformats.org/officeDocument/2006/relationships/slide" Target="slides/slide46.xml"/><Relationship Id="rId104" Type="http://schemas.openxmlformats.org/officeDocument/2006/relationships/slide" Target="slides/slide100.xml"/><Relationship Id="rId125" Type="http://schemas.openxmlformats.org/officeDocument/2006/relationships/slide" Target="slides/slide121.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71" Type="http://schemas.openxmlformats.org/officeDocument/2006/relationships/slide" Target="slides/slide67.xml"/><Relationship Id="rId92" Type="http://schemas.openxmlformats.org/officeDocument/2006/relationships/slide" Target="slides/slide88.xml"/><Relationship Id="rId213" Type="http://schemas.openxmlformats.org/officeDocument/2006/relationships/slide" Target="slides/slide209.xml"/><Relationship Id="rId2" Type="http://schemas.openxmlformats.org/officeDocument/2006/relationships/customXml" Target="../customXml/item2.xml"/><Relationship Id="rId29" Type="http://schemas.openxmlformats.org/officeDocument/2006/relationships/slide" Target="slides/slide25.xml"/><Relationship Id="rId40" Type="http://schemas.openxmlformats.org/officeDocument/2006/relationships/slide" Target="slides/slide36.xml"/><Relationship Id="rId115" Type="http://schemas.openxmlformats.org/officeDocument/2006/relationships/slide" Target="slides/slide111.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99" Type="http://schemas.openxmlformats.org/officeDocument/2006/relationships/slide" Target="slides/slide195.xml"/><Relationship Id="rId203" Type="http://schemas.openxmlformats.org/officeDocument/2006/relationships/slide" Target="slides/slide199.xml"/><Relationship Id="rId19" Type="http://schemas.openxmlformats.org/officeDocument/2006/relationships/slide" Target="slides/slide15.xml"/><Relationship Id="rId224" Type="http://schemas.openxmlformats.org/officeDocument/2006/relationships/handoutMaster" Target="handoutMasters/handoutMaster1.xml"/><Relationship Id="rId30" Type="http://schemas.openxmlformats.org/officeDocument/2006/relationships/slide" Target="slides/slide2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189" Type="http://schemas.openxmlformats.org/officeDocument/2006/relationships/slide" Target="slides/slide185.xml"/><Relationship Id="rId3" Type="http://schemas.openxmlformats.org/officeDocument/2006/relationships/customXml" Target="../customXml/item3.xml"/><Relationship Id="rId214" Type="http://schemas.openxmlformats.org/officeDocument/2006/relationships/slide" Target="slides/slide210.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A85AAA-D0D0-4158-AA18-790E1F7A754F}" type="doc">
      <dgm:prSet loTypeId="urn:microsoft.com/office/officeart/2005/8/layout/vProcess5" loCatId="process" qsTypeId="urn:microsoft.com/office/officeart/2005/8/quickstyle/simple1" qsCatId="simple" csTypeId="urn:microsoft.com/office/officeart/2005/8/colors/colorful1" csCatId="colorful"/>
      <dgm:spPr/>
      <dgm:t>
        <a:bodyPr/>
        <a:lstStyle/>
        <a:p>
          <a:endParaRPr lang="en-US"/>
        </a:p>
      </dgm:t>
    </dgm:pt>
    <dgm:pt modelId="{C9622344-9212-4897-9EFA-0D959CA7AADC}">
      <dgm:prSet/>
      <dgm:spPr/>
      <dgm:t>
        <a:bodyPr/>
        <a:lstStyle/>
        <a:p>
          <a:r>
            <a:rPr lang="hr-HR" noProof="0"/>
            <a:t>Ispunjavanje ciljeva ekološke (zelene) politike o klimatskim promjenama, energetskoj učinkovitosti, kvaliteti zraka</a:t>
          </a:r>
        </a:p>
      </dgm:t>
    </dgm:pt>
    <dgm:pt modelId="{7E1E9755-6DF3-4359-A254-C2C458DF0E12}" type="parTrans" cxnId="{FA7234DD-EEC4-49E4-8390-E3F07CA3EEF4}">
      <dgm:prSet/>
      <dgm:spPr/>
      <dgm:t>
        <a:bodyPr/>
        <a:lstStyle/>
        <a:p>
          <a:endParaRPr lang="en-US"/>
        </a:p>
      </dgm:t>
    </dgm:pt>
    <dgm:pt modelId="{328E04B0-7038-4936-BE8B-3AE81A0B81C9}" type="sibTrans" cxnId="{FA7234DD-EEC4-49E4-8390-E3F07CA3EEF4}">
      <dgm:prSet/>
      <dgm:spPr/>
      <dgm:t>
        <a:bodyPr/>
        <a:lstStyle/>
        <a:p>
          <a:endParaRPr lang="hr-HR" noProof="0"/>
        </a:p>
      </dgm:t>
    </dgm:pt>
    <dgm:pt modelId="{8DCEA50B-6E6E-4A2C-B3D0-557F85FDBBBC}">
      <dgm:prSet/>
      <dgm:spPr/>
      <dgm:t>
        <a:bodyPr/>
        <a:lstStyle/>
        <a:p>
          <a:r>
            <a:rPr lang="hr-HR" noProof="0"/>
            <a:t>Povećanje financijske učinkovitosti</a:t>
          </a:r>
        </a:p>
      </dgm:t>
    </dgm:pt>
    <dgm:pt modelId="{25BFAFB3-32E9-4EAE-9331-B144ABC228F2}" type="parTrans" cxnId="{7BE87698-B3A8-4CDE-84AF-F0CC6ADE0186}">
      <dgm:prSet/>
      <dgm:spPr/>
      <dgm:t>
        <a:bodyPr/>
        <a:lstStyle/>
        <a:p>
          <a:endParaRPr lang="en-US"/>
        </a:p>
      </dgm:t>
    </dgm:pt>
    <dgm:pt modelId="{FC739DC5-9A26-445D-AEF5-3C4E17E1B7ED}" type="sibTrans" cxnId="{7BE87698-B3A8-4CDE-84AF-F0CC6ADE0186}">
      <dgm:prSet/>
      <dgm:spPr/>
      <dgm:t>
        <a:bodyPr/>
        <a:lstStyle/>
        <a:p>
          <a:endParaRPr lang="hr-HR" noProof="0"/>
        </a:p>
      </dgm:t>
    </dgm:pt>
    <dgm:pt modelId="{E5BF359D-2187-48E9-9CC0-C51CEDE4A31C}">
      <dgm:prSet/>
      <dgm:spPr/>
      <dgm:t>
        <a:bodyPr/>
        <a:lstStyle/>
        <a:p>
          <a:r>
            <a:rPr lang="hr-HR" noProof="0"/>
            <a:t>Poboljšanje ugleda organizacije</a:t>
          </a:r>
        </a:p>
      </dgm:t>
    </dgm:pt>
    <dgm:pt modelId="{9E4AE9E4-3512-494E-BB40-D80BF9206C2C}" type="parTrans" cxnId="{5A05790D-D228-46E9-98EF-69C903241032}">
      <dgm:prSet/>
      <dgm:spPr/>
      <dgm:t>
        <a:bodyPr/>
        <a:lstStyle/>
        <a:p>
          <a:endParaRPr lang="en-US"/>
        </a:p>
      </dgm:t>
    </dgm:pt>
    <dgm:pt modelId="{86B1E387-4942-4BE3-9FEA-E84A7B604D80}" type="sibTrans" cxnId="{5A05790D-D228-46E9-98EF-69C903241032}">
      <dgm:prSet/>
      <dgm:spPr/>
      <dgm:t>
        <a:bodyPr/>
        <a:lstStyle/>
        <a:p>
          <a:endParaRPr lang="hr-HR" noProof="0"/>
        </a:p>
      </dgm:t>
    </dgm:pt>
    <dgm:pt modelId="{2268123B-AB8F-4057-8234-3EDACFD184F8}">
      <dgm:prSet/>
      <dgm:spPr/>
      <dgm:t>
        <a:bodyPr/>
        <a:lstStyle/>
        <a:p>
          <a:r>
            <a:rPr lang="hr-HR" noProof="0"/>
            <a:t>Smanjenje rizika od neusklađenosti sa zakonodavstvom</a:t>
          </a:r>
        </a:p>
      </dgm:t>
    </dgm:pt>
    <dgm:pt modelId="{80CBBBDC-8AFA-427A-9C13-285D9F58A0CA}" type="parTrans" cxnId="{040102F6-3223-469E-AD8A-CF83BDB63366}">
      <dgm:prSet/>
      <dgm:spPr/>
      <dgm:t>
        <a:bodyPr/>
        <a:lstStyle/>
        <a:p>
          <a:endParaRPr lang="en-US"/>
        </a:p>
      </dgm:t>
    </dgm:pt>
    <dgm:pt modelId="{BE99C5CB-333B-4DB3-B384-8E529E71BE65}" type="sibTrans" cxnId="{040102F6-3223-469E-AD8A-CF83BDB63366}">
      <dgm:prSet/>
      <dgm:spPr/>
      <dgm:t>
        <a:bodyPr/>
        <a:lstStyle/>
        <a:p>
          <a:endParaRPr lang="hr-HR" noProof="0"/>
        </a:p>
      </dgm:t>
    </dgm:pt>
    <dgm:pt modelId="{0F937762-E649-4E00-9FED-29ABBE0DC96A}">
      <dgm:prSet/>
      <dgm:spPr/>
      <dgm:t>
        <a:bodyPr/>
        <a:lstStyle/>
        <a:p>
          <a:r>
            <a:rPr lang="hr-HR" noProof="0"/>
            <a:t>Poticanje inovacije i razvoj konkurentskih održivih rješenja u vlastitoj regiji</a:t>
          </a:r>
        </a:p>
      </dgm:t>
    </dgm:pt>
    <dgm:pt modelId="{9EAD1007-2D50-4F57-8623-07BA0CCE00CE}" type="parTrans" cxnId="{3CA90C4E-533C-4130-A768-37DCDD6F624C}">
      <dgm:prSet/>
      <dgm:spPr/>
      <dgm:t>
        <a:bodyPr/>
        <a:lstStyle/>
        <a:p>
          <a:endParaRPr lang="en-US"/>
        </a:p>
      </dgm:t>
    </dgm:pt>
    <dgm:pt modelId="{B5FDA757-88F0-4D6A-9E2A-F4D736DABB00}" type="sibTrans" cxnId="{3CA90C4E-533C-4130-A768-37DCDD6F624C}">
      <dgm:prSet/>
      <dgm:spPr/>
      <dgm:t>
        <a:bodyPr/>
        <a:lstStyle/>
        <a:p>
          <a:endParaRPr lang="en-US"/>
        </a:p>
      </dgm:t>
    </dgm:pt>
    <dgm:pt modelId="{6E131C5F-C7C9-4536-B3BF-7437A315471E}" type="pres">
      <dgm:prSet presAssocID="{06A85AAA-D0D0-4158-AA18-790E1F7A754F}" presName="outerComposite" presStyleCnt="0">
        <dgm:presLayoutVars>
          <dgm:chMax val="5"/>
          <dgm:dir/>
          <dgm:resizeHandles val="exact"/>
        </dgm:presLayoutVars>
      </dgm:prSet>
      <dgm:spPr/>
    </dgm:pt>
    <dgm:pt modelId="{EB13F335-523D-4FAF-AAF5-A494DEE5D73D}" type="pres">
      <dgm:prSet presAssocID="{06A85AAA-D0D0-4158-AA18-790E1F7A754F}" presName="dummyMaxCanvas" presStyleCnt="0">
        <dgm:presLayoutVars/>
      </dgm:prSet>
      <dgm:spPr/>
    </dgm:pt>
    <dgm:pt modelId="{202D24E5-7210-4870-AB3C-97BE65A3A94E}" type="pres">
      <dgm:prSet presAssocID="{06A85AAA-D0D0-4158-AA18-790E1F7A754F}" presName="FiveNodes_1" presStyleLbl="node1" presStyleIdx="0" presStyleCnt="5">
        <dgm:presLayoutVars>
          <dgm:bulletEnabled val="1"/>
        </dgm:presLayoutVars>
      </dgm:prSet>
      <dgm:spPr/>
    </dgm:pt>
    <dgm:pt modelId="{1448EEF8-77DA-4B43-B05B-9074C2B438A5}" type="pres">
      <dgm:prSet presAssocID="{06A85AAA-D0D0-4158-AA18-790E1F7A754F}" presName="FiveNodes_2" presStyleLbl="node1" presStyleIdx="1" presStyleCnt="5">
        <dgm:presLayoutVars>
          <dgm:bulletEnabled val="1"/>
        </dgm:presLayoutVars>
      </dgm:prSet>
      <dgm:spPr/>
    </dgm:pt>
    <dgm:pt modelId="{FF1344CC-A79F-4546-B1E1-A79A5EFAE17D}" type="pres">
      <dgm:prSet presAssocID="{06A85AAA-D0D0-4158-AA18-790E1F7A754F}" presName="FiveNodes_3" presStyleLbl="node1" presStyleIdx="2" presStyleCnt="5">
        <dgm:presLayoutVars>
          <dgm:bulletEnabled val="1"/>
        </dgm:presLayoutVars>
      </dgm:prSet>
      <dgm:spPr/>
    </dgm:pt>
    <dgm:pt modelId="{E0C27358-B172-42A1-BD2D-98A0622DB1E8}" type="pres">
      <dgm:prSet presAssocID="{06A85AAA-D0D0-4158-AA18-790E1F7A754F}" presName="FiveNodes_4" presStyleLbl="node1" presStyleIdx="3" presStyleCnt="5">
        <dgm:presLayoutVars>
          <dgm:bulletEnabled val="1"/>
        </dgm:presLayoutVars>
      </dgm:prSet>
      <dgm:spPr/>
    </dgm:pt>
    <dgm:pt modelId="{5553D36D-EFC4-4AA2-B886-57DD77984BC5}" type="pres">
      <dgm:prSet presAssocID="{06A85AAA-D0D0-4158-AA18-790E1F7A754F}" presName="FiveNodes_5" presStyleLbl="node1" presStyleIdx="4" presStyleCnt="5">
        <dgm:presLayoutVars>
          <dgm:bulletEnabled val="1"/>
        </dgm:presLayoutVars>
      </dgm:prSet>
      <dgm:spPr/>
    </dgm:pt>
    <dgm:pt modelId="{2F106672-7078-4C0F-BD57-4D4624164280}" type="pres">
      <dgm:prSet presAssocID="{06A85AAA-D0D0-4158-AA18-790E1F7A754F}" presName="FiveConn_1-2" presStyleLbl="fgAccFollowNode1" presStyleIdx="0" presStyleCnt="4">
        <dgm:presLayoutVars>
          <dgm:bulletEnabled val="1"/>
        </dgm:presLayoutVars>
      </dgm:prSet>
      <dgm:spPr/>
    </dgm:pt>
    <dgm:pt modelId="{76773EB9-FDCA-4AC2-87F2-5E073338AB0D}" type="pres">
      <dgm:prSet presAssocID="{06A85AAA-D0D0-4158-AA18-790E1F7A754F}" presName="FiveConn_2-3" presStyleLbl="fgAccFollowNode1" presStyleIdx="1" presStyleCnt="4">
        <dgm:presLayoutVars>
          <dgm:bulletEnabled val="1"/>
        </dgm:presLayoutVars>
      </dgm:prSet>
      <dgm:spPr/>
    </dgm:pt>
    <dgm:pt modelId="{86AFEBF2-C132-42AE-AA5F-C40D8E0AD988}" type="pres">
      <dgm:prSet presAssocID="{06A85AAA-D0D0-4158-AA18-790E1F7A754F}" presName="FiveConn_3-4" presStyleLbl="fgAccFollowNode1" presStyleIdx="2" presStyleCnt="4">
        <dgm:presLayoutVars>
          <dgm:bulletEnabled val="1"/>
        </dgm:presLayoutVars>
      </dgm:prSet>
      <dgm:spPr/>
    </dgm:pt>
    <dgm:pt modelId="{79918BFE-12CA-47DA-B6DD-107B25D15DD8}" type="pres">
      <dgm:prSet presAssocID="{06A85AAA-D0D0-4158-AA18-790E1F7A754F}" presName="FiveConn_4-5" presStyleLbl="fgAccFollowNode1" presStyleIdx="3" presStyleCnt="4">
        <dgm:presLayoutVars>
          <dgm:bulletEnabled val="1"/>
        </dgm:presLayoutVars>
      </dgm:prSet>
      <dgm:spPr/>
    </dgm:pt>
    <dgm:pt modelId="{DE162508-DBD3-4F3D-A5EF-EEB47A8D8007}" type="pres">
      <dgm:prSet presAssocID="{06A85AAA-D0D0-4158-AA18-790E1F7A754F}" presName="FiveNodes_1_text" presStyleLbl="node1" presStyleIdx="4" presStyleCnt="5">
        <dgm:presLayoutVars>
          <dgm:bulletEnabled val="1"/>
        </dgm:presLayoutVars>
      </dgm:prSet>
      <dgm:spPr/>
    </dgm:pt>
    <dgm:pt modelId="{27EBFFCE-A5ED-472A-B97B-AADD6527ED18}" type="pres">
      <dgm:prSet presAssocID="{06A85AAA-D0D0-4158-AA18-790E1F7A754F}" presName="FiveNodes_2_text" presStyleLbl="node1" presStyleIdx="4" presStyleCnt="5">
        <dgm:presLayoutVars>
          <dgm:bulletEnabled val="1"/>
        </dgm:presLayoutVars>
      </dgm:prSet>
      <dgm:spPr/>
    </dgm:pt>
    <dgm:pt modelId="{76FAC29E-CA8A-425C-B15E-641273969D39}" type="pres">
      <dgm:prSet presAssocID="{06A85AAA-D0D0-4158-AA18-790E1F7A754F}" presName="FiveNodes_3_text" presStyleLbl="node1" presStyleIdx="4" presStyleCnt="5">
        <dgm:presLayoutVars>
          <dgm:bulletEnabled val="1"/>
        </dgm:presLayoutVars>
      </dgm:prSet>
      <dgm:spPr/>
    </dgm:pt>
    <dgm:pt modelId="{D0E93300-14DB-4E1B-99DE-A5011729D6C4}" type="pres">
      <dgm:prSet presAssocID="{06A85AAA-D0D0-4158-AA18-790E1F7A754F}" presName="FiveNodes_4_text" presStyleLbl="node1" presStyleIdx="4" presStyleCnt="5">
        <dgm:presLayoutVars>
          <dgm:bulletEnabled val="1"/>
        </dgm:presLayoutVars>
      </dgm:prSet>
      <dgm:spPr/>
    </dgm:pt>
    <dgm:pt modelId="{A3E3A03A-4FAE-485F-B9F1-59B3B81DF61F}" type="pres">
      <dgm:prSet presAssocID="{06A85AAA-D0D0-4158-AA18-790E1F7A754F}" presName="FiveNodes_5_text" presStyleLbl="node1" presStyleIdx="4" presStyleCnt="5">
        <dgm:presLayoutVars>
          <dgm:bulletEnabled val="1"/>
        </dgm:presLayoutVars>
      </dgm:prSet>
      <dgm:spPr/>
    </dgm:pt>
  </dgm:ptLst>
  <dgm:cxnLst>
    <dgm:cxn modelId="{94901C03-3B8E-4F61-8F54-06B4D7321A47}" type="presOf" srcId="{2268123B-AB8F-4057-8234-3EDACFD184F8}" destId="{D0E93300-14DB-4E1B-99DE-A5011729D6C4}" srcOrd="1" destOrd="0" presId="urn:microsoft.com/office/officeart/2005/8/layout/vProcess5"/>
    <dgm:cxn modelId="{5A05790D-D228-46E9-98EF-69C903241032}" srcId="{06A85AAA-D0D0-4158-AA18-790E1F7A754F}" destId="{E5BF359D-2187-48E9-9CC0-C51CEDE4A31C}" srcOrd="2" destOrd="0" parTransId="{9E4AE9E4-3512-494E-BB40-D80BF9206C2C}" sibTransId="{86B1E387-4942-4BE3-9FEA-E84A7B604D80}"/>
    <dgm:cxn modelId="{E84CF541-B6BE-40DD-9586-0A3C5A57663A}" type="presOf" srcId="{06A85AAA-D0D0-4158-AA18-790E1F7A754F}" destId="{6E131C5F-C7C9-4536-B3BF-7437A315471E}" srcOrd="0" destOrd="0" presId="urn:microsoft.com/office/officeart/2005/8/layout/vProcess5"/>
    <dgm:cxn modelId="{5C655164-4DEB-4FF9-A924-82931791FF3D}" type="presOf" srcId="{C9622344-9212-4897-9EFA-0D959CA7AADC}" destId="{DE162508-DBD3-4F3D-A5EF-EEB47A8D8007}" srcOrd="1" destOrd="0" presId="urn:microsoft.com/office/officeart/2005/8/layout/vProcess5"/>
    <dgm:cxn modelId="{0768524D-7362-47AB-8A4A-5E1D9C6BFE44}" type="presOf" srcId="{FC739DC5-9A26-445D-AEF5-3C4E17E1B7ED}" destId="{76773EB9-FDCA-4AC2-87F2-5E073338AB0D}" srcOrd="0" destOrd="0" presId="urn:microsoft.com/office/officeart/2005/8/layout/vProcess5"/>
    <dgm:cxn modelId="{3CA90C4E-533C-4130-A768-37DCDD6F624C}" srcId="{06A85AAA-D0D0-4158-AA18-790E1F7A754F}" destId="{0F937762-E649-4E00-9FED-29ABBE0DC96A}" srcOrd="4" destOrd="0" parTransId="{9EAD1007-2D50-4F57-8623-07BA0CCE00CE}" sibTransId="{B5FDA757-88F0-4D6A-9E2A-F4D736DABB00}"/>
    <dgm:cxn modelId="{DC370453-38DE-4F7A-A1A4-C37F76B011CB}" type="presOf" srcId="{86B1E387-4942-4BE3-9FEA-E84A7B604D80}" destId="{86AFEBF2-C132-42AE-AA5F-C40D8E0AD988}" srcOrd="0" destOrd="0" presId="urn:microsoft.com/office/officeart/2005/8/layout/vProcess5"/>
    <dgm:cxn modelId="{76B72974-B6A8-4600-A9C6-2CCF30F327D3}" type="presOf" srcId="{2268123B-AB8F-4057-8234-3EDACFD184F8}" destId="{E0C27358-B172-42A1-BD2D-98A0622DB1E8}" srcOrd="0" destOrd="0" presId="urn:microsoft.com/office/officeart/2005/8/layout/vProcess5"/>
    <dgm:cxn modelId="{6432A757-ABBE-4D64-8840-427DAF8CDFA4}" type="presOf" srcId="{8DCEA50B-6E6E-4A2C-B3D0-557F85FDBBBC}" destId="{27EBFFCE-A5ED-472A-B97B-AADD6527ED18}" srcOrd="1" destOrd="0" presId="urn:microsoft.com/office/officeart/2005/8/layout/vProcess5"/>
    <dgm:cxn modelId="{C4E08B58-C255-471F-9554-5132E191A677}" type="presOf" srcId="{328E04B0-7038-4936-BE8B-3AE81A0B81C9}" destId="{2F106672-7078-4C0F-BD57-4D4624164280}" srcOrd="0" destOrd="0" presId="urn:microsoft.com/office/officeart/2005/8/layout/vProcess5"/>
    <dgm:cxn modelId="{BEA7268C-D171-490B-920C-38B03334177A}" type="presOf" srcId="{BE99C5CB-333B-4DB3-B384-8E529E71BE65}" destId="{79918BFE-12CA-47DA-B6DD-107B25D15DD8}" srcOrd="0" destOrd="0" presId="urn:microsoft.com/office/officeart/2005/8/layout/vProcess5"/>
    <dgm:cxn modelId="{89C89595-14BA-4697-BFDB-CD535E0956E8}" type="presOf" srcId="{E5BF359D-2187-48E9-9CC0-C51CEDE4A31C}" destId="{FF1344CC-A79F-4546-B1E1-A79A5EFAE17D}" srcOrd="0" destOrd="0" presId="urn:microsoft.com/office/officeart/2005/8/layout/vProcess5"/>
    <dgm:cxn modelId="{7BE87698-B3A8-4CDE-84AF-F0CC6ADE0186}" srcId="{06A85AAA-D0D0-4158-AA18-790E1F7A754F}" destId="{8DCEA50B-6E6E-4A2C-B3D0-557F85FDBBBC}" srcOrd="1" destOrd="0" parTransId="{25BFAFB3-32E9-4EAE-9331-B144ABC228F2}" sibTransId="{FC739DC5-9A26-445D-AEF5-3C4E17E1B7ED}"/>
    <dgm:cxn modelId="{50DBD0A3-9350-4D1F-8C46-1CC6CD79C038}" type="presOf" srcId="{C9622344-9212-4897-9EFA-0D959CA7AADC}" destId="{202D24E5-7210-4870-AB3C-97BE65A3A94E}" srcOrd="0" destOrd="0" presId="urn:microsoft.com/office/officeart/2005/8/layout/vProcess5"/>
    <dgm:cxn modelId="{A22118CB-C1FD-4072-A579-3C09594D8201}" type="presOf" srcId="{8DCEA50B-6E6E-4A2C-B3D0-557F85FDBBBC}" destId="{1448EEF8-77DA-4B43-B05B-9074C2B438A5}" srcOrd="0" destOrd="0" presId="urn:microsoft.com/office/officeart/2005/8/layout/vProcess5"/>
    <dgm:cxn modelId="{FA7234DD-EEC4-49E4-8390-E3F07CA3EEF4}" srcId="{06A85AAA-D0D0-4158-AA18-790E1F7A754F}" destId="{C9622344-9212-4897-9EFA-0D959CA7AADC}" srcOrd="0" destOrd="0" parTransId="{7E1E9755-6DF3-4359-A254-C2C458DF0E12}" sibTransId="{328E04B0-7038-4936-BE8B-3AE81A0B81C9}"/>
    <dgm:cxn modelId="{A437B4E2-CBB4-4FA4-9A7A-9FAF46FF9D81}" type="presOf" srcId="{E5BF359D-2187-48E9-9CC0-C51CEDE4A31C}" destId="{76FAC29E-CA8A-425C-B15E-641273969D39}" srcOrd="1" destOrd="0" presId="urn:microsoft.com/office/officeart/2005/8/layout/vProcess5"/>
    <dgm:cxn modelId="{2E69B9EA-C4A8-4605-9F7F-6B2D453EB2BE}" type="presOf" srcId="{0F937762-E649-4E00-9FED-29ABBE0DC96A}" destId="{5553D36D-EFC4-4AA2-B886-57DD77984BC5}" srcOrd="0" destOrd="0" presId="urn:microsoft.com/office/officeart/2005/8/layout/vProcess5"/>
    <dgm:cxn modelId="{6528A0EF-7054-4E8C-A67B-53EA81E0324E}" type="presOf" srcId="{0F937762-E649-4E00-9FED-29ABBE0DC96A}" destId="{A3E3A03A-4FAE-485F-B9F1-59B3B81DF61F}" srcOrd="1" destOrd="0" presId="urn:microsoft.com/office/officeart/2005/8/layout/vProcess5"/>
    <dgm:cxn modelId="{040102F6-3223-469E-AD8A-CF83BDB63366}" srcId="{06A85AAA-D0D0-4158-AA18-790E1F7A754F}" destId="{2268123B-AB8F-4057-8234-3EDACFD184F8}" srcOrd="3" destOrd="0" parTransId="{80CBBBDC-8AFA-427A-9C13-285D9F58A0CA}" sibTransId="{BE99C5CB-333B-4DB3-B384-8E529E71BE65}"/>
    <dgm:cxn modelId="{37B8FE9D-713B-40E6-B875-FC333AB71535}" type="presParOf" srcId="{6E131C5F-C7C9-4536-B3BF-7437A315471E}" destId="{EB13F335-523D-4FAF-AAF5-A494DEE5D73D}" srcOrd="0" destOrd="0" presId="urn:microsoft.com/office/officeart/2005/8/layout/vProcess5"/>
    <dgm:cxn modelId="{C7C6AB45-A87A-4A89-B455-A8EDFC300566}" type="presParOf" srcId="{6E131C5F-C7C9-4536-B3BF-7437A315471E}" destId="{202D24E5-7210-4870-AB3C-97BE65A3A94E}" srcOrd="1" destOrd="0" presId="urn:microsoft.com/office/officeart/2005/8/layout/vProcess5"/>
    <dgm:cxn modelId="{D0C8E55A-F7AD-4328-85C4-5E0C9FAB7F0A}" type="presParOf" srcId="{6E131C5F-C7C9-4536-B3BF-7437A315471E}" destId="{1448EEF8-77DA-4B43-B05B-9074C2B438A5}" srcOrd="2" destOrd="0" presId="urn:microsoft.com/office/officeart/2005/8/layout/vProcess5"/>
    <dgm:cxn modelId="{156B8F8E-2285-4BC8-BC9C-1656F95B7B7A}" type="presParOf" srcId="{6E131C5F-C7C9-4536-B3BF-7437A315471E}" destId="{FF1344CC-A79F-4546-B1E1-A79A5EFAE17D}" srcOrd="3" destOrd="0" presId="urn:microsoft.com/office/officeart/2005/8/layout/vProcess5"/>
    <dgm:cxn modelId="{4AAFD7A6-22B4-40AB-96B1-9A2D202FC3E4}" type="presParOf" srcId="{6E131C5F-C7C9-4536-B3BF-7437A315471E}" destId="{E0C27358-B172-42A1-BD2D-98A0622DB1E8}" srcOrd="4" destOrd="0" presId="urn:microsoft.com/office/officeart/2005/8/layout/vProcess5"/>
    <dgm:cxn modelId="{6473D37E-0679-4055-A311-AD7B00FA0710}" type="presParOf" srcId="{6E131C5F-C7C9-4536-B3BF-7437A315471E}" destId="{5553D36D-EFC4-4AA2-B886-57DD77984BC5}" srcOrd="5" destOrd="0" presId="urn:microsoft.com/office/officeart/2005/8/layout/vProcess5"/>
    <dgm:cxn modelId="{72794650-8801-446C-A9F2-E44470C19DA2}" type="presParOf" srcId="{6E131C5F-C7C9-4536-B3BF-7437A315471E}" destId="{2F106672-7078-4C0F-BD57-4D4624164280}" srcOrd="6" destOrd="0" presId="urn:microsoft.com/office/officeart/2005/8/layout/vProcess5"/>
    <dgm:cxn modelId="{F5761B17-2E3E-4313-AA22-CF1E30FC907D}" type="presParOf" srcId="{6E131C5F-C7C9-4536-B3BF-7437A315471E}" destId="{76773EB9-FDCA-4AC2-87F2-5E073338AB0D}" srcOrd="7" destOrd="0" presId="urn:microsoft.com/office/officeart/2005/8/layout/vProcess5"/>
    <dgm:cxn modelId="{A4DF6E91-0BAE-41E9-B344-FA0482FB5629}" type="presParOf" srcId="{6E131C5F-C7C9-4536-B3BF-7437A315471E}" destId="{86AFEBF2-C132-42AE-AA5F-C40D8E0AD988}" srcOrd="8" destOrd="0" presId="urn:microsoft.com/office/officeart/2005/8/layout/vProcess5"/>
    <dgm:cxn modelId="{3D18278D-A9BD-4083-851A-21D3D081E383}" type="presParOf" srcId="{6E131C5F-C7C9-4536-B3BF-7437A315471E}" destId="{79918BFE-12CA-47DA-B6DD-107B25D15DD8}" srcOrd="9" destOrd="0" presId="urn:microsoft.com/office/officeart/2005/8/layout/vProcess5"/>
    <dgm:cxn modelId="{1F450B29-6A6F-489E-A3D0-C9CECBD0C887}" type="presParOf" srcId="{6E131C5F-C7C9-4536-B3BF-7437A315471E}" destId="{DE162508-DBD3-4F3D-A5EF-EEB47A8D8007}" srcOrd="10" destOrd="0" presId="urn:microsoft.com/office/officeart/2005/8/layout/vProcess5"/>
    <dgm:cxn modelId="{CAA16E01-167D-46F0-9D02-BEA8D3B1450D}" type="presParOf" srcId="{6E131C5F-C7C9-4536-B3BF-7437A315471E}" destId="{27EBFFCE-A5ED-472A-B97B-AADD6527ED18}" srcOrd="11" destOrd="0" presId="urn:microsoft.com/office/officeart/2005/8/layout/vProcess5"/>
    <dgm:cxn modelId="{E4C41049-2369-40FC-8E08-EACB1F454F29}" type="presParOf" srcId="{6E131C5F-C7C9-4536-B3BF-7437A315471E}" destId="{76FAC29E-CA8A-425C-B15E-641273969D39}" srcOrd="12" destOrd="0" presId="urn:microsoft.com/office/officeart/2005/8/layout/vProcess5"/>
    <dgm:cxn modelId="{96C6103B-A87F-49E6-B4B3-5DE65B528F0C}" type="presParOf" srcId="{6E131C5F-C7C9-4536-B3BF-7437A315471E}" destId="{D0E93300-14DB-4E1B-99DE-A5011729D6C4}" srcOrd="13" destOrd="0" presId="urn:microsoft.com/office/officeart/2005/8/layout/vProcess5"/>
    <dgm:cxn modelId="{56CA0A76-7A26-4E69-8BC3-04C607817293}" type="presParOf" srcId="{6E131C5F-C7C9-4536-B3BF-7437A315471E}" destId="{A3E3A03A-4FAE-485F-B9F1-59B3B81DF61F}"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DF77A8-C95D-483B-BA9A-9E2756FB2E23}"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8693C2D8-5586-4959-958A-6984C4969E4C}">
      <dgm:prSet custT="1"/>
      <dgm:spPr/>
      <dgm:t>
        <a:bodyPr/>
        <a:lstStyle/>
        <a:p>
          <a:r>
            <a:rPr lang="hr-HR" sz="1400" b="0" i="0" noProof="0"/>
            <a:t>električna energija</a:t>
          </a:r>
          <a:endParaRPr lang="hr-HR" sz="1400" noProof="0"/>
        </a:p>
      </dgm:t>
    </dgm:pt>
    <dgm:pt modelId="{5240AA19-E32C-4D89-8437-951810A3CF2C}" type="parTrans" cxnId="{B8A1B042-44C2-48AA-92BC-DEF52B612ABD}">
      <dgm:prSet/>
      <dgm:spPr/>
      <dgm:t>
        <a:bodyPr/>
        <a:lstStyle/>
        <a:p>
          <a:endParaRPr lang="en-US" sz="1400"/>
        </a:p>
      </dgm:t>
    </dgm:pt>
    <dgm:pt modelId="{55299DD4-B51A-4B5F-B61F-40C6915B1FED}" type="sibTrans" cxnId="{B8A1B042-44C2-48AA-92BC-DEF52B612ABD}">
      <dgm:prSet/>
      <dgm:spPr/>
      <dgm:t>
        <a:bodyPr/>
        <a:lstStyle/>
        <a:p>
          <a:endParaRPr lang="en-US" sz="1400"/>
        </a:p>
      </dgm:t>
    </dgm:pt>
    <dgm:pt modelId="{CE8ECC7A-4952-4C2A-95BB-D8BFB02EBDC3}">
      <dgm:prSet custT="1"/>
      <dgm:spPr/>
      <dgm:t>
        <a:bodyPr/>
        <a:lstStyle/>
        <a:p>
          <a:r>
            <a:rPr lang="hr-HR" sz="1400" b="0" i="0" noProof="0"/>
            <a:t>uredski papir</a:t>
          </a:r>
          <a:endParaRPr lang="hr-HR" sz="1400" noProof="0"/>
        </a:p>
      </dgm:t>
    </dgm:pt>
    <dgm:pt modelId="{9482DFB6-5325-4499-A539-6181621CF7DF}" type="parTrans" cxnId="{E1C94FCB-06F8-49A1-9E9D-62242C27FFB6}">
      <dgm:prSet/>
      <dgm:spPr/>
      <dgm:t>
        <a:bodyPr/>
        <a:lstStyle/>
        <a:p>
          <a:endParaRPr lang="en-US" sz="1400"/>
        </a:p>
      </dgm:t>
    </dgm:pt>
    <dgm:pt modelId="{7088C3A9-F221-4C9D-ADCA-D730C656611B}" type="sibTrans" cxnId="{E1C94FCB-06F8-49A1-9E9D-62242C27FFB6}">
      <dgm:prSet/>
      <dgm:spPr/>
      <dgm:t>
        <a:bodyPr/>
        <a:lstStyle/>
        <a:p>
          <a:endParaRPr lang="en-US" sz="1400"/>
        </a:p>
      </dgm:t>
    </dgm:pt>
    <dgm:pt modelId="{814F959D-ADAC-447A-AD56-FCD08E35C926}">
      <dgm:prSet custT="1"/>
      <dgm:spPr/>
      <dgm:t>
        <a:bodyPr/>
        <a:lstStyle/>
        <a:p>
          <a:r>
            <a:rPr lang="hr-HR" sz="1400" b="0" i="0" noProof="0"/>
            <a:t>papirna konfekcija</a:t>
          </a:r>
          <a:endParaRPr lang="hr-HR" sz="1400" noProof="0"/>
        </a:p>
      </dgm:t>
    </dgm:pt>
    <dgm:pt modelId="{92882A26-8463-4B61-9B24-A2D36B033899}" type="parTrans" cxnId="{6D44CD17-30C8-4D2F-8A38-CF09959863E9}">
      <dgm:prSet/>
      <dgm:spPr/>
      <dgm:t>
        <a:bodyPr/>
        <a:lstStyle/>
        <a:p>
          <a:endParaRPr lang="en-US" sz="1400"/>
        </a:p>
      </dgm:t>
    </dgm:pt>
    <dgm:pt modelId="{A2376099-2DCB-4999-9B66-BCD8E11D7647}" type="sibTrans" cxnId="{6D44CD17-30C8-4D2F-8A38-CF09959863E9}">
      <dgm:prSet/>
      <dgm:spPr/>
      <dgm:t>
        <a:bodyPr/>
        <a:lstStyle/>
        <a:p>
          <a:endParaRPr lang="en-US" sz="1400"/>
        </a:p>
      </dgm:t>
    </dgm:pt>
    <dgm:pt modelId="{63C57EDD-52CE-40CE-AE64-7388A4AAEDF2}">
      <dgm:prSet custT="1"/>
      <dgm:spPr/>
      <dgm:t>
        <a:bodyPr/>
        <a:lstStyle/>
        <a:p>
          <a:r>
            <a:rPr lang="hr-HR" sz="1400" b="0" i="0" noProof="0"/>
            <a:t>sredstva za čišćenje i higijenu</a:t>
          </a:r>
          <a:endParaRPr lang="hr-HR" sz="1400" noProof="0"/>
        </a:p>
      </dgm:t>
    </dgm:pt>
    <dgm:pt modelId="{60E35D41-8EBB-494E-BD1A-720012BE695C}" type="parTrans" cxnId="{BD0942E9-8B8B-4533-9CFE-F6857DAD6A22}">
      <dgm:prSet/>
      <dgm:spPr/>
      <dgm:t>
        <a:bodyPr/>
        <a:lstStyle/>
        <a:p>
          <a:endParaRPr lang="en-US" sz="1400"/>
        </a:p>
      </dgm:t>
    </dgm:pt>
    <dgm:pt modelId="{71E20DE2-E3D3-4D6C-9336-E8EC437196FD}" type="sibTrans" cxnId="{BD0942E9-8B8B-4533-9CFE-F6857DAD6A22}">
      <dgm:prSet/>
      <dgm:spPr/>
      <dgm:t>
        <a:bodyPr/>
        <a:lstStyle/>
        <a:p>
          <a:endParaRPr lang="en-US" sz="1400"/>
        </a:p>
      </dgm:t>
    </dgm:pt>
    <dgm:pt modelId="{EBE9600A-0274-4DED-9CB7-BB1E9F728ADE}">
      <dgm:prSet custT="1"/>
      <dgm:spPr/>
      <dgm:t>
        <a:bodyPr/>
        <a:lstStyle/>
        <a:p>
          <a:r>
            <a:rPr lang="hr-HR" sz="1400" b="0" i="0" noProof="0"/>
            <a:t>usluga čišćenja prostorija</a:t>
          </a:r>
          <a:endParaRPr lang="hr-HR" sz="1400" noProof="0"/>
        </a:p>
      </dgm:t>
    </dgm:pt>
    <dgm:pt modelId="{0002DDA9-476B-4C99-9B9A-F2F836A9623E}" type="parTrans" cxnId="{A17B9335-C5C4-4C62-BE8B-46ED35FD4A6B}">
      <dgm:prSet/>
      <dgm:spPr/>
      <dgm:t>
        <a:bodyPr/>
        <a:lstStyle/>
        <a:p>
          <a:endParaRPr lang="en-US" sz="1400"/>
        </a:p>
      </dgm:t>
    </dgm:pt>
    <dgm:pt modelId="{1F0C03C2-6531-471E-8A97-0AC06A5BE3DB}" type="sibTrans" cxnId="{A17B9335-C5C4-4C62-BE8B-46ED35FD4A6B}">
      <dgm:prSet/>
      <dgm:spPr/>
      <dgm:t>
        <a:bodyPr/>
        <a:lstStyle/>
        <a:p>
          <a:endParaRPr lang="en-US" sz="1400"/>
        </a:p>
      </dgm:t>
    </dgm:pt>
    <dgm:pt modelId="{B8458549-C7DC-486A-B6A2-980BCD80F202}">
      <dgm:prSet custT="1"/>
      <dgm:spPr/>
      <dgm:t>
        <a:bodyPr/>
        <a:lstStyle/>
        <a:p>
          <a:r>
            <a:rPr lang="hr-HR" sz="1400" b="0" i="0" noProof="0"/>
            <a:t> računala i računalna oprema</a:t>
          </a:r>
          <a:endParaRPr lang="hr-HR" sz="1400" noProof="0"/>
        </a:p>
      </dgm:t>
    </dgm:pt>
    <dgm:pt modelId="{0B350852-A28F-489D-B25C-DC003822393D}" type="parTrans" cxnId="{17C3A356-35EB-4E21-9858-79DA3E87251F}">
      <dgm:prSet/>
      <dgm:spPr/>
      <dgm:t>
        <a:bodyPr/>
        <a:lstStyle/>
        <a:p>
          <a:endParaRPr lang="en-US" sz="1400"/>
        </a:p>
      </dgm:t>
    </dgm:pt>
    <dgm:pt modelId="{D272A71E-7576-4815-B9E1-AF555850D1DC}" type="sibTrans" cxnId="{17C3A356-35EB-4E21-9858-79DA3E87251F}">
      <dgm:prSet/>
      <dgm:spPr/>
      <dgm:t>
        <a:bodyPr/>
        <a:lstStyle/>
        <a:p>
          <a:endParaRPr lang="en-US" sz="1400"/>
        </a:p>
      </dgm:t>
    </dgm:pt>
    <dgm:pt modelId="{5D682FF9-EA74-4246-AE7A-55417AB68FE2}">
      <dgm:prSet custT="1"/>
      <dgm:spPr/>
      <dgm:t>
        <a:bodyPr/>
        <a:lstStyle/>
        <a:p>
          <a:r>
            <a:rPr lang="hr-HR" sz="1400" b="0" i="0" noProof="0"/>
            <a:t>toneri i tinte</a:t>
          </a:r>
          <a:endParaRPr lang="hr-HR" sz="1400" noProof="0"/>
        </a:p>
      </dgm:t>
    </dgm:pt>
    <dgm:pt modelId="{F163B9D8-9D56-49DE-8F13-34970C2D0039}" type="parTrans" cxnId="{94097448-B2F3-442C-AFE8-42418670F81E}">
      <dgm:prSet/>
      <dgm:spPr/>
      <dgm:t>
        <a:bodyPr/>
        <a:lstStyle/>
        <a:p>
          <a:endParaRPr lang="en-US" sz="1400"/>
        </a:p>
      </dgm:t>
    </dgm:pt>
    <dgm:pt modelId="{DF0B6F5C-96AC-4A49-8792-FBF6560EA7F6}" type="sibTrans" cxnId="{94097448-B2F3-442C-AFE8-42418670F81E}">
      <dgm:prSet/>
      <dgm:spPr/>
      <dgm:t>
        <a:bodyPr/>
        <a:lstStyle/>
        <a:p>
          <a:endParaRPr lang="en-US" sz="1400"/>
        </a:p>
      </dgm:t>
    </dgm:pt>
    <dgm:pt modelId="{25F79E2F-7EC8-4D56-ABAC-BCC431C032A3}">
      <dgm:prSet custT="1"/>
      <dgm:spPr/>
      <dgm:t>
        <a:bodyPr/>
        <a:lstStyle/>
        <a:p>
          <a:r>
            <a:rPr lang="hr-HR" sz="1400" b="0" i="0" noProof="0"/>
            <a:t> proizvodi od tiskanog papira, proizvodi od papira za pisanje i papirnate vrećice</a:t>
          </a:r>
          <a:endParaRPr lang="hr-HR" sz="1400" noProof="0"/>
        </a:p>
      </dgm:t>
    </dgm:pt>
    <dgm:pt modelId="{B98E459E-8451-4C20-8995-BBFA43D0B697}" type="parTrans" cxnId="{165FDF1B-49C6-457E-A5F7-5245D8C4EB6F}">
      <dgm:prSet/>
      <dgm:spPr/>
      <dgm:t>
        <a:bodyPr/>
        <a:lstStyle/>
        <a:p>
          <a:endParaRPr lang="en-US" sz="1400"/>
        </a:p>
      </dgm:t>
    </dgm:pt>
    <dgm:pt modelId="{A7A56C0B-EE43-4995-AB6A-3D0F153649FB}" type="sibTrans" cxnId="{165FDF1B-49C6-457E-A5F7-5245D8C4EB6F}">
      <dgm:prSet/>
      <dgm:spPr/>
      <dgm:t>
        <a:bodyPr/>
        <a:lstStyle/>
        <a:p>
          <a:endParaRPr lang="en-US" sz="1400"/>
        </a:p>
      </dgm:t>
    </dgm:pt>
    <dgm:pt modelId="{381B28DF-5B43-4824-A63D-B783F0977B43}">
      <dgm:prSet custT="1"/>
      <dgm:spPr/>
      <dgm:t>
        <a:bodyPr/>
        <a:lstStyle/>
        <a:p>
          <a:r>
            <a:rPr lang="hr-HR" sz="1400" b="0" i="0" noProof="0"/>
            <a:t>promotivni materijali</a:t>
          </a:r>
          <a:endParaRPr lang="hr-HR" sz="1400" noProof="0"/>
        </a:p>
      </dgm:t>
    </dgm:pt>
    <dgm:pt modelId="{FA8870AB-CA66-440A-BA65-4CF14FDD080F}" type="parTrans" cxnId="{F2298F8B-28DE-4FE3-954D-52BB5938A10B}">
      <dgm:prSet/>
      <dgm:spPr/>
      <dgm:t>
        <a:bodyPr/>
        <a:lstStyle/>
        <a:p>
          <a:endParaRPr lang="en-US" sz="1400"/>
        </a:p>
      </dgm:t>
    </dgm:pt>
    <dgm:pt modelId="{C5737A1A-6246-4D91-94C0-19E716CF005A}" type="sibTrans" cxnId="{F2298F8B-28DE-4FE3-954D-52BB5938A10B}">
      <dgm:prSet/>
      <dgm:spPr/>
      <dgm:t>
        <a:bodyPr/>
        <a:lstStyle/>
        <a:p>
          <a:endParaRPr lang="en-US" sz="1400"/>
        </a:p>
      </dgm:t>
    </dgm:pt>
    <dgm:pt modelId="{45C6F31A-A842-4597-8EBF-904205EAA819}">
      <dgm:prSet custT="1"/>
      <dgm:spPr/>
      <dgm:t>
        <a:bodyPr/>
        <a:lstStyle/>
        <a:p>
          <a:r>
            <a:rPr lang="hr-HR" sz="1400" b="0" i="0" noProof="0"/>
            <a:t>oprema za snimanje, obradu i prikaz slike i televizori</a:t>
          </a:r>
          <a:endParaRPr lang="hr-HR" sz="1400" noProof="0"/>
        </a:p>
      </dgm:t>
    </dgm:pt>
    <dgm:pt modelId="{04319397-4FD7-4A65-84D3-E6CEF15E5434}" type="parTrans" cxnId="{C7865C61-59D8-4A88-9BE7-E5042A616804}">
      <dgm:prSet/>
      <dgm:spPr/>
      <dgm:t>
        <a:bodyPr/>
        <a:lstStyle/>
        <a:p>
          <a:endParaRPr lang="en-US" sz="1400"/>
        </a:p>
      </dgm:t>
    </dgm:pt>
    <dgm:pt modelId="{9665B106-1427-42AE-B78C-F00E607D44D0}" type="sibTrans" cxnId="{C7865C61-59D8-4A88-9BE7-E5042A616804}">
      <dgm:prSet/>
      <dgm:spPr/>
      <dgm:t>
        <a:bodyPr/>
        <a:lstStyle/>
        <a:p>
          <a:endParaRPr lang="en-US" sz="1400"/>
        </a:p>
      </dgm:t>
    </dgm:pt>
    <dgm:pt modelId="{1E95F317-2B09-4872-B7C4-0D23D717D370}">
      <dgm:prSet custT="1"/>
      <dgm:spPr/>
      <dgm:t>
        <a:bodyPr/>
        <a:lstStyle/>
        <a:p>
          <a:r>
            <a:rPr lang="hr-HR" sz="1400" b="0" i="0" noProof="0"/>
            <a:t>klima uređaji</a:t>
          </a:r>
          <a:endParaRPr lang="hr-HR" sz="1400" noProof="0"/>
        </a:p>
      </dgm:t>
    </dgm:pt>
    <dgm:pt modelId="{9F69DE2E-F8B0-4AFD-95AF-89DCF3A169BD}" type="parTrans" cxnId="{E9454509-483A-4073-AF9C-8350E908C555}">
      <dgm:prSet/>
      <dgm:spPr/>
      <dgm:t>
        <a:bodyPr/>
        <a:lstStyle/>
        <a:p>
          <a:endParaRPr lang="en-US" sz="1400"/>
        </a:p>
      </dgm:t>
    </dgm:pt>
    <dgm:pt modelId="{ED8EF411-B414-42FF-8ACA-F6C765D6CFF4}" type="sibTrans" cxnId="{E9454509-483A-4073-AF9C-8350E908C555}">
      <dgm:prSet/>
      <dgm:spPr/>
      <dgm:t>
        <a:bodyPr/>
        <a:lstStyle/>
        <a:p>
          <a:endParaRPr lang="en-US" sz="1400"/>
        </a:p>
      </dgm:t>
    </dgm:pt>
    <dgm:pt modelId="{7F68E6B7-1163-4952-B2F4-3962F94D3E77}">
      <dgm:prSet custT="1"/>
      <dgm:spPr/>
      <dgm:t>
        <a:bodyPr/>
        <a:lstStyle/>
        <a:p>
          <a:r>
            <a:rPr lang="hr-HR" sz="1400" b="0" i="0" noProof="0"/>
            <a:t>svjetiljke i električne žarulje</a:t>
          </a:r>
          <a:endParaRPr lang="hr-HR" sz="1400" noProof="0"/>
        </a:p>
      </dgm:t>
    </dgm:pt>
    <dgm:pt modelId="{BEA57F7C-BB7F-4C2A-8B1F-1EBD64815B12}" type="parTrans" cxnId="{A13C5C98-0065-45C8-A304-00F5326413EE}">
      <dgm:prSet/>
      <dgm:spPr/>
      <dgm:t>
        <a:bodyPr/>
        <a:lstStyle/>
        <a:p>
          <a:endParaRPr lang="en-US" sz="1400"/>
        </a:p>
      </dgm:t>
    </dgm:pt>
    <dgm:pt modelId="{2BF2420C-57C8-460C-A784-0682D4494327}" type="sibTrans" cxnId="{A13C5C98-0065-45C8-A304-00F5326413EE}">
      <dgm:prSet/>
      <dgm:spPr/>
      <dgm:t>
        <a:bodyPr/>
        <a:lstStyle/>
        <a:p>
          <a:endParaRPr lang="en-US" sz="1400"/>
        </a:p>
      </dgm:t>
    </dgm:pt>
    <dgm:pt modelId="{406E5686-797B-4C27-BA8B-18980F82CEBD}">
      <dgm:prSet custT="1"/>
      <dgm:spPr/>
      <dgm:t>
        <a:bodyPr/>
        <a:lstStyle/>
        <a:p>
          <a:r>
            <a:rPr lang="hr-HR" sz="1400" b="0" i="0" noProof="0"/>
            <a:t>vozila za cestovni promet</a:t>
          </a:r>
          <a:endParaRPr lang="hr-HR" sz="1400" noProof="0"/>
        </a:p>
      </dgm:t>
    </dgm:pt>
    <dgm:pt modelId="{6A4002E4-3E10-49E6-BEE2-6B33A7AE7FA3}" type="parTrans" cxnId="{5D0E9E14-6072-40D6-BCD5-269D0D0DD3BB}">
      <dgm:prSet/>
      <dgm:spPr/>
      <dgm:t>
        <a:bodyPr/>
        <a:lstStyle/>
        <a:p>
          <a:endParaRPr lang="en-US" sz="1400"/>
        </a:p>
      </dgm:t>
    </dgm:pt>
    <dgm:pt modelId="{03CE3AAD-56C6-4781-8744-515F85FAC2A4}" type="sibTrans" cxnId="{5D0E9E14-6072-40D6-BCD5-269D0D0DD3BB}">
      <dgm:prSet/>
      <dgm:spPr/>
      <dgm:t>
        <a:bodyPr/>
        <a:lstStyle/>
        <a:p>
          <a:endParaRPr lang="en-US" sz="1400"/>
        </a:p>
      </dgm:t>
    </dgm:pt>
    <dgm:pt modelId="{1A87F2AF-DEBC-48E3-8B2D-776CB2198AF3}">
      <dgm:prSet custT="1"/>
      <dgm:spPr/>
      <dgm:t>
        <a:bodyPr/>
        <a:lstStyle/>
        <a:p>
          <a:r>
            <a:rPr lang="hr-HR" sz="1400" b="0" i="0" noProof="0"/>
            <a:t> pneumatici za motorna vozila</a:t>
          </a:r>
          <a:endParaRPr lang="hr-HR" sz="1400" noProof="0"/>
        </a:p>
      </dgm:t>
    </dgm:pt>
    <dgm:pt modelId="{733B35F4-FD1B-4573-B669-6AFEB0CB0E53}" type="parTrans" cxnId="{A28CE3B6-6EC0-48FD-A497-FE8CF6ADB6E4}">
      <dgm:prSet/>
      <dgm:spPr/>
      <dgm:t>
        <a:bodyPr/>
        <a:lstStyle/>
        <a:p>
          <a:endParaRPr lang="en-US" sz="1400"/>
        </a:p>
      </dgm:t>
    </dgm:pt>
    <dgm:pt modelId="{81C42726-F90E-4230-915A-3D1BC83459E4}" type="sibTrans" cxnId="{A28CE3B6-6EC0-48FD-A497-FE8CF6ADB6E4}">
      <dgm:prSet/>
      <dgm:spPr/>
      <dgm:t>
        <a:bodyPr/>
        <a:lstStyle/>
        <a:p>
          <a:endParaRPr lang="en-US" sz="1400"/>
        </a:p>
      </dgm:t>
    </dgm:pt>
    <dgm:pt modelId="{EB673FE7-D253-42F6-9D8E-43E601B6F8E2}">
      <dgm:prSet custT="1"/>
      <dgm:spPr/>
      <dgm:t>
        <a:bodyPr/>
        <a:lstStyle/>
        <a:p>
          <a:r>
            <a:rPr lang="hr-HR" sz="1400" b="0" i="0" noProof="0"/>
            <a:t>namještaj i građevinska stolarija i ostali građevinski elementi od drva</a:t>
          </a:r>
          <a:endParaRPr lang="hr-HR" sz="1400" noProof="0"/>
        </a:p>
      </dgm:t>
    </dgm:pt>
    <dgm:pt modelId="{1DCB39BB-1AB6-40DB-8DCF-569F9917B3CD}" type="parTrans" cxnId="{1D3223AE-5402-4BB7-9C61-37976E58E23C}">
      <dgm:prSet/>
      <dgm:spPr/>
      <dgm:t>
        <a:bodyPr/>
        <a:lstStyle/>
        <a:p>
          <a:endParaRPr lang="en-US" sz="1400"/>
        </a:p>
      </dgm:t>
    </dgm:pt>
    <dgm:pt modelId="{B66875BD-3C25-4117-813B-ADF636D6290B}" type="sibTrans" cxnId="{1D3223AE-5402-4BB7-9C61-37976E58E23C}">
      <dgm:prSet/>
      <dgm:spPr/>
      <dgm:t>
        <a:bodyPr/>
        <a:lstStyle/>
        <a:p>
          <a:endParaRPr lang="en-US" sz="1400"/>
        </a:p>
      </dgm:t>
    </dgm:pt>
    <dgm:pt modelId="{4A17B379-4AFB-451D-9974-CF7B2BA952D1}">
      <dgm:prSet custT="1"/>
      <dgm:spPr/>
      <dgm:t>
        <a:bodyPr/>
        <a:lstStyle/>
        <a:p>
          <a:r>
            <a:rPr lang="hr-HR" sz="1400" b="0" i="0" noProof="0"/>
            <a:t>prehrana i catering</a:t>
          </a:r>
          <a:endParaRPr lang="hr-HR" sz="1400" noProof="0"/>
        </a:p>
      </dgm:t>
    </dgm:pt>
    <dgm:pt modelId="{E1D4D445-D4A7-44E6-A015-949A31A1AB84}" type="parTrans" cxnId="{2A512256-FB9C-45A8-88A3-045A22AB2555}">
      <dgm:prSet/>
      <dgm:spPr/>
      <dgm:t>
        <a:bodyPr/>
        <a:lstStyle/>
        <a:p>
          <a:endParaRPr lang="en-US" sz="1400"/>
        </a:p>
      </dgm:t>
    </dgm:pt>
    <dgm:pt modelId="{1FC665DE-017D-4C43-A54F-DD36BD13077D}" type="sibTrans" cxnId="{2A512256-FB9C-45A8-88A3-045A22AB2555}">
      <dgm:prSet/>
      <dgm:spPr/>
      <dgm:t>
        <a:bodyPr/>
        <a:lstStyle/>
        <a:p>
          <a:endParaRPr lang="en-US" sz="1400"/>
        </a:p>
      </dgm:t>
    </dgm:pt>
    <dgm:pt modelId="{4D3CD90E-3572-4919-BADF-36034C8A2D78}">
      <dgm:prSet custT="1"/>
      <dgm:spPr/>
      <dgm:t>
        <a:bodyPr/>
        <a:lstStyle/>
        <a:p>
          <a:r>
            <a:rPr lang="hr-HR" sz="1400" b="0" i="0" noProof="0"/>
            <a:t>odjeća</a:t>
          </a:r>
          <a:endParaRPr lang="hr-HR" sz="1400" noProof="0"/>
        </a:p>
      </dgm:t>
    </dgm:pt>
    <dgm:pt modelId="{C5C25DC4-9935-45CF-B1A2-C4A30D17B6FE}" type="parTrans" cxnId="{A51B6B81-1D68-47C7-B198-12B018CF866A}">
      <dgm:prSet/>
      <dgm:spPr/>
      <dgm:t>
        <a:bodyPr/>
        <a:lstStyle/>
        <a:p>
          <a:endParaRPr lang="en-US" sz="1400"/>
        </a:p>
      </dgm:t>
    </dgm:pt>
    <dgm:pt modelId="{614E02A0-665D-40D1-92C6-3555E6A6B83A}" type="sibTrans" cxnId="{A51B6B81-1D68-47C7-B198-12B018CF866A}">
      <dgm:prSet/>
      <dgm:spPr/>
      <dgm:t>
        <a:bodyPr/>
        <a:lstStyle/>
        <a:p>
          <a:endParaRPr lang="en-US" sz="1400"/>
        </a:p>
      </dgm:t>
    </dgm:pt>
    <dgm:pt modelId="{38C2D766-4C1A-4B46-BA34-E0FF1176A80C}" type="pres">
      <dgm:prSet presAssocID="{05DF77A8-C95D-483B-BA9A-9E2756FB2E23}" presName="diagram" presStyleCnt="0">
        <dgm:presLayoutVars>
          <dgm:dir/>
          <dgm:resizeHandles val="exact"/>
        </dgm:presLayoutVars>
      </dgm:prSet>
      <dgm:spPr/>
    </dgm:pt>
    <dgm:pt modelId="{569A2DCF-6A89-4FD8-AB48-78833FDB74A8}" type="pres">
      <dgm:prSet presAssocID="{8693C2D8-5586-4959-958A-6984C4969E4C}" presName="node" presStyleLbl="node1" presStyleIdx="0" presStyleCnt="17">
        <dgm:presLayoutVars>
          <dgm:bulletEnabled val="1"/>
        </dgm:presLayoutVars>
      </dgm:prSet>
      <dgm:spPr/>
    </dgm:pt>
    <dgm:pt modelId="{FC476028-3D80-4109-AF8B-F7F9F2C8AEE5}" type="pres">
      <dgm:prSet presAssocID="{55299DD4-B51A-4B5F-B61F-40C6915B1FED}" presName="sibTrans" presStyleCnt="0"/>
      <dgm:spPr/>
    </dgm:pt>
    <dgm:pt modelId="{C2CE5A70-7833-4513-94CA-5BFEA0631B1B}" type="pres">
      <dgm:prSet presAssocID="{CE8ECC7A-4952-4C2A-95BB-D8BFB02EBDC3}" presName="node" presStyleLbl="node1" presStyleIdx="1" presStyleCnt="17">
        <dgm:presLayoutVars>
          <dgm:bulletEnabled val="1"/>
        </dgm:presLayoutVars>
      </dgm:prSet>
      <dgm:spPr/>
    </dgm:pt>
    <dgm:pt modelId="{3411C8FF-D099-4370-9A0E-401B39377B01}" type="pres">
      <dgm:prSet presAssocID="{7088C3A9-F221-4C9D-ADCA-D730C656611B}" presName="sibTrans" presStyleCnt="0"/>
      <dgm:spPr/>
    </dgm:pt>
    <dgm:pt modelId="{3AFAD96B-766A-4BA0-8954-9DF9E2C30FDA}" type="pres">
      <dgm:prSet presAssocID="{814F959D-ADAC-447A-AD56-FCD08E35C926}" presName="node" presStyleLbl="node1" presStyleIdx="2" presStyleCnt="17">
        <dgm:presLayoutVars>
          <dgm:bulletEnabled val="1"/>
        </dgm:presLayoutVars>
      </dgm:prSet>
      <dgm:spPr/>
    </dgm:pt>
    <dgm:pt modelId="{CF72835F-7E9C-43A6-99DD-DEB0314CF806}" type="pres">
      <dgm:prSet presAssocID="{A2376099-2DCB-4999-9B66-BCD8E11D7647}" presName="sibTrans" presStyleCnt="0"/>
      <dgm:spPr/>
    </dgm:pt>
    <dgm:pt modelId="{91074944-DCF5-48BD-97CC-B02DEEB764BC}" type="pres">
      <dgm:prSet presAssocID="{63C57EDD-52CE-40CE-AE64-7388A4AAEDF2}" presName="node" presStyleLbl="node1" presStyleIdx="3" presStyleCnt="17">
        <dgm:presLayoutVars>
          <dgm:bulletEnabled val="1"/>
        </dgm:presLayoutVars>
      </dgm:prSet>
      <dgm:spPr/>
    </dgm:pt>
    <dgm:pt modelId="{1B86B7BB-029E-45D8-8CD2-DCC30D0DD7BD}" type="pres">
      <dgm:prSet presAssocID="{71E20DE2-E3D3-4D6C-9336-E8EC437196FD}" presName="sibTrans" presStyleCnt="0"/>
      <dgm:spPr/>
    </dgm:pt>
    <dgm:pt modelId="{168366A6-9B28-43C5-BE7C-C7B92C043E6A}" type="pres">
      <dgm:prSet presAssocID="{EBE9600A-0274-4DED-9CB7-BB1E9F728ADE}" presName="node" presStyleLbl="node1" presStyleIdx="4" presStyleCnt="17">
        <dgm:presLayoutVars>
          <dgm:bulletEnabled val="1"/>
        </dgm:presLayoutVars>
      </dgm:prSet>
      <dgm:spPr/>
    </dgm:pt>
    <dgm:pt modelId="{DD0192DF-AAB2-4A46-83F4-87EB61808B8E}" type="pres">
      <dgm:prSet presAssocID="{1F0C03C2-6531-471E-8A97-0AC06A5BE3DB}" presName="sibTrans" presStyleCnt="0"/>
      <dgm:spPr/>
    </dgm:pt>
    <dgm:pt modelId="{1A97B841-4757-40D5-8360-E8D8CF997AC1}" type="pres">
      <dgm:prSet presAssocID="{B8458549-C7DC-486A-B6A2-980BCD80F202}" presName="node" presStyleLbl="node1" presStyleIdx="5" presStyleCnt="17">
        <dgm:presLayoutVars>
          <dgm:bulletEnabled val="1"/>
        </dgm:presLayoutVars>
      </dgm:prSet>
      <dgm:spPr/>
    </dgm:pt>
    <dgm:pt modelId="{2629DA0F-72F7-4796-ACEE-1F714EEC7730}" type="pres">
      <dgm:prSet presAssocID="{D272A71E-7576-4815-B9E1-AF555850D1DC}" presName="sibTrans" presStyleCnt="0"/>
      <dgm:spPr/>
    </dgm:pt>
    <dgm:pt modelId="{2D5C4627-80FA-414F-B7FE-1A1223A185C4}" type="pres">
      <dgm:prSet presAssocID="{5D682FF9-EA74-4246-AE7A-55417AB68FE2}" presName="node" presStyleLbl="node1" presStyleIdx="6" presStyleCnt="17">
        <dgm:presLayoutVars>
          <dgm:bulletEnabled val="1"/>
        </dgm:presLayoutVars>
      </dgm:prSet>
      <dgm:spPr/>
    </dgm:pt>
    <dgm:pt modelId="{C6FA250B-AAD4-462C-A3C6-E6EE20215323}" type="pres">
      <dgm:prSet presAssocID="{DF0B6F5C-96AC-4A49-8792-FBF6560EA7F6}" presName="sibTrans" presStyleCnt="0"/>
      <dgm:spPr/>
    </dgm:pt>
    <dgm:pt modelId="{09CD87B5-DD22-4436-BE16-18A82A29EC62}" type="pres">
      <dgm:prSet presAssocID="{25F79E2F-7EC8-4D56-ABAC-BCC431C032A3}" presName="node" presStyleLbl="node1" presStyleIdx="7" presStyleCnt="17">
        <dgm:presLayoutVars>
          <dgm:bulletEnabled val="1"/>
        </dgm:presLayoutVars>
      </dgm:prSet>
      <dgm:spPr/>
    </dgm:pt>
    <dgm:pt modelId="{2D3CD9CA-5604-43D7-A86A-BABF64124DDD}" type="pres">
      <dgm:prSet presAssocID="{A7A56C0B-EE43-4995-AB6A-3D0F153649FB}" presName="sibTrans" presStyleCnt="0"/>
      <dgm:spPr/>
    </dgm:pt>
    <dgm:pt modelId="{D36CC043-2AD8-46F1-BC07-B8FF1AC2D68A}" type="pres">
      <dgm:prSet presAssocID="{381B28DF-5B43-4824-A63D-B783F0977B43}" presName="node" presStyleLbl="node1" presStyleIdx="8" presStyleCnt="17">
        <dgm:presLayoutVars>
          <dgm:bulletEnabled val="1"/>
        </dgm:presLayoutVars>
      </dgm:prSet>
      <dgm:spPr/>
    </dgm:pt>
    <dgm:pt modelId="{F4DFEBBE-3F76-49FD-9A73-F229352A1938}" type="pres">
      <dgm:prSet presAssocID="{C5737A1A-6246-4D91-94C0-19E716CF005A}" presName="sibTrans" presStyleCnt="0"/>
      <dgm:spPr/>
    </dgm:pt>
    <dgm:pt modelId="{ECB43B88-9A8B-48BA-9D0E-B4492D5CA8E0}" type="pres">
      <dgm:prSet presAssocID="{45C6F31A-A842-4597-8EBF-904205EAA819}" presName="node" presStyleLbl="node1" presStyleIdx="9" presStyleCnt="17">
        <dgm:presLayoutVars>
          <dgm:bulletEnabled val="1"/>
        </dgm:presLayoutVars>
      </dgm:prSet>
      <dgm:spPr/>
    </dgm:pt>
    <dgm:pt modelId="{52253A21-E9B9-4BED-BB6E-96DD293D675A}" type="pres">
      <dgm:prSet presAssocID="{9665B106-1427-42AE-B78C-F00E607D44D0}" presName="sibTrans" presStyleCnt="0"/>
      <dgm:spPr/>
    </dgm:pt>
    <dgm:pt modelId="{EACE384C-36B3-4A3E-A54C-2ED061ADD513}" type="pres">
      <dgm:prSet presAssocID="{1E95F317-2B09-4872-B7C4-0D23D717D370}" presName="node" presStyleLbl="node1" presStyleIdx="10" presStyleCnt="17">
        <dgm:presLayoutVars>
          <dgm:bulletEnabled val="1"/>
        </dgm:presLayoutVars>
      </dgm:prSet>
      <dgm:spPr/>
    </dgm:pt>
    <dgm:pt modelId="{E57D04E3-5283-483F-BF9F-157B82F5856E}" type="pres">
      <dgm:prSet presAssocID="{ED8EF411-B414-42FF-8ACA-F6C765D6CFF4}" presName="sibTrans" presStyleCnt="0"/>
      <dgm:spPr/>
    </dgm:pt>
    <dgm:pt modelId="{73DD6C28-0BC0-40AE-AAA7-5BBE15DAD8FA}" type="pres">
      <dgm:prSet presAssocID="{7F68E6B7-1163-4952-B2F4-3962F94D3E77}" presName="node" presStyleLbl="node1" presStyleIdx="11" presStyleCnt="17">
        <dgm:presLayoutVars>
          <dgm:bulletEnabled val="1"/>
        </dgm:presLayoutVars>
      </dgm:prSet>
      <dgm:spPr/>
    </dgm:pt>
    <dgm:pt modelId="{EA738AC8-ED5C-49A7-9659-8DD0A151F14C}" type="pres">
      <dgm:prSet presAssocID="{2BF2420C-57C8-460C-A784-0682D4494327}" presName="sibTrans" presStyleCnt="0"/>
      <dgm:spPr/>
    </dgm:pt>
    <dgm:pt modelId="{4F02B979-3B78-446C-812D-906B3D3F7DBB}" type="pres">
      <dgm:prSet presAssocID="{406E5686-797B-4C27-BA8B-18980F82CEBD}" presName="node" presStyleLbl="node1" presStyleIdx="12" presStyleCnt="17">
        <dgm:presLayoutVars>
          <dgm:bulletEnabled val="1"/>
        </dgm:presLayoutVars>
      </dgm:prSet>
      <dgm:spPr/>
    </dgm:pt>
    <dgm:pt modelId="{5C721914-B452-42F1-AF0D-7353FEAB968A}" type="pres">
      <dgm:prSet presAssocID="{03CE3AAD-56C6-4781-8744-515F85FAC2A4}" presName="sibTrans" presStyleCnt="0"/>
      <dgm:spPr/>
    </dgm:pt>
    <dgm:pt modelId="{31DAA7F4-A134-4A62-B372-190D0743A54B}" type="pres">
      <dgm:prSet presAssocID="{1A87F2AF-DEBC-48E3-8B2D-776CB2198AF3}" presName="node" presStyleLbl="node1" presStyleIdx="13" presStyleCnt="17">
        <dgm:presLayoutVars>
          <dgm:bulletEnabled val="1"/>
        </dgm:presLayoutVars>
      </dgm:prSet>
      <dgm:spPr/>
    </dgm:pt>
    <dgm:pt modelId="{077AFEC3-60CF-49D8-AE54-357FB2C4A6D5}" type="pres">
      <dgm:prSet presAssocID="{81C42726-F90E-4230-915A-3D1BC83459E4}" presName="sibTrans" presStyleCnt="0"/>
      <dgm:spPr/>
    </dgm:pt>
    <dgm:pt modelId="{B343B777-18F9-482B-9454-D03F98238F15}" type="pres">
      <dgm:prSet presAssocID="{EB673FE7-D253-42F6-9D8E-43E601B6F8E2}" presName="node" presStyleLbl="node1" presStyleIdx="14" presStyleCnt="17">
        <dgm:presLayoutVars>
          <dgm:bulletEnabled val="1"/>
        </dgm:presLayoutVars>
      </dgm:prSet>
      <dgm:spPr/>
    </dgm:pt>
    <dgm:pt modelId="{E8E6D1BE-787D-4B5F-96E9-9C5A7AC27408}" type="pres">
      <dgm:prSet presAssocID="{B66875BD-3C25-4117-813B-ADF636D6290B}" presName="sibTrans" presStyleCnt="0"/>
      <dgm:spPr/>
    </dgm:pt>
    <dgm:pt modelId="{4B27FBE1-BFB4-491B-A80C-E0E74DE8DB9C}" type="pres">
      <dgm:prSet presAssocID="{4A17B379-4AFB-451D-9974-CF7B2BA952D1}" presName="node" presStyleLbl="node1" presStyleIdx="15" presStyleCnt="17">
        <dgm:presLayoutVars>
          <dgm:bulletEnabled val="1"/>
        </dgm:presLayoutVars>
      </dgm:prSet>
      <dgm:spPr/>
    </dgm:pt>
    <dgm:pt modelId="{23839DE4-570D-41A3-8D92-A413BC45AF32}" type="pres">
      <dgm:prSet presAssocID="{1FC665DE-017D-4C43-A54F-DD36BD13077D}" presName="sibTrans" presStyleCnt="0"/>
      <dgm:spPr/>
    </dgm:pt>
    <dgm:pt modelId="{27AE4014-2A5F-4FF5-80F4-E4343E65F6A9}" type="pres">
      <dgm:prSet presAssocID="{4D3CD90E-3572-4919-BADF-36034C8A2D78}" presName="node" presStyleLbl="node1" presStyleIdx="16" presStyleCnt="17">
        <dgm:presLayoutVars>
          <dgm:bulletEnabled val="1"/>
        </dgm:presLayoutVars>
      </dgm:prSet>
      <dgm:spPr/>
    </dgm:pt>
  </dgm:ptLst>
  <dgm:cxnLst>
    <dgm:cxn modelId="{C233AD04-FAC0-4854-80BB-538DA12C9844}" type="presOf" srcId="{25F79E2F-7EC8-4D56-ABAC-BCC431C032A3}" destId="{09CD87B5-DD22-4436-BE16-18A82A29EC62}" srcOrd="0" destOrd="0" presId="urn:microsoft.com/office/officeart/2005/8/layout/default"/>
    <dgm:cxn modelId="{E9454509-483A-4073-AF9C-8350E908C555}" srcId="{05DF77A8-C95D-483B-BA9A-9E2756FB2E23}" destId="{1E95F317-2B09-4872-B7C4-0D23D717D370}" srcOrd="10" destOrd="0" parTransId="{9F69DE2E-F8B0-4AFD-95AF-89DCF3A169BD}" sibTransId="{ED8EF411-B414-42FF-8ACA-F6C765D6CFF4}"/>
    <dgm:cxn modelId="{722B8013-AF3C-4B8E-AC79-16D1B4057FAD}" type="presOf" srcId="{5D682FF9-EA74-4246-AE7A-55417AB68FE2}" destId="{2D5C4627-80FA-414F-B7FE-1A1223A185C4}" srcOrd="0" destOrd="0" presId="urn:microsoft.com/office/officeart/2005/8/layout/default"/>
    <dgm:cxn modelId="{5D0E9E14-6072-40D6-BCD5-269D0D0DD3BB}" srcId="{05DF77A8-C95D-483B-BA9A-9E2756FB2E23}" destId="{406E5686-797B-4C27-BA8B-18980F82CEBD}" srcOrd="12" destOrd="0" parTransId="{6A4002E4-3E10-49E6-BEE2-6B33A7AE7FA3}" sibTransId="{03CE3AAD-56C6-4781-8744-515F85FAC2A4}"/>
    <dgm:cxn modelId="{6D44CD17-30C8-4D2F-8A38-CF09959863E9}" srcId="{05DF77A8-C95D-483B-BA9A-9E2756FB2E23}" destId="{814F959D-ADAC-447A-AD56-FCD08E35C926}" srcOrd="2" destOrd="0" parTransId="{92882A26-8463-4B61-9B24-A2D36B033899}" sibTransId="{A2376099-2DCB-4999-9B66-BCD8E11D7647}"/>
    <dgm:cxn modelId="{165FDF1B-49C6-457E-A5F7-5245D8C4EB6F}" srcId="{05DF77A8-C95D-483B-BA9A-9E2756FB2E23}" destId="{25F79E2F-7EC8-4D56-ABAC-BCC431C032A3}" srcOrd="7" destOrd="0" parTransId="{B98E459E-8451-4C20-8995-BBFA43D0B697}" sibTransId="{A7A56C0B-EE43-4995-AB6A-3D0F153649FB}"/>
    <dgm:cxn modelId="{7DDD3234-73CB-4202-B215-8CFDECF45829}" type="presOf" srcId="{EB673FE7-D253-42F6-9D8E-43E601B6F8E2}" destId="{B343B777-18F9-482B-9454-D03F98238F15}" srcOrd="0" destOrd="0" presId="urn:microsoft.com/office/officeart/2005/8/layout/default"/>
    <dgm:cxn modelId="{87057335-AD5B-4F5A-A391-438E60FE56EF}" type="presOf" srcId="{406E5686-797B-4C27-BA8B-18980F82CEBD}" destId="{4F02B979-3B78-446C-812D-906B3D3F7DBB}" srcOrd="0" destOrd="0" presId="urn:microsoft.com/office/officeart/2005/8/layout/default"/>
    <dgm:cxn modelId="{A17B9335-C5C4-4C62-BE8B-46ED35FD4A6B}" srcId="{05DF77A8-C95D-483B-BA9A-9E2756FB2E23}" destId="{EBE9600A-0274-4DED-9CB7-BB1E9F728ADE}" srcOrd="4" destOrd="0" parTransId="{0002DDA9-476B-4C99-9B9A-F2F836A9623E}" sibTransId="{1F0C03C2-6531-471E-8A97-0AC06A5BE3DB}"/>
    <dgm:cxn modelId="{933F1237-04D0-451B-BF17-1412A38EBBC0}" type="presOf" srcId="{4A17B379-4AFB-451D-9974-CF7B2BA952D1}" destId="{4B27FBE1-BFB4-491B-A80C-E0E74DE8DB9C}" srcOrd="0" destOrd="0" presId="urn:microsoft.com/office/officeart/2005/8/layout/default"/>
    <dgm:cxn modelId="{5662C13B-150D-4C24-9965-57287BCE9ED6}" type="presOf" srcId="{05DF77A8-C95D-483B-BA9A-9E2756FB2E23}" destId="{38C2D766-4C1A-4B46-BA34-E0FF1176A80C}" srcOrd="0" destOrd="0" presId="urn:microsoft.com/office/officeart/2005/8/layout/default"/>
    <dgm:cxn modelId="{C7865C61-59D8-4A88-9BE7-E5042A616804}" srcId="{05DF77A8-C95D-483B-BA9A-9E2756FB2E23}" destId="{45C6F31A-A842-4597-8EBF-904205EAA819}" srcOrd="9" destOrd="0" parTransId="{04319397-4FD7-4A65-84D3-E6CEF15E5434}" sibTransId="{9665B106-1427-42AE-B78C-F00E607D44D0}"/>
    <dgm:cxn modelId="{B8A1B042-44C2-48AA-92BC-DEF52B612ABD}" srcId="{05DF77A8-C95D-483B-BA9A-9E2756FB2E23}" destId="{8693C2D8-5586-4959-958A-6984C4969E4C}" srcOrd="0" destOrd="0" parTransId="{5240AA19-E32C-4D89-8437-951810A3CF2C}" sibTransId="{55299DD4-B51A-4B5F-B61F-40C6915B1FED}"/>
    <dgm:cxn modelId="{F06C0E46-3000-402A-B759-68E19370DE2F}" type="presOf" srcId="{CE8ECC7A-4952-4C2A-95BB-D8BFB02EBDC3}" destId="{C2CE5A70-7833-4513-94CA-5BFEA0631B1B}" srcOrd="0" destOrd="0" presId="urn:microsoft.com/office/officeart/2005/8/layout/default"/>
    <dgm:cxn modelId="{94097448-B2F3-442C-AFE8-42418670F81E}" srcId="{05DF77A8-C95D-483B-BA9A-9E2756FB2E23}" destId="{5D682FF9-EA74-4246-AE7A-55417AB68FE2}" srcOrd="6" destOrd="0" parTransId="{F163B9D8-9D56-49DE-8F13-34970C2D0039}" sibTransId="{DF0B6F5C-96AC-4A49-8792-FBF6560EA7F6}"/>
    <dgm:cxn modelId="{C9515B4A-B978-47BD-B1E4-B0C3E83B91C7}" type="presOf" srcId="{EBE9600A-0274-4DED-9CB7-BB1E9F728ADE}" destId="{168366A6-9B28-43C5-BE7C-C7B92C043E6A}" srcOrd="0" destOrd="0" presId="urn:microsoft.com/office/officeart/2005/8/layout/default"/>
    <dgm:cxn modelId="{54300D50-38DB-4587-AE24-CF6F88E3C2A9}" type="presOf" srcId="{B8458549-C7DC-486A-B6A2-980BCD80F202}" destId="{1A97B841-4757-40D5-8360-E8D8CF997AC1}" srcOrd="0" destOrd="0" presId="urn:microsoft.com/office/officeart/2005/8/layout/default"/>
    <dgm:cxn modelId="{2A512256-FB9C-45A8-88A3-045A22AB2555}" srcId="{05DF77A8-C95D-483B-BA9A-9E2756FB2E23}" destId="{4A17B379-4AFB-451D-9974-CF7B2BA952D1}" srcOrd="15" destOrd="0" parTransId="{E1D4D445-D4A7-44E6-A015-949A31A1AB84}" sibTransId="{1FC665DE-017D-4C43-A54F-DD36BD13077D}"/>
    <dgm:cxn modelId="{17C3A356-35EB-4E21-9858-79DA3E87251F}" srcId="{05DF77A8-C95D-483B-BA9A-9E2756FB2E23}" destId="{B8458549-C7DC-486A-B6A2-980BCD80F202}" srcOrd="5" destOrd="0" parTransId="{0B350852-A28F-489D-B25C-DC003822393D}" sibTransId="{D272A71E-7576-4815-B9E1-AF555850D1DC}"/>
    <dgm:cxn modelId="{A51B6B81-1D68-47C7-B198-12B018CF866A}" srcId="{05DF77A8-C95D-483B-BA9A-9E2756FB2E23}" destId="{4D3CD90E-3572-4919-BADF-36034C8A2D78}" srcOrd="16" destOrd="0" parTransId="{C5C25DC4-9935-45CF-B1A2-C4A30D17B6FE}" sibTransId="{614E02A0-665D-40D1-92C6-3555E6A6B83A}"/>
    <dgm:cxn modelId="{F2298F8B-28DE-4FE3-954D-52BB5938A10B}" srcId="{05DF77A8-C95D-483B-BA9A-9E2756FB2E23}" destId="{381B28DF-5B43-4824-A63D-B783F0977B43}" srcOrd="8" destOrd="0" parTransId="{FA8870AB-CA66-440A-BA65-4CF14FDD080F}" sibTransId="{C5737A1A-6246-4D91-94C0-19E716CF005A}"/>
    <dgm:cxn modelId="{A13C5C98-0065-45C8-A304-00F5326413EE}" srcId="{05DF77A8-C95D-483B-BA9A-9E2756FB2E23}" destId="{7F68E6B7-1163-4952-B2F4-3962F94D3E77}" srcOrd="11" destOrd="0" parTransId="{BEA57F7C-BB7F-4C2A-8B1F-1EBD64815B12}" sibTransId="{2BF2420C-57C8-460C-A784-0682D4494327}"/>
    <dgm:cxn modelId="{A2CAD599-8294-4173-93B4-D8384B94A1B3}" type="presOf" srcId="{1A87F2AF-DEBC-48E3-8B2D-776CB2198AF3}" destId="{31DAA7F4-A134-4A62-B372-190D0743A54B}" srcOrd="0" destOrd="0" presId="urn:microsoft.com/office/officeart/2005/8/layout/default"/>
    <dgm:cxn modelId="{5C3919A6-B79D-48EF-8883-11B403B8434F}" type="presOf" srcId="{63C57EDD-52CE-40CE-AE64-7388A4AAEDF2}" destId="{91074944-DCF5-48BD-97CC-B02DEEB764BC}" srcOrd="0" destOrd="0" presId="urn:microsoft.com/office/officeart/2005/8/layout/default"/>
    <dgm:cxn modelId="{1C5B7CAC-172B-4452-9CFC-9BB741123F7F}" type="presOf" srcId="{814F959D-ADAC-447A-AD56-FCD08E35C926}" destId="{3AFAD96B-766A-4BA0-8954-9DF9E2C30FDA}" srcOrd="0" destOrd="0" presId="urn:microsoft.com/office/officeart/2005/8/layout/default"/>
    <dgm:cxn modelId="{1D3223AE-5402-4BB7-9C61-37976E58E23C}" srcId="{05DF77A8-C95D-483B-BA9A-9E2756FB2E23}" destId="{EB673FE7-D253-42F6-9D8E-43E601B6F8E2}" srcOrd="14" destOrd="0" parTransId="{1DCB39BB-1AB6-40DB-8DCF-569F9917B3CD}" sibTransId="{B66875BD-3C25-4117-813B-ADF636D6290B}"/>
    <dgm:cxn modelId="{A28CE3B6-6EC0-48FD-A497-FE8CF6ADB6E4}" srcId="{05DF77A8-C95D-483B-BA9A-9E2756FB2E23}" destId="{1A87F2AF-DEBC-48E3-8B2D-776CB2198AF3}" srcOrd="13" destOrd="0" parTransId="{733B35F4-FD1B-4573-B669-6AFEB0CB0E53}" sibTransId="{81C42726-F90E-4230-915A-3D1BC83459E4}"/>
    <dgm:cxn modelId="{4CA7CABA-2B3E-4763-A006-5F7237A1A292}" type="presOf" srcId="{1E95F317-2B09-4872-B7C4-0D23D717D370}" destId="{EACE384C-36B3-4A3E-A54C-2ED061ADD513}" srcOrd="0" destOrd="0" presId="urn:microsoft.com/office/officeart/2005/8/layout/default"/>
    <dgm:cxn modelId="{AA9B9FBD-134D-4A37-A97F-FBDCD3F8F745}" type="presOf" srcId="{381B28DF-5B43-4824-A63D-B783F0977B43}" destId="{D36CC043-2AD8-46F1-BC07-B8FF1AC2D68A}" srcOrd="0" destOrd="0" presId="urn:microsoft.com/office/officeart/2005/8/layout/default"/>
    <dgm:cxn modelId="{D40995C6-1F6B-4026-B405-5EB0A59EBDA5}" type="presOf" srcId="{8693C2D8-5586-4959-958A-6984C4969E4C}" destId="{569A2DCF-6A89-4FD8-AB48-78833FDB74A8}" srcOrd="0" destOrd="0" presId="urn:microsoft.com/office/officeart/2005/8/layout/default"/>
    <dgm:cxn modelId="{CDA93CC8-7DBC-4130-9725-230AB5526A44}" type="presOf" srcId="{4D3CD90E-3572-4919-BADF-36034C8A2D78}" destId="{27AE4014-2A5F-4FF5-80F4-E4343E65F6A9}" srcOrd="0" destOrd="0" presId="urn:microsoft.com/office/officeart/2005/8/layout/default"/>
    <dgm:cxn modelId="{E1C94FCB-06F8-49A1-9E9D-62242C27FFB6}" srcId="{05DF77A8-C95D-483B-BA9A-9E2756FB2E23}" destId="{CE8ECC7A-4952-4C2A-95BB-D8BFB02EBDC3}" srcOrd="1" destOrd="0" parTransId="{9482DFB6-5325-4499-A539-6181621CF7DF}" sibTransId="{7088C3A9-F221-4C9D-ADCA-D730C656611B}"/>
    <dgm:cxn modelId="{6C61AFD9-C18C-4787-8437-3039ADBB608C}" type="presOf" srcId="{45C6F31A-A842-4597-8EBF-904205EAA819}" destId="{ECB43B88-9A8B-48BA-9D0E-B4492D5CA8E0}" srcOrd="0" destOrd="0" presId="urn:microsoft.com/office/officeart/2005/8/layout/default"/>
    <dgm:cxn modelId="{BD0942E9-8B8B-4533-9CFE-F6857DAD6A22}" srcId="{05DF77A8-C95D-483B-BA9A-9E2756FB2E23}" destId="{63C57EDD-52CE-40CE-AE64-7388A4AAEDF2}" srcOrd="3" destOrd="0" parTransId="{60E35D41-8EBB-494E-BD1A-720012BE695C}" sibTransId="{71E20DE2-E3D3-4D6C-9336-E8EC437196FD}"/>
    <dgm:cxn modelId="{F8ED7DFA-13CC-4F2B-B421-35EE0652C4C6}" type="presOf" srcId="{7F68E6B7-1163-4952-B2F4-3962F94D3E77}" destId="{73DD6C28-0BC0-40AE-AAA7-5BBE15DAD8FA}" srcOrd="0" destOrd="0" presId="urn:microsoft.com/office/officeart/2005/8/layout/default"/>
    <dgm:cxn modelId="{44ED15F9-E5AD-4F45-AFB4-BE1AF0B4826D}" type="presParOf" srcId="{38C2D766-4C1A-4B46-BA34-E0FF1176A80C}" destId="{569A2DCF-6A89-4FD8-AB48-78833FDB74A8}" srcOrd="0" destOrd="0" presId="urn:microsoft.com/office/officeart/2005/8/layout/default"/>
    <dgm:cxn modelId="{9A17380B-7EB1-48D3-87A3-2291D98ED233}" type="presParOf" srcId="{38C2D766-4C1A-4B46-BA34-E0FF1176A80C}" destId="{FC476028-3D80-4109-AF8B-F7F9F2C8AEE5}" srcOrd="1" destOrd="0" presId="urn:microsoft.com/office/officeart/2005/8/layout/default"/>
    <dgm:cxn modelId="{BFE82DB8-18EC-48B4-B378-EB3E822C8E87}" type="presParOf" srcId="{38C2D766-4C1A-4B46-BA34-E0FF1176A80C}" destId="{C2CE5A70-7833-4513-94CA-5BFEA0631B1B}" srcOrd="2" destOrd="0" presId="urn:microsoft.com/office/officeart/2005/8/layout/default"/>
    <dgm:cxn modelId="{9F721BAC-0ABF-4739-B05B-87C82735801C}" type="presParOf" srcId="{38C2D766-4C1A-4B46-BA34-E0FF1176A80C}" destId="{3411C8FF-D099-4370-9A0E-401B39377B01}" srcOrd="3" destOrd="0" presId="urn:microsoft.com/office/officeart/2005/8/layout/default"/>
    <dgm:cxn modelId="{25C678F5-74DD-4A18-8C49-827A6A2323D8}" type="presParOf" srcId="{38C2D766-4C1A-4B46-BA34-E0FF1176A80C}" destId="{3AFAD96B-766A-4BA0-8954-9DF9E2C30FDA}" srcOrd="4" destOrd="0" presId="urn:microsoft.com/office/officeart/2005/8/layout/default"/>
    <dgm:cxn modelId="{1F991857-581D-4EF0-BCA4-3F436596CA7F}" type="presParOf" srcId="{38C2D766-4C1A-4B46-BA34-E0FF1176A80C}" destId="{CF72835F-7E9C-43A6-99DD-DEB0314CF806}" srcOrd="5" destOrd="0" presId="urn:microsoft.com/office/officeart/2005/8/layout/default"/>
    <dgm:cxn modelId="{A0243615-0D88-4444-B0CD-8C0B421699CC}" type="presParOf" srcId="{38C2D766-4C1A-4B46-BA34-E0FF1176A80C}" destId="{91074944-DCF5-48BD-97CC-B02DEEB764BC}" srcOrd="6" destOrd="0" presId="urn:microsoft.com/office/officeart/2005/8/layout/default"/>
    <dgm:cxn modelId="{AF16B4AE-3FC2-40BA-9359-FE2288EC598C}" type="presParOf" srcId="{38C2D766-4C1A-4B46-BA34-E0FF1176A80C}" destId="{1B86B7BB-029E-45D8-8CD2-DCC30D0DD7BD}" srcOrd="7" destOrd="0" presId="urn:microsoft.com/office/officeart/2005/8/layout/default"/>
    <dgm:cxn modelId="{29EE29F6-C438-431D-A653-B083A40A5767}" type="presParOf" srcId="{38C2D766-4C1A-4B46-BA34-E0FF1176A80C}" destId="{168366A6-9B28-43C5-BE7C-C7B92C043E6A}" srcOrd="8" destOrd="0" presId="urn:microsoft.com/office/officeart/2005/8/layout/default"/>
    <dgm:cxn modelId="{510FE9EB-7FC0-42A3-A84B-1CF1BA7990D2}" type="presParOf" srcId="{38C2D766-4C1A-4B46-BA34-E0FF1176A80C}" destId="{DD0192DF-AAB2-4A46-83F4-87EB61808B8E}" srcOrd="9" destOrd="0" presId="urn:microsoft.com/office/officeart/2005/8/layout/default"/>
    <dgm:cxn modelId="{575A1A49-FE78-4E97-9F18-2A003F3ABACE}" type="presParOf" srcId="{38C2D766-4C1A-4B46-BA34-E0FF1176A80C}" destId="{1A97B841-4757-40D5-8360-E8D8CF997AC1}" srcOrd="10" destOrd="0" presId="urn:microsoft.com/office/officeart/2005/8/layout/default"/>
    <dgm:cxn modelId="{59674EC3-2659-4593-94EC-6ED2B6AD23B4}" type="presParOf" srcId="{38C2D766-4C1A-4B46-BA34-E0FF1176A80C}" destId="{2629DA0F-72F7-4796-ACEE-1F714EEC7730}" srcOrd="11" destOrd="0" presId="urn:microsoft.com/office/officeart/2005/8/layout/default"/>
    <dgm:cxn modelId="{5BCE20A6-F9A0-4C90-B01B-590826248CCF}" type="presParOf" srcId="{38C2D766-4C1A-4B46-BA34-E0FF1176A80C}" destId="{2D5C4627-80FA-414F-B7FE-1A1223A185C4}" srcOrd="12" destOrd="0" presId="urn:microsoft.com/office/officeart/2005/8/layout/default"/>
    <dgm:cxn modelId="{91AE8132-8D7E-48E8-9AC9-489D07FC8982}" type="presParOf" srcId="{38C2D766-4C1A-4B46-BA34-E0FF1176A80C}" destId="{C6FA250B-AAD4-462C-A3C6-E6EE20215323}" srcOrd="13" destOrd="0" presId="urn:microsoft.com/office/officeart/2005/8/layout/default"/>
    <dgm:cxn modelId="{4D3187CF-A72E-4245-9C06-539DB3FF1B0E}" type="presParOf" srcId="{38C2D766-4C1A-4B46-BA34-E0FF1176A80C}" destId="{09CD87B5-DD22-4436-BE16-18A82A29EC62}" srcOrd="14" destOrd="0" presId="urn:microsoft.com/office/officeart/2005/8/layout/default"/>
    <dgm:cxn modelId="{5E88DEF4-5AE6-4E6C-84B9-2FD06B1D9D80}" type="presParOf" srcId="{38C2D766-4C1A-4B46-BA34-E0FF1176A80C}" destId="{2D3CD9CA-5604-43D7-A86A-BABF64124DDD}" srcOrd="15" destOrd="0" presId="urn:microsoft.com/office/officeart/2005/8/layout/default"/>
    <dgm:cxn modelId="{6B2CA534-02D3-444F-AB84-C1824A7F0868}" type="presParOf" srcId="{38C2D766-4C1A-4B46-BA34-E0FF1176A80C}" destId="{D36CC043-2AD8-46F1-BC07-B8FF1AC2D68A}" srcOrd="16" destOrd="0" presId="urn:microsoft.com/office/officeart/2005/8/layout/default"/>
    <dgm:cxn modelId="{1C890E86-4D6D-45A2-A466-393F4F9A5EA0}" type="presParOf" srcId="{38C2D766-4C1A-4B46-BA34-E0FF1176A80C}" destId="{F4DFEBBE-3F76-49FD-9A73-F229352A1938}" srcOrd="17" destOrd="0" presId="urn:microsoft.com/office/officeart/2005/8/layout/default"/>
    <dgm:cxn modelId="{5C319502-E9C0-44B1-B2A2-295FDC58161F}" type="presParOf" srcId="{38C2D766-4C1A-4B46-BA34-E0FF1176A80C}" destId="{ECB43B88-9A8B-48BA-9D0E-B4492D5CA8E0}" srcOrd="18" destOrd="0" presId="urn:microsoft.com/office/officeart/2005/8/layout/default"/>
    <dgm:cxn modelId="{C9A5C745-6C6F-4FD9-9F18-F55B010FF148}" type="presParOf" srcId="{38C2D766-4C1A-4B46-BA34-E0FF1176A80C}" destId="{52253A21-E9B9-4BED-BB6E-96DD293D675A}" srcOrd="19" destOrd="0" presId="urn:microsoft.com/office/officeart/2005/8/layout/default"/>
    <dgm:cxn modelId="{54653F27-9ABF-429C-9D28-267B649BBDB7}" type="presParOf" srcId="{38C2D766-4C1A-4B46-BA34-E0FF1176A80C}" destId="{EACE384C-36B3-4A3E-A54C-2ED061ADD513}" srcOrd="20" destOrd="0" presId="urn:microsoft.com/office/officeart/2005/8/layout/default"/>
    <dgm:cxn modelId="{B04B1E3F-0A1F-4E30-80AF-96E5B96BFC0D}" type="presParOf" srcId="{38C2D766-4C1A-4B46-BA34-E0FF1176A80C}" destId="{E57D04E3-5283-483F-BF9F-157B82F5856E}" srcOrd="21" destOrd="0" presId="urn:microsoft.com/office/officeart/2005/8/layout/default"/>
    <dgm:cxn modelId="{C6CB0FA0-0490-4070-919C-AD9B81EC9905}" type="presParOf" srcId="{38C2D766-4C1A-4B46-BA34-E0FF1176A80C}" destId="{73DD6C28-0BC0-40AE-AAA7-5BBE15DAD8FA}" srcOrd="22" destOrd="0" presId="urn:microsoft.com/office/officeart/2005/8/layout/default"/>
    <dgm:cxn modelId="{8C81155B-DB36-48DA-B46C-5758467486AE}" type="presParOf" srcId="{38C2D766-4C1A-4B46-BA34-E0FF1176A80C}" destId="{EA738AC8-ED5C-49A7-9659-8DD0A151F14C}" srcOrd="23" destOrd="0" presId="urn:microsoft.com/office/officeart/2005/8/layout/default"/>
    <dgm:cxn modelId="{67DC6DD4-F4D7-415B-B4E0-17F85EA48FE8}" type="presParOf" srcId="{38C2D766-4C1A-4B46-BA34-E0FF1176A80C}" destId="{4F02B979-3B78-446C-812D-906B3D3F7DBB}" srcOrd="24" destOrd="0" presId="urn:microsoft.com/office/officeart/2005/8/layout/default"/>
    <dgm:cxn modelId="{F76E2229-8A3B-4F21-BE47-F3EE399CC6D4}" type="presParOf" srcId="{38C2D766-4C1A-4B46-BA34-E0FF1176A80C}" destId="{5C721914-B452-42F1-AF0D-7353FEAB968A}" srcOrd="25" destOrd="0" presId="urn:microsoft.com/office/officeart/2005/8/layout/default"/>
    <dgm:cxn modelId="{F1F26398-5D3F-433A-B653-CA48C7F775A6}" type="presParOf" srcId="{38C2D766-4C1A-4B46-BA34-E0FF1176A80C}" destId="{31DAA7F4-A134-4A62-B372-190D0743A54B}" srcOrd="26" destOrd="0" presId="urn:microsoft.com/office/officeart/2005/8/layout/default"/>
    <dgm:cxn modelId="{B5C04111-556C-4BDC-8335-7B2F81E38E14}" type="presParOf" srcId="{38C2D766-4C1A-4B46-BA34-E0FF1176A80C}" destId="{077AFEC3-60CF-49D8-AE54-357FB2C4A6D5}" srcOrd="27" destOrd="0" presId="urn:microsoft.com/office/officeart/2005/8/layout/default"/>
    <dgm:cxn modelId="{04891DC3-E149-45ED-AF02-F9EB5A3FFB14}" type="presParOf" srcId="{38C2D766-4C1A-4B46-BA34-E0FF1176A80C}" destId="{B343B777-18F9-482B-9454-D03F98238F15}" srcOrd="28" destOrd="0" presId="urn:microsoft.com/office/officeart/2005/8/layout/default"/>
    <dgm:cxn modelId="{41A3F88A-AA10-42C4-B5CD-3692AEE7AB4B}" type="presParOf" srcId="{38C2D766-4C1A-4B46-BA34-E0FF1176A80C}" destId="{E8E6D1BE-787D-4B5F-96E9-9C5A7AC27408}" srcOrd="29" destOrd="0" presId="urn:microsoft.com/office/officeart/2005/8/layout/default"/>
    <dgm:cxn modelId="{5AE6F87E-01FF-4E00-8B9A-2DF2EFC79E2B}" type="presParOf" srcId="{38C2D766-4C1A-4B46-BA34-E0FF1176A80C}" destId="{4B27FBE1-BFB4-491B-A80C-E0E74DE8DB9C}" srcOrd="30" destOrd="0" presId="urn:microsoft.com/office/officeart/2005/8/layout/default"/>
    <dgm:cxn modelId="{1AEBEA5F-FD7E-4518-AA73-F6B66E1E91CE}" type="presParOf" srcId="{38C2D766-4C1A-4B46-BA34-E0FF1176A80C}" destId="{23839DE4-570D-41A3-8D92-A413BC45AF32}" srcOrd="31" destOrd="0" presId="urn:microsoft.com/office/officeart/2005/8/layout/default"/>
    <dgm:cxn modelId="{909658A4-ADF0-43D6-A3CF-670DEC8DED0F}" type="presParOf" srcId="{38C2D766-4C1A-4B46-BA34-E0FF1176A80C}" destId="{27AE4014-2A5F-4FF5-80F4-E4343E65F6A9}" srcOrd="3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7F10D3-9AA8-4A76-B0AA-08F7B66DFAA7}" type="doc">
      <dgm:prSet loTypeId="urn:microsoft.com/office/officeart/2016/7/layout/BasicLinearProcessNumbered" loCatId="process" qsTypeId="urn:microsoft.com/office/officeart/2005/8/quickstyle/simple5" qsCatId="simple" csTypeId="urn:microsoft.com/office/officeart/2005/8/colors/accent2_2" csCatId="accent2" phldr="1"/>
      <dgm:spPr/>
      <dgm:t>
        <a:bodyPr/>
        <a:lstStyle/>
        <a:p>
          <a:endParaRPr lang="en-US"/>
        </a:p>
      </dgm:t>
    </dgm:pt>
    <dgm:pt modelId="{688EEF3A-B7F4-47AE-B2CD-636BF9024354}">
      <dgm:prSet/>
      <dgm:spPr/>
      <dgm:t>
        <a:bodyPr/>
        <a:lstStyle/>
        <a:p>
          <a:r>
            <a:rPr lang="hr-HR"/>
            <a:t>Kriterij za odabir gospodarskog subjekta</a:t>
          </a:r>
          <a:endParaRPr lang="en-US"/>
        </a:p>
      </dgm:t>
    </dgm:pt>
    <dgm:pt modelId="{4DB86FF1-6A39-46F8-8097-D322591C220C}" type="parTrans" cxnId="{86ADEC38-9718-45A7-9003-21A0CAE62B8C}">
      <dgm:prSet/>
      <dgm:spPr/>
      <dgm:t>
        <a:bodyPr/>
        <a:lstStyle/>
        <a:p>
          <a:endParaRPr lang="en-US"/>
        </a:p>
      </dgm:t>
    </dgm:pt>
    <dgm:pt modelId="{E1F9898C-ACDE-493E-A75F-721D27BC2EA2}" type="sibTrans" cxnId="{86ADEC38-9718-45A7-9003-21A0CAE62B8C}">
      <dgm:prSet phldrT="1" phldr="0"/>
      <dgm:spPr/>
      <dgm:t>
        <a:bodyPr/>
        <a:lstStyle/>
        <a:p>
          <a:r>
            <a:rPr lang="en-US"/>
            <a:t>1</a:t>
          </a:r>
        </a:p>
      </dgm:t>
    </dgm:pt>
    <dgm:pt modelId="{9FA54D22-2C2D-45FF-878E-174522E62F31}">
      <dgm:prSet/>
      <dgm:spPr/>
      <dgm:t>
        <a:bodyPr/>
        <a:lstStyle/>
        <a:p>
          <a:r>
            <a:rPr lang="hr-HR"/>
            <a:t>Ugovorne odredbe</a:t>
          </a:r>
          <a:endParaRPr lang="en-US"/>
        </a:p>
      </dgm:t>
    </dgm:pt>
    <dgm:pt modelId="{A6BCDCB6-C544-4C28-B51F-7A51B22CCE84}" type="parTrans" cxnId="{EA32C7AE-06DD-4900-B1DC-BDF73D683CF2}">
      <dgm:prSet/>
      <dgm:spPr/>
      <dgm:t>
        <a:bodyPr/>
        <a:lstStyle/>
        <a:p>
          <a:endParaRPr lang="en-US"/>
        </a:p>
      </dgm:t>
    </dgm:pt>
    <dgm:pt modelId="{67C5BD61-354B-4B1D-8D74-9F98F87C0B75}" type="sibTrans" cxnId="{EA32C7AE-06DD-4900-B1DC-BDF73D683CF2}">
      <dgm:prSet phldrT="4" phldr="0"/>
      <dgm:spPr/>
      <dgm:t>
        <a:bodyPr/>
        <a:lstStyle/>
        <a:p>
          <a:r>
            <a:rPr lang="en-US"/>
            <a:t>4</a:t>
          </a:r>
        </a:p>
      </dgm:t>
    </dgm:pt>
    <dgm:pt modelId="{9413F37E-C40C-433D-9DF3-A4FD416BCDE8}">
      <dgm:prSet/>
      <dgm:spPr/>
      <dgm:t>
        <a:bodyPr/>
        <a:lstStyle/>
        <a:p>
          <a:r>
            <a:rPr lang="hr-HR"/>
            <a:t>Tehničke specifikacije </a:t>
          </a:r>
          <a:endParaRPr lang="en-US"/>
        </a:p>
      </dgm:t>
    </dgm:pt>
    <dgm:pt modelId="{A06A5E62-754B-4373-BE82-F1D8F09B28F4}" type="parTrans" cxnId="{3BA85171-CB41-44A2-AA2D-0BCB66DCE7F3}">
      <dgm:prSet/>
      <dgm:spPr/>
      <dgm:t>
        <a:bodyPr/>
        <a:lstStyle/>
        <a:p>
          <a:endParaRPr lang="hr-HR"/>
        </a:p>
      </dgm:t>
    </dgm:pt>
    <dgm:pt modelId="{009B51C9-778A-4461-AB14-1BA4D50EE86C}" type="sibTrans" cxnId="{3BA85171-CB41-44A2-AA2D-0BCB66DCE7F3}">
      <dgm:prSet phldrT="2" phldr="0"/>
      <dgm:spPr/>
      <dgm:t>
        <a:bodyPr/>
        <a:lstStyle/>
        <a:p>
          <a:r>
            <a:rPr lang="hr-HR"/>
            <a:t>2</a:t>
          </a:r>
        </a:p>
      </dgm:t>
    </dgm:pt>
    <dgm:pt modelId="{D11598DB-0F78-45E9-9373-AFC68B956453}">
      <dgm:prSet/>
      <dgm:spPr/>
      <dgm:t>
        <a:bodyPr/>
        <a:lstStyle/>
        <a:p>
          <a:r>
            <a:rPr lang="hr-HR"/>
            <a:t>Kriteriji za odabir ekonomski najpovoljnije ponude</a:t>
          </a:r>
        </a:p>
      </dgm:t>
    </dgm:pt>
    <dgm:pt modelId="{846C77B4-CAF1-42BD-81BE-2011AE58E780}" type="parTrans" cxnId="{828650A6-A6C5-4779-81B9-01EE497CE35F}">
      <dgm:prSet/>
      <dgm:spPr/>
    </dgm:pt>
    <dgm:pt modelId="{92BCFB25-2944-4950-881B-93B41482025B}" type="sibTrans" cxnId="{828650A6-A6C5-4779-81B9-01EE497CE35F}">
      <dgm:prSet phldrT="3" phldr="0"/>
      <dgm:spPr/>
      <dgm:t>
        <a:bodyPr/>
        <a:lstStyle/>
        <a:p>
          <a:r>
            <a:rPr lang="hr-HR"/>
            <a:t>3</a:t>
          </a:r>
        </a:p>
      </dgm:t>
    </dgm:pt>
    <dgm:pt modelId="{7144EE35-FBA8-4EBC-AEC8-FFBA6120CEBB}" type="pres">
      <dgm:prSet presAssocID="{AD7F10D3-9AA8-4A76-B0AA-08F7B66DFAA7}" presName="Name0" presStyleCnt="0">
        <dgm:presLayoutVars>
          <dgm:animLvl val="lvl"/>
          <dgm:resizeHandles val="exact"/>
        </dgm:presLayoutVars>
      </dgm:prSet>
      <dgm:spPr/>
    </dgm:pt>
    <dgm:pt modelId="{1F0DB981-7831-4219-AD82-E7D239B8E05B}" type="pres">
      <dgm:prSet presAssocID="{688EEF3A-B7F4-47AE-B2CD-636BF9024354}" presName="compositeNode" presStyleCnt="0">
        <dgm:presLayoutVars>
          <dgm:bulletEnabled val="1"/>
        </dgm:presLayoutVars>
      </dgm:prSet>
      <dgm:spPr/>
    </dgm:pt>
    <dgm:pt modelId="{7093B426-4C3C-4F01-A9CA-7DE1B688DB7A}" type="pres">
      <dgm:prSet presAssocID="{688EEF3A-B7F4-47AE-B2CD-636BF9024354}" presName="bgRect" presStyleLbl="bgAccFollowNode1" presStyleIdx="0" presStyleCnt="4"/>
      <dgm:spPr/>
    </dgm:pt>
    <dgm:pt modelId="{64251107-492D-4159-8AC9-557841FCE152}" type="pres">
      <dgm:prSet presAssocID="{E1F9898C-ACDE-493E-A75F-721D27BC2EA2}" presName="sibTransNodeCircle" presStyleLbl="alignNode1" presStyleIdx="0" presStyleCnt="8">
        <dgm:presLayoutVars>
          <dgm:chMax val="0"/>
          <dgm:bulletEnabled/>
        </dgm:presLayoutVars>
      </dgm:prSet>
      <dgm:spPr/>
    </dgm:pt>
    <dgm:pt modelId="{9D24EE73-D044-40CD-88A6-6B436BF6DEB8}" type="pres">
      <dgm:prSet presAssocID="{688EEF3A-B7F4-47AE-B2CD-636BF9024354}" presName="bottomLine" presStyleLbl="alignNode1" presStyleIdx="1" presStyleCnt="8">
        <dgm:presLayoutVars/>
      </dgm:prSet>
      <dgm:spPr/>
    </dgm:pt>
    <dgm:pt modelId="{A6254215-524C-49E4-9331-1433C012ADF3}" type="pres">
      <dgm:prSet presAssocID="{688EEF3A-B7F4-47AE-B2CD-636BF9024354}" presName="nodeText" presStyleLbl="bgAccFollowNode1" presStyleIdx="0" presStyleCnt="4">
        <dgm:presLayoutVars>
          <dgm:bulletEnabled val="1"/>
        </dgm:presLayoutVars>
      </dgm:prSet>
      <dgm:spPr/>
    </dgm:pt>
    <dgm:pt modelId="{0744CFF7-9717-463C-B42E-54AD37CB7418}" type="pres">
      <dgm:prSet presAssocID="{E1F9898C-ACDE-493E-A75F-721D27BC2EA2}" presName="sibTrans" presStyleCnt="0"/>
      <dgm:spPr/>
    </dgm:pt>
    <dgm:pt modelId="{7EE3A5EE-31A1-484F-93C7-4154BAAABA84}" type="pres">
      <dgm:prSet presAssocID="{9413F37E-C40C-433D-9DF3-A4FD416BCDE8}" presName="compositeNode" presStyleCnt="0">
        <dgm:presLayoutVars>
          <dgm:bulletEnabled val="1"/>
        </dgm:presLayoutVars>
      </dgm:prSet>
      <dgm:spPr/>
    </dgm:pt>
    <dgm:pt modelId="{055BFB48-0C0D-4799-94BC-373D3564AAD6}" type="pres">
      <dgm:prSet presAssocID="{9413F37E-C40C-433D-9DF3-A4FD416BCDE8}" presName="bgRect" presStyleLbl="bgAccFollowNode1" presStyleIdx="1" presStyleCnt="4"/>
      <dgm:spPr/>
    </dgm:pt>
    <dgm:pt modelId="{8EE33AE5-66F3-49E3-88CB-DA140EC80BBC}" type="pres">
      <dgm:prSet presAssocID="{009B51C9-778A-4461-AB14-1BA4D50EE86C}" presName="sibTransNodeCircle" presStyleLbl="alignNode1" presStyleIdx="2" presStyleCnt="8">
        <dgm:presLayoutVars>
          <dgm:chMax val="0"/>
          <dgm:bulletEnabled/>
        </dgm:presLayoutVars>
      </dgm:prSet>
      <dgm:spPr/>
    </dgm:pt>
    <dgm:pt modelId="{D5CB6F07-CC0E-4EF8-9044-2D0B42552029}" type="pres">
      <dgm:prSet presAssocID="{9413F37E-C40C-433D-9DF3-A4FD416BCDE8}" presName="bottomLine" presStyleLbl="alignNode1" presStyleIdx="3" presStyleCnt="8">
        <dgm:presLayoutVars/>
      </dgm:prSet>
      <dgm:spPr/>
    </dgm:pt>
    <dgm:pt modelId="{969BACA4-ED33-4B34-A733-586BEFF9C8A4}" type="pres">
      <dgm:prSet presAssocID="{9413F37E-C40C-433D-9DF3-A4FD416BCDE8}" presName="nodeText" presStyleLbl="bgAccFollowNode1" presStyleIdx="1" presStyleCnt="4">
        <dgm:presLayoutVars>
          <dgm:bulletEnabled val="1"/>
        </dgm:presLayoutVars>
      </dgm:prSet>
      <dgm:spPr/>
    </dgm:pt>
    <dgm:pt modelId="{8996FF33-7902-4A9C-BA6A-ECC8C1F23837}" type="pres">
      <dgm:prSet presAssocID="{009B51C9-778A-4461-AB14-1BA4D50EE86C}" presName="sibTrans" presStyleCnt="0"/>
      <dgm:spPr/>
    </dgm:pt>
    <dgm:pt modelId="{B31BF165-BF3E-4775-9E79-AA02AB38B7BF}" type="pres">
      <dgm:prSet presAssocID="{D11598DB-0F78-45E9-9373-AFC68B956453}" presName="compositeNode" presStyleCnt="0">
        <dgm:presLayoutVars>
          <dgm:bulletEnabled val="1"/>
        </dgm:presLayoutVars>
      </dgm:prSet>
      <dgm:spPr/>
    </dgm:pt>
    <dgm:pt modelId="{3D18AAA1-4B5A-4AEA-B7CE-3DEC9FE96BD0}" type="pres">
      <dgm:prSet presAssocID="{D11598DB-0F78-45E9-9373-AFC68B956453}" presName="bgRect" presStyleLbl="bgAccFollowNode1" presStyleIdx="2" presStyleCnt="4"/>
      <dgm:spPr/>
    </dgm:pt>
    <dgm:pt modelId="{8274F410-33C6-49DC-AF58-E44988670264}" type="pres">
      <dgm:prSet presAssocID="{92BCFB25-2944-4950-881B-93B41482025B}" presName="sibTransNodeCircle" presStyleLbl="alignNode1" presStyleIdx="4" presStyleCnt="8">
        <dgm:presLayoutVars>
          <dgm:chMax val="0"/>
          <dgm:bulletEnabled/>
        </dgm:presLayoutVars>
      </dgm:prSet>
      <dgm:spPr/>
    </dgm:pt>
    <dgm:pt modelId="{8A617A73-DCC3-4F62-9347-54EE258318C8}" type="pres">
      <dgm:prSet presAssocID="{D11598DB-0F78-45E9-9373-AFC68B956453}" presName="bottomLine" presStyleLbl="alignNode1" presStyleIdx="5" presStyleCnt="8">
        <dgm:presLayoutVars/>
      </dgm:prSet>
      <dgm:spPr/>
    </dgm:pt>
    <dgm:pt modelId="{E1BCEDC8-9B0D-48A8-A837-A57971FA41BE}" type="pres">
      <dgm:prSet presAssocID="{D11598DB-0F78-45E9-9373-AFC68B956453}" presName="nodeText" presStyleLbl="bgAccFollowNode1" presStyleIdx="2" presStyleCnt="4">
        <dgm:presLayoutVars>
          <dgm:bulletEnabled val="1"/>
        </dgm:presLayoutVars>
      </dgm:prSet>
      <dgm:spPr/>
    </dgm:pt>
    <dgm:pt modelId="{F98D6ADA-2A07-4AF4-A123-7B524DAEC1FD}" type="pres">
      <dgm:prSet presAssocID="{92BCFB25-2944-4950-881B-93B41482025B}" presName="sibTrans" presStyleCnt="0"/>
      <dgm:spPr/>
    </dgm:pt>
    <dgm:pt modelId="{F07B7E51-486A-4781-98C7-028F2B726E8B}" type="pres">
      <dgm:prSet presAssocID="{9FA54D22-2C2D-45FF-878E-174522E62F31}" presName="compositeNode" presStyleCnt="0">
        <dgm:presLayoutVars>
          <dgm:bulletEnabled val="1"/>
        </dgm:presLayoutVars>
      </dgm:prSet>
      <dgm:spPr/>
    </dgm:pt>
    <dgm:pt modelId="{98360381-0137-4E6F-9B1E-DBD07EF82101}" type="pres">
      <dgm:prSet presAssocID="{9FA54D22-2C2D-45FF-878E-174522E62F31}" presName="bgRect" presStyleLbl="bgAccFollowNode1" presStyleIdx="3" presStyleCnt="4"/>
      <dgm:spPr/>
    </dgm:pt>
    <dgm:pt modelId="{84EE7C75-4FD0-4367-97A6-0B708293FE07}" type="pres">
      <dgm:prSet presAssocID="{67C5BD61-354B-4B1D-8D74-9F98F87C0B75}" presName="sibTransNodeCircle" presStyleLbl="alignNode1" presStyleIdx="6" presStyleCnt="8">
        <dgm:presLayoutVars>
          <dgm:chMax val="0"/>
          <dgm:bulletEnabled/>
        </dgm:presLayoutVars>
      </dgm:prSet>
      <dgm:spPr/>
    </dgm:pt>
    <dgm:pt modelId="{7AE4F17C-0CCD-47B9-BBDA-7F4A5DFBF38D}" type="pres">
      <dgm:prSet presAssocID="{9FA54D22-2C2D-45FF-878E-174522E62F31}" presName="bottomLine" presStyleLbl="alignNode1" presStyleIdx="7" presStyleCnt="8">
        <dgm:presLayoutVars/>
      </dgm:prSet>
      <dgm:spPr/>
    </dgm:pt>
    <dgm:pt modelId="{CED4A4FA-431B-435C-8DC8-3DCFCFC63FC7}" type="pres">
      <dgm:prSet presAssocID="{9FA54D22-2C2D-45FF-878E-174522E62F31}" presName="nodeText" presStyleLbl="bgAccFollowNode1" presStyleIdx="3" presStyleCnt="4">
        <dgm:presLayoutVars>
          <dgm:bulletEnabled val="1"/>
        </dgm:presLayoutVars>
      </dgm:prSet>
      <dgm:spPr/>
    </dgm:pt>
  </dgm:ptLst>
  <dgm:cxnLst>
    <dgm:cxn modelId="{AFDDE904-DC25-482D-B50E-E824E506A9C1}" type="presOf" srcId="{9FA54D22-2C2D-45FF-878E-174522E62F31}" destId="{CED4A4FA-431B-435C-8DC8-3DCFCFC63FC7}" srcOrd="1" destOrd="0" presId="urn:microsoft.com/office/officeart/2016/7/layout/BasicLinearProcessNumbered"/>
    <dgm:cxn modelId="{CF11B914-34AC-43B5-9019-BE2D2DFC4E85}" type="presOf" srcId="{9FA54D22-2C2D-45FF-878E-174522E62F31}" destId="{98360381-0137-4E6F-9B1E-DBD07EF82101}" srcOrd="0" destOrd="0" presId="urn:microsoft.com/office/officeart/2016/7/layout/BasicLinearProcessNumbered"/>
    <dgm:cxn modelId="{6CA5E819-1DD4-4837-B231-CFD03C307028}" type="presOf" srcId="{9413F37E-C40C-433D-9DF3-A4FD416BCDE8}" destId="{055BFB48-0C0D-4799-94BC-373D3564AAD6}" srcOrd="0" destOrd="0" presId="urn:microsoft.com/office/officeart/2016/7/layout/BasicLinearProcessNumbered"/>
    <dgm:cxn modelId="{6D98EC1B-1817-447D-946B-8A4A1F49A95F}" type="presOf" srcId="{688EEF3A-B7F4-47AE-B2CD-636BF9024354}" destId="{7093B426-4C3C-4F01-A9CA-7DE1B688DB7A}" srcOrd="0" destOrd="0" presId="urn:microsoft.com/office/officeart/2016/7/layout/BasicLinearProcessNumbered"/>
    <dgm:cxn modelId="{631D9236-09B1-49A0-AF8B-014D8E9FB097}" type="presOf" srcId="{688EEF3A-B7F4-47AE-B2CD-636BF9024354}" destId="{A6254215-524C-49E4-9331-1433C012ADF3}" srcOrd="1" destOrd="0" presId="urn:microsoft.com/office/officeart/2016/7/layout/BasicLinearProcessNumbered"/>
    <dgm:cxn modelId="{86ADEC38-9718-45A7-9003-21A0CAE62B8C}" srcId="{AD7F10D3-9AA8-4A76-B0AA-08F7B66DFAA7}" destId="{688EEF3A-B7F4-47AE-B2CD-636BF9024354}" srcOrd="0" destOrd="0" parTransId="{4DB86FF1-6A39-46F8-8097-D322591C220C}" sibTransId="{E1F9898C-ACDE-493E-A75F-721D27BC2EA2}"/>
    <dgm:cxn modelId="{C09D5166-AADE-4533-98B2-6FC1AD7F6943}" type="presOf" srcId="{9413F37E-C40C-433D-9DF3-A4FD416BCDE8}" destId="{969BACA4-ED33-4B34-A733-586BEFF9C8A4}" srcOrd="1" destOrd="0" presId="urn:microsoft.com/office/officeart/2016/7/layout/BasicLinearProcessNumbered"/>
    <dgm:cxn modelId="{34D1E14F-E3A2-43E5-8F51-FE30EA6B7560}" type="presOf" srcId="{D11598DB-0F78-45E9-9373-AFC68B956453}" destId="{E1BCEDC8-9B0D-48A8-A837-A57971FA41BE}" srcOrd="1" destOrd="0" presId="urn:microsoft.com/office/officeart/2016/7/layout/BasicLinearProcessNumbered"/>
    <dgm:cxn modelId="{3BA85171-CB41-44A2-AA2D-0BCB66DCE7F3}" srcId="{AD7F10D3-9AA8-4A76-B0AA-08F7B66DFAA7}" destId="{9413F37E-C40C-433D-9DF3-A4FD416BCDE8}" srcOrd="1" destOrd="0" parTransId="{A06A5E62-754B-4373-BE82-F1D8F09B28F4}" sibTransId="{009B51C9-778A-4461-AB14-1BA4D50EE86C}"/>
    <dgm:cxn modelId="{2976F653-8EAB-4F6D-85FE-2643FF97CE7E}" type="presOf" srcId="{92BCFB25-2944-4950-881B-93B41482025B}" destId="{8274F410-33C6-49DC-AF58-E44988670264}" srcOrd="0" destOrd="0" presId="urn:microsoft.com/office/officeart/2016/7/layout/BasicLinearProcessNumbered"/>
    <dgm:cxn modelId="{BEFAB17B-BB78-45A8-A050-39EE93838D58}" type="presOf" srcId="{009B51C9-778A-4461-AB14-1BA4D50EE86C}" destId="{8EE33AE5-66F3-49E3-88CB-DA140EC80BBC}" srcOrd="0" destOrd="0" presId="urn:microsoft.com/office/officeart/2016/7/layout/BasicLinearProcessNumbered"/>
    <dgm:cxn modelId="{775A7B95-1D2E-4895-8480-268C5E55FA58}" type="presOf" srcId="{E1F9898C-ACDE-493E-A75F-721D27BC2EA2}" destId="{64251107-492D-4159-8AC9-557841FCE152}" srcOrd="0" destOrd="0" presId="urn:microsoft.com/office/officeart/2016/7/layout/BasicLinearProcessNumbered"/>
    <dgm:cxn modelId="{828650A6-A6C5-4779-81B9-01EE497CE35F}" srcId="{AD7F10D3-9AA8-4A76-B0AA-08F7B66DFAA7}" destId="{D11598DB-0F78-45E9-9373-AFC68B956453}" srcOrd="2" destOrd="0" parTransId="{846C77B4-CAF1-42BD-81BE-2011AE58E780}" sibTransId="{92BCFB25-2944-4950-881B-93B41482025B}"/>
    <dgm:cxn modelId="{EA32C7AE-06DD-4900-B1DC-BDF73D683CF2}" srcId="{AD7F10D3-9AA8-4A76-B0AA-08F7B66DFAA7}" destId="{9FA54D22-2C2D-45FF-878E-174522E62F31}" srcOrd="3" destOrd="0" parTransId="{A6BCDCB6-C544-4C28-B51F-7A51B22CCE84}" sibTransId="{67C5BD61-354B-4B1D-8D74-9F98F87C0B75}"/>
    <dgm:cxn modelId="{8682CEB7-0C07-4F3E-8E37-3C3A553A4BFE}" type="presOf" srcId="{67C5BD61-354B-4B1D-8D74-9F98F87C0B75}" destId="{84EE7C75-4FD0-4367-97A6-0B708293FE07}" srcOrd="0" destOrd="0" presId="urn:microsoft.com/office/officeart/2016/7/layout/BasicLinearProcessNumbered"/>
    <dgm:cxn modelId="{CEDCE6E3-A81B-4B5A-969F-F4358EE5246D}" type="presOf" srcId="{AD7F10D3-9AA8-4A76-B0AA-08F7B66DFAA7}" destId="{7144EE35-FBA8-4EBC-AEC8-FFBA6120CEBB}" srcOrd="0" destOrd="0" presId="urn:microsoft.com/office/officeart/2016/7/layout/BasicLinearProcessNumbered"/>
    <dgm:cxn modelId="{61023BFD-446B-4D09-AD2F-A0C1DE0255FF}" type="presOf" srcId="{D11598DB-0F78-45E9-9373-AFC68B956453}" destId="{3D18AAA1-4B5A-4AEA-B7CE-3DEC9FE96BD0}" srcOrd="0" destOrd="0" presId="urn:microsoft.com/office/officeart/2016/7/layout/BasicLinearProcessNumbered"/>
    <dgm:cxn modelId="{A190B9D4-5000-4FCE-8283-ED41F7D0CFFD}" type="presParOf" srcId="{7144EE35-FBA8-4EBC-AEC8-FFBA6120CEBB}" destId="{1F0DB981-7831-4219-AD82-E7D239B8E05B}" srcOrd="0" destOrd="0" presId="urn:microsoft.com/office/officeart/2016/7/layout/BasicLinearProcessNumbered"/>
    <dgm:cxn modelId="{5353800A-18F9-4B6E-83A4-10636C23D9A2}" type="presParOf" srcId="{1F0DB981-7831-4219-AD82-E7D239B8E05B}" destId="{7093B426-4C3C-4F01-A9CA-7DE1B688DB7A}" srcOrd="0" destOrd="0" presId="urn:microsoft.com/office/officeart/2016/7/layout/BasicLinearProcessNumbered"/>
    <dgm:cxn modelId="{F7164CE1-DEC8-4688-8B7F-A2941B2628C7}" type="presParOf" srcId="{1F0DB981-7831-4219-AD82-E7D239B8E05B}" destId="{64251107-492D-4159-8AC9-557841FCE152}" srcOrd="1" destOrd="0" presId="urn:microsoft.com/office/officeart/2016/7/layout/BasicLinearProcessNumbered"/>
    <dgm:cxn modelId="{D4C94F5A-E5AB-48BC-AE7B-538611AD62EF}" type="presParOf" srcId="{1F0DB981-7831-4219-AD82-E7D239B8E05B}" destId="{9D24EE73-D044-40CD-88A6-6B436BF6DEB8}" srcOrd="2" destOrd="0" presId="urn:microsoft.com/office/officeart/2016/7/layout/BasicLinearProcessNumbered"/>
    <dgm:cxn modelId="{A8A7A3AE-84F5-4A76-BDA7-149E2A03E8A8}" type="presParOf" srcId="{1F0DB981-7831-4219-AD82-E7D239B8E05B}" destId="{A6254215-524C-49E4-9331-1433C012ADF3}" srcOrd="3" destOrd="0" presId="urn:microsoft.com/office/officeart/2016/7/layout/BasicLinearProcessNumbered"/>
    <dgm:cxn modelId="{9DCEECF3-351A-4E4F-9538-5C5C37566C98}" type="presParOf" srcId="{7144EE35-FBA8-4EBC-AEC8-FFBA6120CEBB}" destId="{0744CFF7-9717-463C-B42E-54AD37CB7418}" srcOrd="1" destOrd="0" presId="urn:microsoft.com/office/officeart/2016/7/layout/BasicLinearProcessNumbered"/>
    <dgm:cxn modelId="{5E513C1D-6C0C-4357-A627-0B9098A72DAA}" type="presParOf" srcId="{7144EE35-FBA8-4EBC-AEC8-FFBA6120CEBB}" destId="{7EE3A5EE-31A1-484F-93C7-4154BAAABA84}" srcOrd="2" destOrd="0" presId="urn:microsoft.com/office/officeart/2016/7/layout/BasicLinearProcessNumbered"/>
    <dgm:cxn modelId="{F4EFB4A7-18B8-4A47-911B-A6D72404CF4A}" type="presParOf" srcId="{7EE3A5EE-31A1-484F-93C7-4154BAAABA84}" destId="{055BFB48-0C0D-4799-94BC-373D3564AAD6}" srcOrd="0" destOrd="0" presId="urn:microsoft.com/office/officeart/2016/7/layout/BasicLinearProcessNumbered"/>
    <dgm:cxn modelId="{FD72B814-17BB-4DF6-86F8-3985C459F176}" type="presParOf" srcId="{7EE3A5EE-31A1-484F-93C7-4154BAAABA84}" destId="{8EE33AE5-66F3-49E3-88CB-DA140EC80BBC}" srcOrd="1" destOrd="0" presId="urn:microsoft.com/office/officeart/2016/7/layout/BasicLinearProcessNumbered"/>
    <dgm:cxn modelId="{16664807-260E-402F-A280-D7CB2D212487}" type="presParOf" srcId="{7EE3A5EE-31A1-484F-93C7-4154BAAABA84}" destId="{D5CB6F07-CC0E-4EF8-9044-2D0B42552029}" srcOrd="2" destOrd="0" presId="urn:microsoft.com/office/officeart/2016/7/layout/BasicLinearProcessNumbered"/>
    <dgm:cxn modelId="{60CA0233-8FF6-4B2D-8382-21444479097C}" type="presParOf" srcId="{7EE3A5EE-31A1-484F-93C7-4154BAAABA84}" destId="{969BACA4-ED33-4B34-A733-586BEFF9C8A4}" srcOrd="3" destOrd="0" presId="urn:microsoft.com/office/officeart/2016/7/layout/BasicLinearProcessNumbered"/>
    <dgm:cxn modelId="{AC70E878-BA5B-4872-BCBA-94FE90309062}" type="presParOf" srcId="{7144EE35-FBA8-4EBC-AEC8-FFBA6120CEBB}" destId="{8996FF33-7902-4A9C-BA6A-ECC8C1F23837}" srcOrd="3" destOrd="0" presId="urn:microsoft.com/office/officeart/2016/7/layout/BasicLinearProcessNumbered"/>
    <dgm:cxn modelId="{9DE47068-DEAE-442F-AB2C-ED4D627EB04B}" type="presParOf" srcId="{7144EE35-FBA8-4EBC-AEC8-FFBA6120CEBB}" destId="{B31BF165-BF3E-4775-9E79-AA02AB38B7BF}" srcOrd="4" destOrd="0" presId="urn:microsoft.com/office/officeart/2016/7/layout/BasicLinearProcessNumbered"/>
    <dgm:cxn modelId="{563AD0CB-8606-421D-BC50-75168BB3DA66}" type="presParOf" srcId="{B31BF165-BF3E-4775-9E79-AA02AB38B7BF}" destId="{3D18AAA1-4B5A-4AEA-B7CE-3DEC9FE96BD0}" srcOrd="0" destOrd="0" presId="urn:microsoft.com/office/officeart/2016/7/layout/BasicLinearProcessNumbered"/>
    <dgm:cxn modelId="{0E351C29-B0BB-4654-9879-1945C9CE4CFC}" type="presParOf" srcId="{B31BF165-BF3E-4775-9E79-AA02AB38B7BF}" destId="{8274F410-33C6-49DC-AF58-E44988670264}" srcOrd="1" destOrd="0" presId="urn:microsoft.com/office/officeart/2016/7/layout/BasicLinearProcessNumbered"/>
    <dgm:cxn modelId="{D6963D4E-4C3C-4297-9F88-940FDDE539A3}" type="presParOf" srcId="{B31BF165-BF3E-4775-9E79-AA02AB38B7BF}" destId="{8A617A73-DCC3-4F62-9347-54EE258318C8}" srcOrd="2" destOrd="0" presId="urn:microsoft.com/office/officeart/2016/7/layout/BasicLinearProcessNumbered"/>
    <dgm:cxn modelId="{68E257E6-02B5-4243-8ADA-54C91E3A9653}" type="presParOf" srcId="{B31BF165-BF3E-4775-9E79-AA02AB38B7BF}" destId="{E1BCEDC8-9B0D-48A8-A837-A57971FA41BE}" srcOrd="3" destOrd="0" presId="urn:microsoft.com/office/officeart/2016/7/layout/BasicLinearProcessNumbered"/>
    <dgm:cxn modelId="{200E50DC-1A49-49C8-A8F7-7D55C1337EC7}" type="presParOf" srcId="{7144EE35-FBA8-4EBC-AEC8-FFBA6120CEBB}" destId="{F98D6ADA-2A07-4AF4-A123-7B524DAEC1FD}" srcOrd="5" destOrd="0" presId="urn:microsoft.com/office/officeart/2016/7/layout/BasicLinearProcessNumbered"/>
    <dgm:cxn modelId="{A2F7E531-6CFD-486D-850B-C3484951C9A3}" type="presParOf" srcId="{7144EE35-FBA8-4EBC-AEC8-FFBA6120CEBB}" destId="{F07B7E51-486A-4781-98C7-028F2B726E8B}" srcOrd="6" destOrd="0" presId="urn:microsoft.com/office/officeart/2016/7/layout/BasicLinearProcessNumbered"/>
    <dgm:cxn modelId="{6A0DC25D-51DD-4946-B0F8-0EFC79762B00}" type="presParOf" srcId="{F07B7E51-486A-4781-98C7-028F2B726E8B}" destId="{98360381-0137-4E6F-9B1E-DBD07EF82101}" srcOrd="0" destOrd="0" presId="urn:microsoft.com/office/officeart/2016/7/layout/BasicLinearProcessNumbered"/>
    <dgm:cxn modelId="{4775310F-2D4A-4E79-8EB1-C6079D701876}" type="presParOf" srcId="{F07B7E51-486A-4781-98C7-028F2B726E8B}" destId="{84EE7C75-4FD0-4367-97A6-0B708293FE07}" srcOrd="1" destOrd="0" presId="urn:microsoft.com/office/officeart/2016/7/layout/BasicLinearProcessNumbered"/>
    <dgm:cxn modelId="{B9677627-F763-4BA7-B27D-75CA7E97BF6E}" type="presParOf" srcId="{F07B7E51-486A-4781-98C7-028F2B726E8B}" destId="{7AE4F17C-0CCD-47B9-BBDA-7F4A5DFBF38D}" srcOrd="2" destOrd="0" presId="urn:microsoft.com/office/officeart/2016/7/layout/BasicLinearProcessNumbered"/>
    <dgm:cxn modelId="{73F10645-429A-4E86-8828-17DD89AD1E96}" type="presParOf" srcId="{F07B7E51-486A-4781-98C7-028F2B726E8B}" destId="{CED4A4FA-431B-435C-8DC8-3DCFCFC63FC7}"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2D24E5-7210-4870-AB3C-97BE65A3A94E}">
      <dsp:nvSpPr>
        <dsp:cNvPr id="0" name=""/>
        <dsp:cNvSpPr/>
      </dsp:nvSpPr>
      <dsp:spPr>
        <a:xfrm>
          <a:off x="0" y="0"/>
          <a:ext cx="8414428" cy="75470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hr-HR" sz="1900" kern="1200" noProof="0"/>
            <a:t>Ispunjavanje ciljeva ekološke (zelene) politike o klimatskim promjenama, energetskoj učinkovitosti, kvaliteti zraka</a:t>
          </a:r>
        </a:p>
      </dsp:txBody>
      <dsp:txXfrm>
        <a:off x="22105" y="22105"/>
        <a:ext cx="7511741" cy="710494"/>
      </dsp:txXfrm>
    </dsp:sp>
    <dsp:sp modelId="{1448EEF8-77DA-4B43-B05B-9074C2B438A5}">
      <dsp:nvSpPr>
        <dsp:cNvPr id="0" name=""/>
        <dsp:cNvSpPr/>
      </dsp:nvSpPr>
      <dsp:spPr>
        <a:xfrm>
          <a:off x="628350" y="859525"/>
          <a:ext cx="8414428" cy="75470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hr-HR" sz="1900" kern="1200" noProof="0"/>
            <a:t>Povećanje financijske učinkovitosti</a:t>
          </a:r>
        </a:p>
      </dsp:txBody>
      <dsp:txXfrm>
        <a:off x="650455" y="881630"/>
        <a:ext cx="7251309" cy="710494"/>
      </dsp:txXfrm>
    </dsp:sp>
    <dsp:sp modelId="{FF1344CC-A79F-4546-B1E1-A79A5EFAE17D}">
      <dsp:nvSpPr>
        <dsp:cNvPr id="0" name=""/>
        <dsp:cNvSpPr/>
      </dsp:nvSpPr>
      <dsp:spPr>
        <a:xfrm>
          <a:off x="1256700" y="1719050"/>
          <a:ext cx="8414428" cy="75470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hr-HR" sz="1900" kern="1200" noProof="0"/>
            <a:t>Poboljšanje ugleda organizacije</a:t>
          </a:r>
        </a:p>
      </dsp:txBody>
      <dsp:txXfrm>
        <a:off x="1278805" y="1741155"/>
        <a:ext cx="7251309" cy="710494"/>
      </dsp:txXfrm>
    </dsp:sp>
    <dsp:sp modelId="{E0C27358-B172-42A1-BD2D-98A0622DB1E8}">
      <dsp:nvSpPr>
        <dsp:cNvPr id="0" name=""/>
        <dsp:cNvSpPr/>
      </dsp:nvSpPr>
      <dsp:spPr>
        <a:xfrm>
          <a:off x="1885050" y="2578575"/>
          <a:ext cx="8414428" cy="75470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hr-HR" sz="1900" kern="1200" noProof="0"/>
            <a:t>Smanjenje rizika od neusklađenosti sa zakonodavstvom</a:t>
          </a:r>
        </a:p>
      </dsp:txBody>
      <dsp:txXfrm>
        <a:off x="1907155" y="2600680"/>
        <a:ext cx="7251309" cy="710494"/>
      </dsp:txXfrm>
    </dsp:sp>
    <dsp:sp modelId="{5553D36D-EFC4-4AA2-B886-57DD77984BC5}">
      <dsp:nvSpPr>
        <dsp:cNvPr id="0" name=""/>
        <dsp:cNvSpPr/>
      </dsp:nvSpPr>
      <dsp:spPr>
        <a:xfrm>
          <a:off x="2513400" y="3438100"/>
          <a:ext cx="8414428" cy="754704"/>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hr-HR" sz="1900" kern="1200" noProof="0"/>
            <a:t>Poticanje inovacije i razvoj konkurentskih održivih rješenja u vlastitoj regiji</a:t>
          </a:r>
        </a:p>
      </dsp:txBody>
      <dsp:txXfrm>
        <a:off x="2535505" y="3460205"/>
        <a:ext cx="7251309" cy="710494"/>
      </dsp:txXfrm>
    </dsp:sp>
    <dsp:sp modelId="{2F106672-7078-4C0F-BD57-4D4624164280}">
      <dsp:nvSpPr>
        <dsp:cNvPr id="0" name=""/>
        <dsp:cNvSpPr/>
      </dsp:nvSpPr>
      <dsp:spPr>
        <a:xfrm>
          <a:off x="7923870" y="551353"/>
          <a:ext cx="490558" cy="490558"/>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hr-HR" sz="2200" kern="1200" noProof="0"/>
        </a:p>
      </dsp:txBody>
      <dsp:txXfrm>
        <a:off x="8034246" y="551353"/>
        <a:ext cx="269806" cy="369145"/>
      </dsp:txXfrm>
    </dsp:sp>
    <dsp:sp modelId="{76773EB9-FDCA-4AC2-87F2-5E073338AB0D}">
      <dsp:nvSpPr>
        <dsp:cNvPr id="0" name=""/>
        <dsp:cNvSpPr/>
      </dsp:nvSpPr>
      <dsp:spPr>
        <a:xfrm>
          <a:off x="8552220" y="1410878"/>
          <a:ext cx="490558" cy="490558"/>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hr-HR" sz="2200" kern="1200" noProof="0"/>
        </a:p>
      </dsp:txBody>
      <dsp:txXfrm>
        <a:off x="8662596" y="1410878"/>
        <a:ext cx="269806" cy="369145"/>
      </dsp:txXfrm>
    </dsp:sp>
    <dsp:sp modelId="{86AFEBF2-C132-42AE-AA5F-C40D8E0AD988}">
      <dsp:nvSpPr>
        <dsp:cNvPr id="0" name=""/>
        <dsp:cNvSpPr/>
      </dsp:nvSpPr>
      <dsp:spPr>
        <a:xfrm>
          <a:off x="9180570" y="2257825"/>
          <a:ext cx="490558" cy="490558"/>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hr-HR" sz="2200" kern="1200" noProof="0"/>
        </a:p>
      </dsp:txBody>
      <dsp:txXfrm>
        <a:off x="9290946" y="2257825"/>
        <a:ext cx="269806" cy="369145"/>
      </dsp:txXfrm>
    </dsp:sp>
    <dsp:sp modelId="{79918BFE-12CA-47DA-B6DD-107B25D15DD8}">
      <dsp:nvSpPr>
        <dsp:cNvPr id="0" name=""/>
        <dsp:cNvSpPr/>
      </dsp:nvSpPr>
      <dsp:spPr>
        <a:xfrm>
          <a:off x="9808920" y="3125736"/>
          <a:ext cx="490558" cy="490558"/>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hr-HR" sz="2200" kern="1200" noProof="0"/>
        </a:p>
      </dsp:txBody>
      <dsp:txXfrm>
        <a:off x="9919296" y="3125736"/>
        <a:ext cx="269806" cy="3691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9A2DCF-6A89-4FD8-AB48-78833FDB74A8}">
      <dsp:nvSpPr>
        <dsp:cNvPr id="0" name=""/>
        <dsp:cNvSpPr/>
      </dsp:nvSpPr>
      <dsp:spPr>
        <a:xfrm>
          <a:off x="1283" y="357048"/>
          <a:ext cx="1617389" cy="97043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hr-HR" sz="1400" b="0" i="0" kern="1200" noProof="0"/>
            <a:t>električna energija</a:t>
          </a:r>
          <a:endParaRPr lang="hr-HR" sz="1400" kern="1200" noProof="0"/>
        </a:p>
      </dsp:txBody>
      <dsp:txXfrm>
        <a:off x="1283" y="357048"/>
        <a:ext cx="1617389" cy="970433"/>
      </dsp:txXfrm>
    </dsp:sp>
    <dsp:sp modelId="{C2CE5A70-7833-4513-94CA-5BFEA0631B1B}">
      <dsp:nvSpPr>
        <dsp:cNvPr id="0" name=""/>
        <dsp:cNvSpPr/>
      </dsp:nvSpPr>
      <dsp:spPr>
        <a:xfrm>
          <a:off x="1780412" y="357048"/>
          <a:ext cx="1617389" cy="97043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hr-HR" sz="1400" b="0" i="0" kern="1200" noProof="0"/>
            <a:t>uredski papir</a:t>
          </a:r>
          <a:endParaRPr lang="hr-HR" sz="1400" kern="1200" noProof="0"/>
        </a:p>
      </dsp:txBody>
      <dsp:txXfrm>
        <a:off x="1780412" y="357048"/>
        <a:ext cx="1617389" cy="970433"/>
      </dsp:txXfrm>
    </dsp:sp>
    <dsp:sp modelId="{3AFAD96B-766A-4BA0-8954-9DF9E2C30FDA}">
      <dsp:nvSpPr>
        <dsp:cNvPr id="0" name=""/>
        <dsp:cNvSpPr/>
      </dsp:nvSpPr>
      <dsp:spPr>
        <a:xfrm>
          <a:off x="3559540" y="357048"/>
          <a:ext cx="1617389" cy="97043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hr-HR" sz="1400" b="0" i="0" kern="1200" noProof="0"/>
            <a:t>papirna konfekcija</a:t>
          </a:r>
          <a:endParaRPr lang="hr-HR" sz="1400" kern="1200" noProof="0"/>
        </a:p>
      </dsp:txBody>
      <dsp:txXfrm>
        <a:off x="3559540" y="357048"/>
        <a:ext cx="1617389" cy="970433"/>
      </dsp:txXfrm>
    </dsp:sp>
    <dsp:sp modelId="{91074944-DCF5-48BD-97CC-B02DEEB764BC}">
      <dsp:nvSpPr>
        <dsp:cNvPr id="0" name=""/>
        <dsp:cNvSpPr/>
      </dsp:nvSpPr>
      <dsp:spPr>
        <a:xfrm>
          <a:off x="5338669" y="357048"/>
          <a:ext cx="1617389" cy="97043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hr-HR" sz="1400" b="0" i="0" kern="1200" noProof="0"/>
            <a:t>sredstva za čišćenje i higijenu</a:t>
          </a:r>
          <a:endParaRPr lang="hr-HR" sz="1400" kern="1200" noProof="0"/>
        </a:p>
      </dsp:txBody>
      <dsp:txXfrm>
        <a:off x="5338669" y="357048"/>
        <a:ext cx="1617389" cy="970433"/>
      </dsp:txXfrm>
    </dsp:sp>
    <dsp:sp modelId="{168366A6-9B28-43C5-BE7C-C7B92C043E6A}">
      <dsp:nvSpPr>
        <dsp:cNvPr id="0" name=""/>
        <dsp:cNvSpPr/>
      </dsp:nvSpPr>
      <dsp:spPr>
        <a:xfrm>
          <a:off x="7117798" y="357048"/>
          <a:ext cx="1617389" cy="97043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hr-HR" sz="1400" b="0" i="0" kern="1200" noProof="0"/>
            <a:t>usluga čišćenja prostorija</a:t>
          </a:r>
          <a:endParaRPr lang="hr-HR" sz="1400" kern="1200" noProof="0"/>
        </a:p>
      </dsp:txBody>
      <dsp:txXfrm>
        <a:off x="7117798" y="357048"/>
        <a:ext cx="1617389" cy="970433"/>
      </dsp:txXfrm>
    </dsp:sp>
    <dsp:sp modelId="{1A97B841-4757-40D5-8360-E8D8CF997AC1}">
      <dsp:nvSpPr>
        <dsp:cNvPr id="0" name=""/>
        <dsp:cNvSpPr/>
      </dsp:nvSpPr>
      <dsp:spPr>
        <a:xfrm>
          <a:off x="8896926" y="357048"/>
          <a:ext cx="1617389" cy="97043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hr-HR" sz="1400" b="0" i="0" kern="1200" noProof="0"/>
            <a:t> računala i računalna oprema</a:t>
          </a:r>
          <a:endParaRPr lang="hr-HR" sz="1400" kern="1200" noProof="0"/>
        </a:p>
      </dsp:txBody>
      <dsp:txXfrm>
        <a:off x="8896926" y="357048"/>
        <a:ext cx="1617389" cy="970433"/>
      </dsp:txXfrm>
    </dsp:sp>
    <dsp:sp modelId="{2D5C4627-80FA-414F-B7FE-1A1223A185C4}">
      <dsp:nvSpPr>
        <dsp:cNvPr id="0" name=""/>
        <dsp:cNvSpPr/>
      </dsp:nvSpPr>
      <dsp:spPr>
        <a:xfrm>
          <a:off x="1283" y="1489221"/>
          <a:ext cx="1617389" cy="97043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hr-HR" sz="1400" b="0" i="0" kern="1200" noProof="0"/>
            <a:t>toneri i tinte</a:t>
          </a:r>
          <a:endParaRPr lang="hr-HR" sz="1400" kern="1200" noProof="0"/>
        </a:p>
      </dsp:txBody>
      <dsp:txXfrm>
        <a:off x="1283" y="1489221"/>
        <a:ext cx="1617389" cy="970433"/>
      </dsp:txXfrm>
    </dsp:sp>
    <dsp:sp modelId="{09CD87B5-DD22-4436-BE16-18A82A29EC62}">
      <dsp:nvSpPr>
        <dsp:cNvPr id="0" name=""/>
        <dsp:cNvSpPr/>
      </dsp:nvSpPr>
      <dsp:spPr>
        <a:xfrm>
          <a:off x="1780412" y="1489221"/>
          <a:ext cx="1617389" cy="97043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hr-HR" sz="1400" b="0" i="0" kern="1200" noProof="0"/>
            <a:t> proizvodi od tiskanog papira, proizvodi od papira za pisanje i papirnate vrećice</a:t>
          </a:r>
          <a:endParaRPr lang="hr-HR" sz="1400" kern="1200" noProof="0"/>
        </a:p>
      </dsp:txBody>
      <dsp:txXfrm>
        <a:off x="1780412" y="1489221"/>
        <a:ext cx="1617389" cy="970433"/>
      </dsp:txXfrm>
    </dsp:sp>
    <dsp:sp modelId="{D36CC043-2AD8-46F1-BC07-B8FF1AC2D68A}">
      <dsp:nvSpPr>
        <dsp:cNvPr id="0" name=""/>
        <dsp:cNvSpPr/>
      </dsp:nvSpPr>
      <dsp:spPr>
        <a:xfrm>
          <a:off x="3559540" y="1489221"/>
          <a:ext cx="1617389" cy="97043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hr-HR" sz="1400" b="0" i="0" kern="1200" noProof="0"/>
            <a:t>promotivni materijali</a:t>
          </a:r>
          <a:endParaRPr lang="hr-HR" sz="1400" kern="1200" noProof="0"/>
        </a:p>
      </dsp:txBody>
      <dsp:txXfrm>
        <a:off x="3559540" y="1489221"/>
        <a:ext cx="1617389" cy="970433"/>
      </dsp:txXfrm>
    </dsp:sp>
    <dsp:sp modelId="{ECB43B88-9A8B-48BA-9D0E-B4492D5CA8E0}">
      <dsp:nvSpPr>
        <dsp:cNvPr id="0" name=""/>
        <dsp:cNvSpPr/>
      </dsp:nvSpPr>
      <dsp:spPr>
        <a:xfrm>
          <a:off x="5338669" y="1489221"/>
          <a:ext cx="1617389" cy="97043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hr-HR" sz="1400" b="0" i="0" kern="1200" noProof="0"/>
            <a:t>oprema za snimanje, obradu i prikaz slike i televizori</a:t>
          </a:r>
          <a:endParaRPr lang="hr-HR" sz="1400" kern="1200" noProof="0"/>
        </a:p>
      </dsp:txBody>
      <dsp:txXfrm>
        <a:off x="5338669" y="1489221"/>
        <a:ext cx="1617389" cy="970433"/>
      </dsp:txXfrm>
    </dsp:sp>
    <dsp:sp modelId="{EACE384C-36B3-4A3E-A54C-2ED061ADD513}">
      <dsp:nvSpPr>
        <dsp:cNvPr id="0" name=""/>
        <dsp:cNvSpPr/>
      </dsp:nvSpPr>
      <dsp:spPr>
        <a:xfrm>
          <a:off x="7117798" y="1489221"/>
          <a:ext cx="1617389" cy="97043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hr-HR" sz="1400" b="0" i="0" kern="1200" noProof="0"/>
            <a:t>klima uređaji</a:t>
          </a:r>
          <a:endParaRPr lang="hr-HR" sz="1400" kern="1200" noProof="0"/>
        </a:p>
      </dsp:txBody>
      <dsp:txXfrm>
        <a:off x="7117798" y="1489221"/>
        <a:ext cx="1617389" cy="970433"/>
      </dsp:txXfrm>
    </dsp:sp>
    <dsp:sp modelId="{73DD6C28-0BC0-40AE-AAA7-5BBE15DAD8FA}">
      <dsp:nvSpPr>
        <dsp:cNvPr id="0" name=""/>
        <dsp:cNvSpPr/>
      </dsp:nvSpPr>
      <dsp:spPr>
        <a:xfrm>
          <a:off x="8896926" y="1489221"/>
          <a:ext cx="1617389" cy="97043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hr-HR" sz="1400" b="0" i="0" kern="1200" noProof="0"/>
            <a:t>svjetiljke i električne žarulje</a:t>
          </a:r>
          <a:endParaRPr lang="hr-HR" sz="1400" kern="1200" noProof="0"/>
        </a:p>
      </dsp:txBody>
      <dsp:txXfrm>
        <a:off x="8896926" y="1489221"/>
        <a:ext cx="1617389" cy="970433"/>
      </dsp:txXfrm>
    </dsp:sp>
    <dsp:sp modelId="{4F02B979-3B78-446C-812D-906B3D3F7DBB}">
      <dsp:nvSpPr>
        <dsp:cNvPr id="0" name=""/>
        <dsp:cNvSpPr/>
      </dsp:nvSpPr>
      <dsp:spPr>
        <a:xfrm>
          <a:off x="890847" y="2621393"/>
          <a:ext cx="1617389" cy="97043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hr-HR" sz="1400" b="0" i="0" kern="1200" noProof="0"/>
            <a:t>vozila za cestovni promet</a:t>
          </a:r>
          <a:endParaRPr lang="hr-HR" sz="1400" kern="1200" noProof="0"/>
        </a:p>
      </dsp:txBody>
      <dsp:txXfrm>
        <a:off x="890847" y="2621393"/>
        <a:ext cx="1617389" cy="970433"/>
      </dsp:txXfrm>
    </dsp:sp>
    <dsp:sp modelId="{31DAA7F4-A134-4A62-B372-190D0743A54B}">
      <dsp:nvSpPr>
        <dsp:cNvPr id="0" name=""/>
        <dsp:cNvSpPr/>
      </dsp:nvSpPr>
      <dsp:spPr>
        <a:xfrm>
          <a:off x="2669976" y="2621393"/>
          <a:ext cx="1617389" cy="97043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hr-HR" sz="1400" b="0" i="0" kern="1200" noProof="0"/>
            <a:t> pneumatici za motorna vozila</a:t>
          </a:r>
          <a:endParaRPr lang="hr-HR" sz="1400" kern="1200" noProof="0"/>
        </a:p>
      </dsp:txBody>
      <dsp:txXfrm>
        <a:off x="2669976" y="2621393"/>
        <a:ext cx="1617389" cy="970433"/>
      </dsp:txXfrm>
    </dsp:sp>
    <dsp:sp modelId="{B343B777-18F9-482B-9454-D03F98238F15}">
      <dsp:nvSpPr>
        <dsp:cNvPr id="0" name=""/>
        <dsp:cNvSpPr/>
      </dsp:nvSpPr>
      <dsp:spPr>
        <a:xfrm>
          <a:off x="4449105" y="2621393"/>
          <a:ext cx="1617389" cy="97043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hr-HR" sz="1400" b="0" i="0" kern="1200" noProof="0"/>
            <a:t>namještaj i građevinska stolarija i ostali građevinski elementi od drva</a:t>
          </a:r>
          <a:endParaRPr lang="hr-HR" sz="1400" kern="1200" noProof="0"/>
        </a:p>
      </dsp:txBody>
      <dsp:txXfrm>
        <a:off x="4449105" y="2621393"/>
        <a:ext cx="1617389" cy="970433"/>
      </dsp:txXfrm>
    </dsp:sp>
    <dsp:sp modelId="{4B27FBE1-BFB4-491B-A80C-E0E74DE8DB9C}">
      <dsp:nvSpPr>
        <dsp:cNvPr id="0" name=""/>
        <dsp:cNvSpPr/>
      </dsp:nvSpPr>
      <dsp:spPr>
        <a:xfrm>
          <a:off x="6228233" y="2621393"/>
          <a:ext cx="1617389" cy="97043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hr-HR" sz="1400" b="0" i="0" kern="1200" noProof="0"/>
            <a:t>prehrana i catering</a:t>
          </a:r>
          <a:endParaRPr lang="hr-HR" sz="1400" kern="1200" noProof="0"/>
        </a:p>
      </dsp:txBody>
      <dsp:txXfrm>
        <a:off x="6228233" y="2621393"/>
        <a:ext cx="1617389" cy="970433"/>
      </dsp:txXfrm>
    </dsp:sp>
    <dsp:sp modelId="{27AE4014-2A5F-4FF5-80F4-E4343E65F6A9}">
      <dsp:nvSpPr>
        <dsp:cNvPr id="0" name=""/>
        <dsp:cNvSpPr/>
      </dsp:nvSpPr>
      <dsp:spPr>
        <a:xfrm>
          <a:off x="8007362" y="2621393"/>
          <a:ext cx="1617389" cy="97043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hr-HR" sz="1400" b="0" i="0" kern="1200" noProof="0"/>
            <a:t>odjeća</a:t>
          </a:r>
          <a:endParaRPr lang="hr-HR" sz="1400" kern="1200" noProof="0"/>
        </a:p>
      </dsp:txBody>
      <dsp:txXfrm>
        <a:off x="8007362" y="2621393"/>
        <a:ext cx="1617389" cy="9704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93B426-4C3C-4F01-A9CA-7DE1B688DB7A}">
      <dsp:nvSpPr>
        <dsp:cNvPr id="0" name=""/>
        <dsp:cNvSpPr/>
      </dsp:nvSpPr>
      <dsp:spPr>
        <a:xfrm>
          <a:off x="2793" y="124222"/>
          <a:ext cx="2216009" cy="3102412"/>
        </a:xfrm>
        <a:prstGeom prst="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72769" tIns="330200" rIns="172769" bIns="330200" numCol="1" spcCol="1270" anchor="t" anchorCtr="0">
          <a:noAutofit/>
        </a:bodyPr>
        <a:lstStyle/>
        <a:p>
          <a:pPr marL="0" lvl="0" indent="0" algn="l" defTabSz="933450">
            <a:lnSpc>
              <a:spcPct val="90000"/>
            </a:lnSpc>
            <a:spcBef>
              <a:spcPct val="0"/>
            </a:spcBef>
            <a:spcAft>
              <a:spcPct val="35000"/>
            </a:spcAft>
            <a:buNone/>
          </a:pPr>
          <a:r>
            <a:rPr lang="hr-HR" sz="2100" kern="1200"/>
            <a:t>Kriterij za odabir gospodarskog subjekta</a:t>
          </a:r>
          <a:endParaRPr lang="en-US" sz="2100" kern="1200"/>
        </a:p>
      </dsp:txBody>
      <dsp:txXfrm>
        <a:off x="2793" y="1303139"/>
        <a:ext cx="2216009" cy="1861447"/>
      </dsp:txXfrm>
    </dsp:sp>
    <dsp:sp modelId="{64251107-492D-4159-8AC9-557841FCE152}">
      <dsp:nvSpPr>
        <dsp:cNvPr id="0" name=""/>
        <dsp:cNvSpPr/>
      </dsp:nvSpPr>
      <dsp:spPr>
        <a:xfrm>
          <a:off x="645435" y="434463"/>
          <a:ext cx="930723" cy="930723"/>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72563" tIns="12700" rIns="72563" bIns="12700" numCol="1" spcCol="1270" anchor="ctr" anchorCtr="0">
          <a:noAutofit/>
        </a:bodyPr>
        <a:lstStyle/>
        <a:p>
          <a:pPr marL="0" lvl="0" indent="0" algn="ctr" defTabSz="2000250">
            <a:lnSpc>
              <a:spcPct val="90000"/>
            </a:lnSpc>
            <a:spcBef>
              <a:spcPct val="0"/>
            </a:spcBef>
            <a:spcAft>
              <a:spcPct val="35000"/>
            </a:spcAft>
            <a:buNone/>
          </a:pPr>
          <a:r>
            <a:rPr lang="en-US" sz="4500" kern="1200"/>
            <a:t>1</a:t>
          </a:r>
        </a:p>
      </dsp:txBody>
      <dsp:txXfrm>
        <a:off x="781736" y="570764"/>
        <a:ext cx="658121" cy="658121"/>
      </dsp:txXfrm>
    </dsp:sp>
    <dsp:sp modelId="{9D24EE73-D044-40CD-88A6-6B436BF6DEB8}">
      <dsp:nvSpPr>
        <dsp:cNvPr id="0" name=""/>
        <dsp:cNvSpPr/>
      </dsp:nvSpPr>
      <dsp:spPr>
        <a:xfrm>
          <a:off x="2793" y="3226563"/>
          <a:ext cx="2216009" cy="72"/>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055BFB48-0C0D-4799-94BC-373D3564AAD6}">
      <dsp:nvSpPr>
        <dsp:cNvPr id="0" name=""/>
        <dsp:cNvSpPr/>
      </dsp:nvSpPr>
      <dsp:spPr>
        <a:xfrm>
          <a:off x="2440403" y="124222"/>
          <a:ext cx="2216009" cy="3102412"/>
        </a:xfrm>
        <a:prstGeom prst="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72769" tIns="330200" rIns="172769" bIns="330200" numCol="1" spcCol="1270" anchor="t" anchorCtr="0">
          <a:noAutofit/>
        </a:bodyPr>
        <a:lstStyle/>
        <a:p>
          <a:pPr marL="0" lvl="0" indent="0" algn="l" defTabSz="933450">
            <a:lnSpc>
              <a:spcPct val="90000"/>
            </a:lnSpc>
            <a:spcBef>
              <a:spcPct val="0"/>
            </a:spcBef>
            <a:spcAft>
              <a:spcPct val="35000"/>
            </a:spcAft>
            <a:buNone/>
          </a:pPr>
          <a:r>
            <a:rPr lang="hr-HR" sz="2100" kern="1200"/>
            <a:t>Tehničke specifikacije </a:t>
          </a:r>
          <a:endParaRPr lang="en-US" sz="2100" kern="1200"/>
        </a:p>
      </dsp:txBody>
      <dsp:txXfrm>
        <a:off x="2440403" y="1303139"/>
        <a:ext cx="2216009" cy="1861447"/>
      </dsp:txXfrm>
    </dsp:sp>
    <dsp:sp modelId="{8EE33AE5-66F3-49E3-88CB-DA140EC80BBC}">
      <dsp:nvSpPr>
        <dsp:cNvPr id="0" name=""/>
        <dsp:cNvSpPr/>
      </dsp:nvSpPr>
      <dsp:spPr>
        <a:xfrm>
          <a:off x="3083046" y="434463"/>
          <a:ext cx="930723" cy="930723"/>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72563" tIns="12700" rIns="72563" bIns="12700" numCol="1" spcCol="1270" anchor="ctr" anchorCtr="0">
          <a:noAutofit/>
        </a:bodyPr>
        <a:lstStyle/>
        <a:p>
          <a:pPr marL="0" lvl="0" indent="0" algn="ctr" defTabSz="2000250">
            <a:lnSpc>
              <a:spcPct val="90000"/>
            </a:lnSpc>
            <a:spcBef>
              <a:spcPct val="0"/>
            </a:spcBef>
            <a:spcAft>
              <a:spcPct val="35000"/>
            </a:spcAft>
            <a:buNone/>
          </a:pPr>
          <a:r>
            <a:rPr lang="hr-HR" sz="4500" kern="1200"/>
            <a:t>2</a:t>
          </a:r>
        </a:p>
      </dsp:txBody>
      <dsp:txXfrm>
        <a:off x="3219347" y="570764"/>
        <a:ext cx="658121" cy="658121"/>
      </dsp:txXfrm>
    </dsp:sp>
    <dsp:sp modelId="{D5CB6F07-CC0E-4EF8-9044-2D0B42552029}">
      <dsp:nvSpPr>
        <dsp:cNvPr id="0" name=""/>
        <dsp:cNvSpPr/>
      </dsp:nvSpPr>
      <dsp:spPr>
        <a:xfrm>
          <a:off x="2440403" y="3226563"/>
          <a:ext cx="2216009" cy="72"/>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3D18AAA1-4B5A-4AEA-B7CE-3DEC9FE96BD0}">
      <dsp:nvSpPr>
        <dsp:cNvPr id="0" name=""/>
        <dsp:cNvSpPr/>
      </dsp:nvSpPr>
      <dsp:spPr>
        <a:xfrm>
          <a:off x="4878013" y="124222"/>
          <a:ext cx="2216009" cy="3102412"/>
        </a:xfrm>
        <a:prstGeom prst="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72769" tIns="330200" rIns="172769" bIns="330200" numCol="1" spcCol="1270" anchor="t" anchorCtr="0">
          <a:noAutofit/>
        </a:bodyPr>
        <a:lstStyle/>
        <a:p>
          <a:pPr marL="0" lvl="0" indent="0" algn="l" defTabSz="933450">
            <a:lnSpc>
              <a:spcPct val="90000"/>
            </a:lnSpc>
            <a:spcBef>
              <a:spcPct val="0"/>
            </a:spcBef>
            <a:spcAft>
              <a:spcPct val="35000"/>
            </a:spcAft>
            <a:buNone/>
          </a:pPr>
          <a:r>
            <a:rPr lang="hr-HR" sz="2100" kern="1200"/>
            <a:t>Kriteriji za odabir ekonomski najpovoljnije ponude</a:t>
          </a:r>
        </a:p>
      </dsp:txBody>
      <dsp:txXfrm>
        <a:off x="4878013" y="1303139"/>
        <a:ext cx="2216009" cy="1861447"/>
      </dsp:txXfrm>
    </dsp:sp>
    <dsp:sp modelId="{8274F410-33C6-49DC-AF58-E44988670264}">
      <dsp:nvSpPr>
        <dsp:cNvPr id="0" name=""/>
        <dsp:cNvSpPr/>
      </dsp:nvSpPr>
      <dsp:spPr>
        <a:xfrm>
          <a:off x="5520656" y="434463"/>
          <a:ext cx="930723" cy="930723"/>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72563" tIns="12700" rIns="72563" bIns="12700" numCol="1" spcCol="1270" anchor="ctr" anchorCtr="0">
          <a:noAutofit/>
        </a:bodyPr>
        <a:lstStyle/>
        <a:p>
          <a:pPr marL="0" lvl="0" indent="0" algn="ctr" defTabSz="2000250">
            <a:lnSpc>
              <a:spcPct val="90000"/>
            </a:lnSpc>
            <a:spcBef>
              <a:spcPct val="0"/>
            </a:spcBef>
            <a:spcAft>
              <a:spcPct val="35000"/>
            </a:spcAft>
            <a:buNone/>
          </a:pPr>
          <a:r>
            <a:rPr lang="hr-HR" sz="4500" kern="1200"/>
            <a:t>3</a:t>
          </a:r>
        </a:p>
      </dsp:txBody>
      <dsp:txXfrm>
        <a:off x="5656957" y="570764"/>
        <a:ext cx="658121" cy="658121"/>
      </dsp:txXfrm>
    </dsp:sp>
    <dsp:sp modelId="{8A617A73-DCC3-4F62-9347-54EE258318C8}">
      <dsp:nvSpPr>
        <dsp:cNvPr id="0" name=""/>
        <dsp:cNvSpPr/>
      </dsp:nvSpPr>
      <dsp:spPr>
        <a:xfrm>
          <a:off x="4878013" y="3226563"/>
          <a:ext cx="2216009" cy="72"/>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98360381-0137-4E6F-9B1E-DBD07EF82101}">
      <dsp:nvSpPr>
        <dsp:cNvPr id="0" name=""/>
        <dsp:cNvSpPr/>
      </dsp:nvSpPr>
      <dsp:spPr>
        <a:xfrm>
          <a:off x="7315623" y="124222"/>
          <a:ext cx="2216009" cy="3102412"/>
        </a:xfrm>
        <a:prstGeom prst="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72769" tIns="330200" rIns="172769" bIns="330200" numCol="1" spcCol="1270" anchor="t" anchorCtr="0">
          <a:noAutofit/>
        </a:bodyPr>
        <a:lstStyle/>
        <a:p>
          <a:pPr marL="0" lvl="0" indent="0" algn="l" defTabSz="933450">
            <a:lnSpc>
              <a:spcPct val="90000"/>
            </a:lnSpc>
            <a:spcBef>
              <a:spcPct val="0"/>
            </a:spcBef>
            <a:spcAft>
              <a:spcPct val="35000"/>
            </a:spcAft>
            <a:buNone/>
          </a:pPr>
          <a:r>
            <a:rPr lang="hr-HR" sz="2100" kern="1200"/>
            <a:t>Ugovorne odredbe</a:t>
          </a:r>
          <a:endParaRPr lang="en-US" sz="2100" kern="1200"/>
        </a:p>
      </dsp:txBody>
      <dsp:txXfrm>
        <a:off x="7315623" y="1303139"/>
        <a:ext cx="2216009" cy="1861447"/>
      </dsp:txXfrm>
    </dsp:sp>
    <dsp:sp modelId="{84EE7C75-4FD0-4367-97A6-0B708293FE07}">
      <dsp:nvSpPr>
        <dsp:cNvPr id="0" name=""/>
        <dsp:cNvSpPr/>
      </dsp:nvSpPr>
      <dsp:spPr>
        <a:xfrm>
          <a:off x="7958266" y="434463"/>
          <a:ext cx="930723" cy="930723"/>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72563" tIns="12700" rIns="72563" bIns="12700" numCol="1" spcCol="1270" anchor="ctr" anchorCtr="0">
          <a:noAutofit/>
        </a:bodyPr>
        <a:lstStyle/>
        <a:p>
          <a:pPr marL="0" lvl="0" indent="0" algn="ctr" defTabSz="2000250">
            <a:lnSpc>
              <a:spcPct val="90000"/>
            </a:lnSpc>
            <a:spcBef>
              <a:spcPct val="0"/>
            </a:spcBef>
            <a:spcAft>
              <a:spcPct val="35000"/>
            </a:spcAft>
            <a:buNone/>
          </a:pPr>
          <a:r>
            <a:rPr lang="en-US" sz="4500" kern="1200"/>
            <a:t>4</a:t>
          </a:r>
        </a:p>
      </dsp:txBody>
      <dsp:txXfrm>
        <a:off x="8094567" y="570764"/>
        <a:ext cx="658121" cy="658121"/>
      </dsp:txXfrm>
    </dsp:sp>
    <dsp:sp modelId="{7AE4F17C-0CCD-47B9-BBDA-7F4A5DFBF38D}">
      <dsp:nvSpPr>
        <dsp:cNvPr id="0" name=""/>
        <dsp:cNvSpPr/>
      </dsp:nvSpPr>
      <dsp:spPr>
        <a:xfrm>
          <a:off x="7315623" y="3226563"/>
          <a:ext cx="2216009" cy="72"/>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71800" cy="458788"/>
          </a:xfrm>
          <a:prstGeom prst="rect">
            <a:avLst/>
          </a:prstGeom>
        </p:spPr>
        <p:txBody>
          <a:bodyPr vert="horz" lIns="91429" tIns="45714" rIns="91429" bIns="45714" rtlCol="0"/>
          <a:lstStyle>
            <a:lvl1pPr algn="l">
              <a:defRPr sz="1200"/>
            </a:lvl1pPr>
          </a:lstStyle>
          <a:p>
            <a:endParaRPr lang="hr-HR"/>
          </a:p>
        </p:txBody>
      </p:sp>
      <p:sp>
        <p:nvSpPr>
          <p:cNvPr id="3" name="Date Placeholder 2"/>
          <p:cNvSpPr>
            <a:spLocks noGrp="1"/>
          </p:cNvSpPr>
          <p:nvPr>
            <p:ph type="dt" sz="quarter" idx="1"/>
          </p:nvPr>
        </p:nvSpPr>
        <p:spPr>
          <a:xfrm>
            <a:off x="3884614" y="0"/>
            <a:ext cx="2971800" cy="458788"/>
          </a:xfrm>
          <a:prstGeom prst="rect">
            <a:avLst/>
          </a:prstGeom>
        </p:spPr>
        <p:txBody>
          <a:bodyPr vert="horz" lIns="91429" tIns="45714" rIns="91429" bIns="45714" rtlCol="0"/>
          <a:lstStyle>
            <a:lvl1pPr algn="r">
              <a:defRPr sz="1200"/>
            </a:lvl1pPr>
          </a:lstStyle>
          <a:p>
            <a:fld id="{C452B1B9-52E4-4E03-97BF-563CF6191C42}" type="datetimeFigureOut">
              <a:rPr lang="hr-HR" smtClean="0"/>
              <a:t>21.5.2025.</a:t>
            </a:fld>
            <a:endParaRPr lang="hr-HR"/>
          </a:p>
        </p:txBody>
      </p:sp>
      <p:sp>
        <p:nvSpPr>
          <p:cNvPr id="4" name="Footer Placeholder 3"/>
          <p:cNvSpPr>
            <a:spLocks noGrp="1"/>
          </p:cNvSpPr>
          <p:nvPr>
            <p:ph type="ftr" sz="quarter" idx="2"/>
          </p:nvPr>
        </p:nvSpPr>
        <p:spPr>
          <a:xfrm>
            <a:off x="2" y="8685213"/>
            <a:ext cx="2971800" cy="458787"/>
          </a:xfrm>
          <a:prstGeom prst="rect">
            <a:avLst/>
          </a:prstGeom>
        </p:spPr>
        <p:txBody>
          <a:bodyPr vert="horz" lIns="91429" tIns="45714" rIns="91429" bIns="45714" rtlCol="0" anchor="b"/>
          <a:lstStyle>
            <a:lvl1pPr algn="l">
              <a:defRPr sz="1200"/>
            </a:lvl1pPr>
          </a:lstStyle>
          <a:p>
            <a:endParaRPr lang="hr-HR"/>
          </a:p>
        </p:txBody>
      </p:sp>
      <p:sp>
        <p:nvSpPr>
          <p:cNvPr id="5" name="Slide Number Placeholder 4"/>
          <p:cNvSpPr>
            <a:spLocks noGrp="1"/>
          </p:cNvSpPr>
          <p:nvPr>
            <p:ph type="sldNum" sz="quarter" idx="3"/>
          </p:nvPr>
        </p:nvSpPr>
        <p:spPr>
          <a:xfrm>
            <a:off x="3884614" y="8685213"/>
            <a:ext cx="2971800" cy="458787"/>
          </a:xfrm>
          <a:prstGeom prst="rect">
            <a:avLst/>
          </a:prstGeom>
        </p:spPr>
        <p:txBody>
          <a:bodyPr vert="horz" lIns="91429" tIns="45714" rIns="91429" bIns="45714" rtlCol="0" anchor="b"/>
          <a:lstStyle>
            <a:lvl1pPr algn="r">
              <a:defRPr sz="1200"/>
            </a:lvl1pPr>
          </a:lstStyle>
          <a:p>
            <a:fld id="{9D0CC8C4-120F-4A23-9ECA-2E03A9C32BCC}" type="slidenum">
              <a:rPr lang="hr-HR" smtClean="0"/>
              <a:t>‹#›</a:t>
            </a:fld>
            <a:endParaRPr lang="hr-HR"/>
          </a:p>
        </p:txBody>
      </p:sp>
    </p:spTree>
    <p:extLst>
      <p:ext uri="{BB962C8B-B14F-4D97-AF65-F5344CB8AC3E}">
        <p14:creationId xmlns:p14="http://schemas.microsoft.com/office/powerpoint/2010/main" val="14981084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Rezervirano mjesto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FC9019-0A48-46F8-897A-61E351D37EAD}" type="datetimeFigureOut">
              <a:rPr lang="hr-HR" smtClean="0"/>
              <a:t>21.5.2025.</a:t>
            </a:fld>
            <a:endParaRPr lang="hr-HR"/>
          </a:p>
        </p:txBody>
      </p:sp>
      <p:sp>
        <p:nvSpPr>
          <p:cNvPr id="4" name="Rezervirano mjesto slike slajd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Rezervirano mjesto bilježaka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6" name="Rezervirano mjesto podnožj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7" name="Rezervirano mjesto broja slajd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83DF4D-A87A-48D6-8A65-61B0532453EA}" type="slidenum">
              <a:rPr lang="hr-HR" smtClean="0"/>
              <a:t>‹#›</a:t>
            </a:fld>
            <a:endParaRPr lang="hr-HR"/>
          </a:p>
        </p:txBody>
      </p:sp>
    </p:spTree>
    <p:extLst>
      <p:ext uri="{BB962C8B-B14F-4D97-AF65-F5344CB8AC3E}">
        <p14:creationId xmlns:p14="http://schemas.microsoft.com/office/powerpoint/2010/main" val="4217299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083DF4D-A87A-48D6-8A65-61B0532453EA}" type="slidenum">
              <a:rPr lang="hr-HR" smtClean="0"/>
              <a:t>5</a:t>
            </a:fld>
            <a:endParaRPr lang="hr-HR"/>
          </a:p>
        </p:txBody>
      </p:sp>
    </p:spTree>
    <p:extLst>
      <p:ext uri="{BB962C8B-B14F-4D97-AF65-F5344CB8AC3E}">
        <p14:creationId xmlns:p14="http://schemas.microsoft.com/office/powerpoint/2010/main" val="1091502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5"/>
          </p:nvPr>
        </p:nvSpPr>
        <p:spPr/>
        <p:txBody>
          <a:bodyPr/>
          <a:lstStyle/>
          <a:p>
            <a:fld id="{1083DF4D-A87A-48D6-8A65-61B0532453EA}" type="slidenum">
              <a:rPr lang="hr-HR" smtClean="0"/>
              <a:t>162</a:t>
            </a:fld>
            <a:endParaRPr lang="hr-HR"/>
          </a:p>
        </p:txBody>
      </p:sp>
    </p:spTree>
    <p:extLst>
      <p:ext uri="{BB962C8B-B14F-4D97-AF65-F5344CB8AC3E}">
        <p14:creationId xmlns:p14="http://schemas.microsoft.com/office/powerpoint/2010/main" val="317915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200"/>
              <a:t>OEKO-TEX ORGANIC COTTON </a:t>
            </a:r>
            <a:r>
              <a:rPr lang="hr-HR"/>
              <a:t>odnosi se na tekstil koji sadrži najmanje 70 posto organskog pamuka</a:t>
            </a:r>
          </a:p>
          <a:p>
            <a:endParaRPr lang="hr-HR"/>
          </a:p>
        </p:txBody>
      </p:sp>
      <p:sp>
        <p:nvSpPr>
          <p:cNvPr id="4" name="Slide Number Placeholder 3"/>
          <p:cNvSpPr>
            <a:spLocks noGrp="1"/>
          </p:cNvSpPr>
          <p:nvPr>
            <p:ph type="sldNum" sz="quarter" idx="5"/>
          </p:nvPr>
        </p:nvSpPr>
        <p:spPr/>
        <p:txBody>
          <a:bodyPr/>
          <a:lstStyle/>
          <a:p>
            <a:fld id="{1083DF4D-A87A-48D6-8A65-61B0532453EA}" type="slidenum">
              <a:rPr lang="hr-HR" smtClean="0"/>
              <a:t>215</a:t>
            </a:fld>
            <a:endParaRPr lang="hr-HR"/>
          </a:p>
        </p:txBody>
      </p:sp>
    </p:spTree>
    <p:extLst>
      <p:ext uri="{BB962C8B-B14F-4D97-AF65-F5344CB8AC3E}">
        <p14:creationId xmlns:p14="http://schemas.microsoft.com/office/powerpoint/2010/main" val="528754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14573" y="2508923"/>
            <a:ext cx="9144000" cy="1535995"/>
          </a:xfrm>
        </p:spPr>
        <p:txBody>
          <a:bodyPr anchor="b"/>
          <a:lstStyle>
            <a:lvl1pPr algn="ctr">
              <a:defRPr sz="6000" b="1">
                <a:solidFill>
                  <a:schemeClr val="tx1">
                    <a:lumMod val="75000"/>
                    <a:lumOff val="25000"/>
                  </a:schemeClr>
                </a:solidFill>
                <a:latin typeface="+mn-lt"/>
              </a:defRPr>
            </a:lvl1pPr>
          </a:lstStyle>
          <a:p>
            <a:r>
              <a:rPr lang="hr-HR" noProof="0" err="1"/>
              <a:t>Click</a:t>
            </a:r>
            <a:r>
              <a:rPr lang="hr-HR" noProof="0"/>
              <a:t> to </a:t>
            </a:r>
            <a:r>
              <a:rPr lang="hr-HR" noProof="0" err="1"/>
              <a:t>edit</a:t>
            </a:r>
            <a:r>
              <a:rPr lang="hr-HR" noProof="0"/>
              <a:t> Master title </a:t>
            </a:r>
            <a:r>
              <a:rPr lang="hr-HR" noProof="0" err="1"/>
              <a:t>style</a:t>
            </a:r>
            <a:endParaRPr lang="hr-HR" noProof="0"/>
          </a:p>
        </p:txBody>
      </p:sp>
      <p:sp>
        <p:nvSpPr>
          <p:cNvPr id="4" name="Text Placeholder 2"/>
          <p:cNvSpPr>
            <a:spLocks noGrp="1"/>
          </p:cNvSpPr>
          <p:nvPr>
            <p:ph type="body" idx="1"/>
          </p:nvPr>
        </p:nvSpPr>
        <p:spPr>
          <a:xfrm>
            <a:off x="1514573" y="4194990"/>
            <a:ext cx="9144000" cy="699848"/>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noProof="0" err="1"/>
              <a:t>Click</a:t>
            </a:r>
            <a:r>
              <a:rPr lang="hr-HR" noProof="0"/>
              <a:t> to </a:t>
            </a:r>
            <a:r>
              <a:rPr lang="hr-HR" noProof="0" err="1"/>
              <a:t>edit</a:t>
            </a:r>
            <a:r>
              <a:rPr lang="hr-HR" noProof="0"/>
              <a:t> Master </a:t>
            </a:r>
            <a:r>
              <a:rPr lang="hr-HR" noProof="0" err="1"/>
              <a:t>text</a:t>
            </a:r>
            <a:r>
              <a:rPr lang="hr-HR" noProof="0"/>
              <a:t> </a:t>
            </a:r>
            <a:r>
              <a:rPr lang="hr-HR" noProof="0" err="1"/>
              <a:t>styles</a:t>
            </a:r>
            <a:endParaRPr lang="hr-HR" noProof="0"/>
          </a:p>
        </p:txBody>
      </p:sp>
    </p:spTree>
    <p:extLst>
      <p:ext uri="{BB962C8B-B14F-4D97-AF65-F5344CB8AC3E}">
        <p14:creationId xmlns:p14="http://schemas.microsoft.com/office/powerpoint/2010/main" val="2360589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noProof="0" err="1"/>
              <a:t>Click</a:t>
            </a:r>
            <a:r>
              <a:rPr lang="hr-HR" noProof="0"/>
              <a:t> to </a:t>
            </a:r>
            <a:r>
              <a:rPr lang="hr-HR" noProof="0" err="1"/>
              <a:t>edit</a:t>
            </a:r>
            <a:r>
              <a:rPr lang="hr-HR" noProof="0"/>
              <a:t> Master title </a:t>
            </a:r>
            <a:r>
              <a:rPr lang="hr-HR" noProof="0" err="1"/>
              <a:t>style</a:t>
            </a:r>
            <a:endParaRPr lang="hr-HR" noProof="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42F02FD-EE4A-48AB-BE1E-77DC6D5C53AC}" type="datetimeFigureOut">
              <a:rPr lang="hr-HR" smtClean="0"/>
              <a:t>21.5.2025.</a:t>
            </a:fld>
            <a:endParaRPr lang="hr-H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hr-H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47D1370-35AF-4E2E-ADBA-1F6D0E205A09}" type="slidenum">
              <a:rPr lang="hr-HR" smtClean="0"/>
              <a:t>‹#›</a:t>
            </a:fld>
            <a:endParaRPr lang="hr-HR"/>
          </a:p>
        </p:txBody>
      </p:sp>
    </p:spTree>
    <p:extLst>
      <p:ext uri="{BB962C8B-B14F-4D97-AF65-F5344CB8AC3E}">
        <p14:creationId xmlns:p14="http://schemas.microsoft.com/office/powerpoint/2010/main" val="691110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hr-HR" noProof="0" err="1"/>
              <a:t>Click</a:t>
            </a:r>
            <a:r>
              <a:rPr lang="hr-HR" noProof="0"/>
              <a:t> to </a:t>
            </a:r>
            <a:r>
              <a:rPr lang="hr-HR" noProof="0" err="1"/>
              <a:t>edit</a:t>
            </a:r>
            <a:r>
              <a:rPr lang="hr-HR" noProof="0"/>
              <a:t> Master title </a:t>
            </a:r>
            <a:r>
              <a:rPr lang="hr-HR" noProof="0" err="1"/>
              <a:t>style</a:t>
            </a:r>
            <a:endParaRPr lang="hr-HR" noProof="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42F02FD-EE4A-48AB-BE1E-77DC6D5C53AC}" type="datetimeFigureOut">
              <a:rPr lang="hr-HR" smtClean="0"/>
              <a:t>21.5.2025.</a:t>
            </a:fld>
            <a:endParaRPr lang="hr-H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hr-H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47D1370-35AF-4E2E-ADBA-1F6D0E205A09}" type="slidenum">
              <a:rPr lang="hr-HR" smtClean="0"/>
              <a:t>‹#›</a:t>
            </a:fld>
            <a:endParaRPr lang="hr-HR"/>
          </a:p>
        </p:txBody>
      </p:sp>
    </p:spTree>
    <p:extLst>
      <p:ext uri="{BB962C8B-B14F-4D97-AF65-F5344CB8AC3E}">
        <p14:creationId xmlns:p14="http://schemas.microsoft.com/office/powerpoint/2010/main" val="22748775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15870-B9AF-468B-83F6-49D8A13D790E}"/>
              </a:ext>
            </a:extLst>
          </p:cNvPr>
          <p:cNvSpPr>
            <a:spLocks noGrp="1"/>
          </p:cNvSpPr>
          <p:nvPr>
            <p:ph type="title"/>
          </p:nvPr>
        </p:nvSpPr>
        <p:spPr>
          <a:xfrm>
            <a:off x="838200" y="681036"/>
            <a:ext cx="9046029" cy="1112930"/>
          </a:xfrm>
        </p:spPr>
        <p:txBody>
          <a:bodyPr/>
          <a:lstStyle>
            <a:lvl1pPr>
              <a:defRPr>
                <a:solidFill>
                  <a:schemeClr val="tx1">
                    <a:lumMod val="65000"/>
                    <a:lumOff val="35000"/>
                  </a:schemeClr>
                </a:solidFill>
              </a:defRPr>
            </a:lvl1pPr>
          </a:lstStyle>
          <a:p>
            <a:r>
              <a:rPr lang="hr-HR" noProof="0" err="1"/>
              <a:t>Click</a:t>
            </a:r>
            <a:r>
              <a:rPr lang="hr-HR" noProof="0"/>
              <a:t> to </a:t>
            </a:r>
            <a:r>
              <a:rPr lang="hr-HR" noProof="0" err="1"/>
              <a:t>edit</a:t>
            </a:r>
            <a:r>
              <a:rPr lang="hr-HR" noProof="0"/>
              <a:t> Master title </a:t>
            </a:r>
            <a:r>
              <a:rPr lang="hr-HR" noProof="0" err="1"/>
              <a:t>style</a:t>
            </a:r>
            <a:endParaRPr lang="hr-HR" noProof="0"/>
          </a:p>
        </p:txBody>
      </p:sp>
      <p:sp>
        <p:nvSpPr>
          <p:cNvPr id="5" name="Footer Placeholder 4">
            <a:extLst>
              <a:ext uri="{FF2B5EF4-FFF2-40B4-BE49-F238E27FC236}">
                <a16:creationId xmlns:a16="http://schemas.microsoft.com/office/drawing/2014/main" id="{AEE61617-01EA-4BDA-BAA7-C44D4D70E0A5}"/>
              </a:ext>
            </a:extLst>
          </p:cNvPr>
          <p:cNvSpPr txBox="1">
            <a:spLocks/>
          </p:cNvSpPr>
          <p:nvPr userDrawn="1"/>
        </p:nvSpPr>
        <p:spPr>
          <a:xfrm>
            <a:off x="4040777" y="6627222"/>
            <a:ext cx="4114800" cy="169818"/>
          </a:xfrm>
          <a:prstGeom prst="rect">
            <a:avLst/>
          </a:prstGeom>
        </p:spPr>
        <p:txBody>
          <a:bodyPr vert="horz" lIns="91440" tIns="45720" rIns="91440" bIns="45720" rtlCol="0" anchor="ctr"/>
          <a:lstStyle>
            <a:defPPr>
              <a:defRPr lang="sr-Latn-RS"/>
            </a:defPPr>
            <a:lvl1pPr marL="0" algn="ctr" defTabSz="914400" rtl="0" eaLnBrk="1" latinLnBrk="0" hangingPunct="1">
              <a:defRPr sz="105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r-HR"/>
              <a:t>www.pjr.hr</a:t>
            </a:r>
          </a:p>
        </p:txBody>
      </p:sp>
      <p:sp>
        <p:nvSpPr>
          <p:cNvPr id="7" name="Text Placeholder 6">
            <a:extLst>
              <a:ext uri="{FF2B5EF4-FFF2-40B4-BE49-F238E27FC236}">
                <a16:creationId xmlns:a16="http://schemas.microsoft.com/office/drawing/2014/main" id="{D615AF00-328A-410A-9B6C-AE0AFD717E4E}"/>
              </a:ext>
            </a:extLst>
          </p:cNvPr>
          <p:cNvSpPr>
            <a:spLocks noGrp="1"/>
          </p:cNvSpPr>
          <p:nvPr>
            <p:ph type="body" sz="quarter" idx="10" hasCustomPrompt="1"/>
          </p:nvPr>
        </p:nvSpPr>
        <p:spPr>
          <a:xfrm>
            <a:off x="880065" y="2242343"/>
            <a:ext cx="9046029" cy="4088788"/>
          </a:xfrm>
        </p:spPr>
        <p:txBody>
          <a:bodyPr/>
          <a:lstStyle/>
          <a:p>
            <a:pPr lvl="0"/>
            <a:r>
              <a:rPr lang="hr-HR" noProof="0" err="1"/>
              <a:t>Edit</a:t>
            </a:r>
            <a:r>
              <a:rPr lang="hr-HR" noProof="0"/>
              <a:t> Master </a:t>
            </a:r>
            <a:r>
              <a:rPr lang="hr-HR" noProof="0" err="1"/>
              <a:t>text</a:t>
            </a:r>
            <a:r>
              <a:rPr lang="hr-HR" noProof="0"/>
              <a:t> </a:t>
            </a:r>
            <a:r>
              <a:rPr lang="hr-HR" noProof="0" err="1"/>
              <a:t>styles</a:t>
            </a:r>
            <a:endParaRPr lang="hr-HR" noProof="0"/>
          </a:p>
          <a:p>
            <a:pPr lvl="1"/>
            <a:r>
              <a:rPr lang="hr-HR" noProof="0" err="1"/>
              <a:t>Second</a:t>
            </a:r>
            <a:r>
              <a:rPr lang="hr-HR" noProof="0"/>
              <a:t> </a:t>
            </a:r>
            <a:r>
              <a:rPr lang="hr-HR" noProof="0" err="1"/>
              <a:t>level</a:t>
            </a:r>
            <a:endParaRPr lang="hr-HR" noProof="0"/>
          </a:p>
          <a:p>
            <a:pPr lvl="2"/>
            <a:r>
              <a:rPr lang="hr-HR" noProof="0"/>
              <a:t>Third </a:t>
            </a:r>
            <a:r>
              <a:rPr lang="hr-HR" noProof="0" err="1"/>
              <a:t>level</a:t>
            </a:r>
            <a:endParaRPr lang="hr-HR" noProof="0"/>
          </a:p>
          <a:p>
            <a:pPr lvl="3"/>
            <a:r>
              <a:rPr lang="hr-HR" noProof="0" err="1"/>
              <a:t>Fourth</a:t>
            </a:r>
            <a:r>
              <a:rPr lang="hr-HR" noProof="0"/>
              <a:t> </a:t>
            </a:r>
            <a:r>
              <a:rPr lang="hr-HR" noProof="0" err="1"/>
              <a:t>level</a:t>
            </a:r>
            <a:endParaRPr lang="hr-HR" noProof="0"/>
          </a:p>
          <a:p>
            <a:pPr lvl="4"/>
            <a:r>
              <a:rPr lang="hr-HR" noProof="0"/>
              <a:t>Fifth </a:t>
            </a:r>
            <a:r>
              <a:rPr lang="hr-HR" noProof="0" err="1"/>
              <a:t>level</a:t>
            </a:r>
            <a:endParaRPr lang="hr-HR" noProof="0"/>
          </a:p>
        </p:txBody>
      </p:sp>
      <p:sp>
        <p:nvSpPr>
          <p:cNvPr id="10" name="Rectangle 9">
            <a:extLst>
              <a:ext uri="{FF2B5EF4-FFF2-40B4-BE49-F238E27FC236}">
                <a16:creationId xmlns:a16="http://schemas.microsoft.com/office/drawing/2014/main" id="{9E9B1EC5-27DC-4C9A-BDB5-1E063B9895C3}"/>
              </a:ext>
              <a:ext uri="{C183D7F6-B498-43B3-948B-1728B52AA6E4}">
                <adec:decorative xmlns:adec="http://schemas.microsoft.com/office/drawing/2017/decorative" val="1"/>
              </a:ext>
            </a:extLst>
          </p:cNvPr>
          <p:cNvSpPr/>
          <p:nvPr userDrawn="1"/>
        </p:nvSpPr>
        <p:spPr>
          <a:xfrm rot="5400000">
            <a:off x="-3377152" y="3377153"/>
            <a:ext cx="6858000" cy="103695"/>
          </a:xfrm>
          <a:prstGeom prst="rect">
            <a:avLst/>
          </a:prstGeom>
          <a:gradFill flip="none" rotWithShape="1">
            <a:gsLst>
              <a:gs pos="1770">
                <a:srgbClr val="DD9648"/>
              </a:gs>
              <a:gs pos="40000">
                <a:srgbClr val="AC6B95"/>
              </a:gs>
              <a:gs pos="75000">
                <a:srgbClr val="72AB7D"/>
              </a:gs>
              <a:gs pos="100000">
                <a:srgbClr val="0596BD"/>
              </a:gs>
            </a:gsLst>
            <a:lin ang="10800000" scaled="1"/>
            <a:tileRect/>
          </a:gradFill>
        </p:spPr>
        <p:txBody>
          <a:bodyPr vert="horz" lIns="91440" tIns="45720" rIns="91440" bIns="45720" rtlCol="0">
            <a:noAutofit/>
          </a:bodyPr>
          <a:lstStyle/>
          <a:p>
            <a:pPr lvl="0" indent="0" algn="ctr">
              <a:lnSpc>
                <a:spcPct val="150000"/>
              </a:lnSpc>
              <a:spcBef>
                <a:spcPts val="1000"/>
              </a:spcBef>
              <a:buFont typeface="Arial" panose="020B0604020202020204" pitchFamily="34" charset="0"/>
              <a:buNone/>
            </a:pPr>
            <a:endParaRPr lang="en-US" cap="all" spc="300" baseline="0">
              <a:solidFill>
                <a:schemeClr val="tx1"/>
              </a:solidFill>
            </a:endParaRPr>
          </a:p>
        </p:txBody>
      </p:sp>
    </p:spTree>
    <p:extLst>
      <p:ext uri="{BB962C8B-B14F-4D97-AF65-F5344CB8AC3E}">
        <p14:creationId xmlns:p14="http://schemas.microsoft.com/office/powerpoint/2010/main" val="2391172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12641" y="776433"/>
            <a:ext cx="9534426" cy="995915"/>
          </a:xfrm>
        </p:spPr>
        <p:txBody>
          <a:bodyPr/>
          <a:lstStyle>
            <a:lvl1pPr>
              <a:defRPr b="1">
                <a:solidFill>
                  <a:schemeClr val="tx1">
                    <a:lumMod val="75000"/>
                    <a:lumOff val="25000"/>
                  </a:schemeClr>
                </a:solidFill>
                <a:latin typeface="+mn-lt"/>
              </a:defRPr>
            </a:lvl1pPr>
          </a:lstStyle>
          <a:p>
            <a:r>
              <a:rPr lang="hr-HR" noProof="0" err="1"/>
              <a:t>Click</a:t>
            </a:r>
            <a:r>
              <a:rPr lang="hr-HR" noProof="0"/>
              <a:t> to </a:t>
            </a:r>
            <a:r>
              <a:rPr lang="hr-HR" noProof="0" err="1"/>
              <a:t>edit</a:t>
            </a:r>
            <a:r>
              <a:rPr lang="hr-HR" noProof="0"/>
              <a:t> Master title </a:t>
            </a:r>
            <a:r>
              <a:rPr lang="hr-HR" noProof="0" err="1"/>
              <a:t>style</a:t>
            </a:r>
            <a:endParaRPr lang="hr-HR" noProof="0"/>
          </a:p>
        </p:txBody>
      </p:sp>
      <p:sp>
        <p:nvSpPr>
          <p:cNvPr id="3" name="Content Placeholder 2"/>
          <p:cNvSpPr>
            <a:spLocks noGrp="1"/>
          </p:cNvSpPr>
          <p:nvPr>
            <p:ph idx="1"/>
          </p:nvPr>
        </p:nvSpPr>
        <p:spPr>
          <a:xfrm>
            <a:off x="1612641" y="2230952"/>
            <a:ext cx="9534426" cy="3350858"/>
          </a:xfrm>
        </p:spPr>
        <p:txBody>
          <a:bodyPr/>
          <a:lstStyle>
            <a:lvl1pPr marL="0" indent="0">
              <a:buNone/>
              <a:defRPr>
                <a:solidFill>
                  <a:schemeClr val="tx1">
                    <a:lumMod val="75000"/>
                    <a:lumOff val="25000"/>
                  </a:schemeClr>
                </a:solidFill>
              </a:defRPr>
            </a:lvl1pPr>
            <a:lvl2pPr marL="457200" indent="0">
              <a:buNone/>
              <a:defRPr sz="2000"/>
            </a:lvl2pPr>
            <a:lvl3pPr marL="914400" indent="0">
              <a:buNone/>
              <a:defRPr sz="1600"/>
            </a:lvl3pPr>
          </a:lstStyle>
          <a:p>
            <a:pPr lvl="0"/>
            <a:r>
              <a:rPr lang="hr-HR" noProof="0" err="1"/>
              <a:t>Click</a:t>
            </a:r>
            <a:r>
              <a:rPr lang="hr-HR" noProof="0"/>
              <a:t> to </a:t>
            </a:r>
            <a:r>
              <a:rPr lang="hr-HR" noProof="0" err="1"/>
              <a:t>edit</a:t>
            </a:r>
            <a:r>
              <a:rPr lang="hr-HR" noProof="0"/>
              <a:t> Master </a:t>
            </a:r>
            <a:r>
              <a:rPr lang="hr-HR" noProof="0" err="1"/>
              <a:t>text</a:t>
            </a:r>
            <a:r>
              <a:rPr lang="hr-HR" noProof="0"/>
              <a:t> </a:t>
            </a:r>
            <a:r>
              <a:rPr lang="hr-HR" noProof="0" err="1"/>
              <a:t>styles</a:t>
            </a:r>
            <a:endParaRPr lang="hr-HR" noProof="0"/>
          </a:p>
          <a:p>
            <a:pPr lvl="1"/>
            <a:r>
              <a:rPr lang="hr-HR" noProof="0" err="1"/>
              <a:t>Second</a:t>
            </a:r>
            <a:r>
              <a:rPr lang="hr-HR" noProof="0"/>
              <a:t> </a:t>
            </a:r>
            <a:r>
              <a:rPr lang="hr-HR" noProof="0" err="1"/>
              <a:t>level</a:t>
            </a:r>
            <a:endParaRPr lang="hr-HR" noProof="0"/>
          </a:p>
          <a:p>
            <a:pPr lvl="2"/>
            <a:r>
              <a:rPr lang="hr-HR" noProof="0"/>
              <a:t>Third </a:t>
            </a:r>
            <a:r>
              <a:rPr lang="hr-HR" noProof="0" err="1"/>
              <a:t>level</a:t>
            </a:r>
            <a:endParaRPr lang="hr-HR" noProof="0"/>
          </a:p>
        </p:txBody>
      </p:sp>
    </p:spTree>
    <p:extLst>
      <p:ext uri="{BB962C8B-B14F-4D97-AF65-F5344CB8AC3E}">
        <p14:creationId xmlns:p14="http://schemas.microsoft.com/office/powerpoint/2010/main" val="935496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hr-HR" noProof="0" err="1"/>
              <a:t>Click</a:t>
            </a:r>
            <a:r>
              <a:rPr lang="hr-HR" noProof="0"/>
              <a:t> to </a:t>
            </a:r>
            <a:r>
              <a:rPr lang="hr-HR" noProof="0" err="1"/>
              <a:t>edit</a:t>
            </a:r>
            <a:r>
              <a:rPr lang="hr-HR" noProof="0"/>
              <a:t> Master title </a:t>
            </a:r>
            <a:r>
              <a:rPr lang="hr-HR" noProof="0" err="1"/>
              <a:t>style</a:t>
            </a:r>
            <a:endParaRPr lang="hr-HR" noProof="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noProof="0" err="1"/>
              <a:t>Click</a:t>
            </a:r>
            <a:r>
              <a:rPr lang="hr-HR" noProof="0"/>
              <a:t> to </a:t>
            </a:r>
            <a:r>
              <a:rPr lang="hr-HR" noProof="0" err="1"/>
              <a:t>edit</a:t>
            </a:r>
            <a:r>
              <a:rPr lang="hr-HR" noProof="0"/>
              <a:t> Master </a:t>
            </a:r>
            <a:r>
              <a:rPr lang="hr-HR" noProof="0" err="1"/>
              <a:t>text</a:t>
            </a:r>
            <a:r>
              <a:rPr lang="hr-HR" noProof="0"/>
              <a:t> </a:t>
            </a:r>
            <a:r>
              <a:rPr lang="hr-HR" noProof="0" err="1"/>
              <a:t>styles</a:t>
            </a:r>
            <a:endParaRPr lang="hr-HR" noProof="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42F02FD-EE4A-48AB-BE1E-77DC6D5C53AC}" type="datetimeFigureOut">
              <a:rPr lang="hr-HR" smtClean="0"/>
              <a:t>21.5.2025.</a:t>
            </a:fld>
            <a:endParaRPr lang="hr-H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hr-H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47D1370-35AF-4E2E-ADBA-1F6D0E205A09}" type="slidenum">
              <a:rPr lang="hr-HR" smtClean="0"/>
              <a:t>‹#›</a:t>
            </a:fld>
            <a:endParaRPr lang="hr-HR"/>
          </a:p>
        </p:txBody>
      </p:sp>
    </p:spTree>
    <p:extLst>
      <p:ext uri="{BB962C8B-B14F-4D97-AF65-F5344CB8AC3E}">
        <p14:creationId xmlns:p14="http://schemas.microsoft.com/office/powerpoint/2010/main" val="4134076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noProof="0" err="1"/>
              <a:t>Click</a:t>
            </a:r>
            <a:r>
              <a:rPr lang="hr-HR" noProof="0"/>
              <a:t> to </a:t>
            </a:r>
            <a:r>
              <a:rPr lang="hr-HR" noProof="0" err="1"/>
              <a:t>edit</a:t>
            </a:r>
            <a:r>
              <a:rPr lang="hr-HR" noProof="0"/>
              <a:t> Master title </a:t>
            </a:r>
            <a:r>
              <a:rPr lang="hr-HR" noProof="0" err="1"/>
              <a:t>style</a:t>
            </a:r>
            <a:endParaRPr lang="hr-HR" noProof="0"/>
          </a:p>
        </p:txBody>
      </p:sp>
      <p:sp>
        <p:nvSpPr>
          <p:cNvPr id="3" name="Content Placeholder 2"/>
          <p:cNvSpPr>
            <a:spLocks noGrp="1"/>
          </p:cNvSpPr>
          <p:nvPr>
            <p:ph sz="half" idx="1"/>
          </p:nvPr>
        </p:nvSpPr>
        <p:spPr>
          <a:xfrm>
            <a:off x="838200" y="1825625"/>
            <a:ext cx="5181600" cy="4351338"/>
          </a:xfrm>
        </p:spPr>
        <p:txBody>
          <a:bodyPr/>
          <a:lstStyle/>
          <a:p>
            <a:pPr lvl="0"/>
            <a:r>
              <a:rPr lang="hr-HR" noProof="0" err="1"/>
              <a:t>Click</a:t>
            </a:r>
            <a:r>
              <a:rPr lang="hr-HR" noProof="0"/>
              <a:t> to </a:t>
            </a:r>
            <a:r>
              <a:rPr lang="hr-HR" noProof="0" err="1"/>
              <a:t>edit</a:t>
            </a:r>
            <a:r>
              <a:rPr lang="hr-HR" noProof="0"/>
              <a:t> Master </a:t>
            </a:r>
            <a:r>
              <a:rPr lang="hr-HR" noProof="0" err="1"/>
              <a:t>text</a:t>
            </a:r>
            <a:r>
              <a:rPr lang="hr-HR" noProof="0"/>
              <a:t> </a:t>
            </a:r>
            <a:r>
              <a:rPr lang="hr-HR" noProof="0" err="1"/>
              <a:t>styles</a:t>
            </a:r>
            <a:endParaRPr lang="hr-HR" noProof="0"/>
          </a:p>
          <a:p>
            <a:pPr lvl="1"/>
            <a:r>
              <a:rPr lang="hr-HR" noProof="0" err="1"/>
              <a:t>Second</a:t>
            </a:r>
            <a:r>
              <a:rPr lang="hr-HR" noProof="0"/>
              <a:t> </a:t>
            </a:r>
            <a:r>
              <a:rPr lang="hr-HR" noProof="0" err="1"/>
              <a:t>level</a:t>
            </a:r>
            <a:endParaRPr lang="hr-HR" noProof="0"/>
          </a:p>
          <a:p>
            <a:pPr lvl="2"/>
            <a:r>
              <a:rPr lang="hr-HR" noProof="0"/>
              <a:t>Third </a:t>
            </a:r>
            <a:r>
              <a:rPr lang="hr-HR" noProof="0" err="1"/>
              <a:t>level</a:t>
            </a:r>
            <a:endParaRPr lang="hr-HR" noProof="0"/>
          </a:p>
          <a:p>
            <a:pPr lvl="3"/>
            <a:r>
              <a:rPr lang="hr-HR" noProof="0" err="1"/>
              <a:t>Fourth</a:t>
            </a:r>
            <a:r>
              <a:rPr lang="hr-HR" noProof="0"/>
              <a:t> </a:t>
            </a:r>
            <a:r>
              <a:rPr lang="hr-HR" noProof="0" err="1"/>
              <a:t>level</a:t>
            </a:r>
            <a:endParaRPr lang="hr-HR" noProof="0"/>
          </a:p>
          <a:p>
            <a:pPr lvl="4"/>
            <a:r>
              <a:rPr lang="hr-HR" noProof="0"/>
              <a:t>Fifth </a:t>
            </a:r>
            <a:r>
              <a:rPr lang="hr-HR" noProof="0" err="1"/>
              <a:t>level</a:t>
            </a:r>
            <a:endParaRPr lang="hr-HR" noProof="0"/>
          </a:p>
        </p:txBody>
      </p:sp>
      <p:sp>
        <p:nvSpPr>
          <p:cNvPr id="4" name="Content Placeholder 3"/>
          <p:cNvSpPr>
            <a:spLocks noGrp="1"/>
          </p:cNvSpPr>
          <p:nvPr>
            <p:ph sz="half" idx="2"/>
          </p:nvPr>
        </p:nvSpPr>
        <p:spPr>
          <a:xfrm>
            <a:off x="6172200" y="1825625"/>
            <a:ext cx="5181600" cy="4351338"/>
          </a:xfrm>
        </p:spPr>
        <p:txBody>
          <a:bodyPr/>
          <a:lstStyle/>
          <a:p>
            <a:pPr lvl="0"/>
            <a:r>
              <a:rPr lang="hr-HR" noProof="0" err="1"/>
              <a:t>Click</a:t>
            </a:r>
            <a:r>
              <a:rPr lang="hr-HR" noProof="0"/>
              <a:t> to </a:t>
            </a:r>
            <a:r>
              <a:rPr lang="hr-HR" noProof="0" err="1"/>
              <a:t>edit</a:t>
            </a:r>
            <a:r>
              <a:rPr lang="hr-HR" noProof="0"/>
              <a:t> Master </a:t>
            </a:r>
            <a:r>
              <a:rPr lang="hr-HR" noProof="0" err="1"/>
              <a:t>text</a:t>
            </a:r>
            <a:r>
              <a:rPr lang="hr-HR" noProof="0"/>
              <a:t> </a:t>
            </a:r>
            <a:r>
              <a:rPr lang="hr-HR" noProof="0" err="1"/>
              <a:t>styles</a:t>
            </a:r>
            <a:endParaRPr lang="hr-HR" noProof="0"/>
          </a:p>
          <a:p>
            <a:pPr lvl="1"/>
            <a:r>
              <a:rPr lang="hr-HR" noProof="0" err="1"/>
              <a:t>Second</a:t>
            </a:r>
            <a:r>
              <a:rPr lang="hr-HR" noProof="0"/>
              <a:t> </a:t>
            </a:r>
            <a:r>
              <a:rPr lang="hr-HR" noProof="0" err="1"/>
              <a:t>level</a:t>
            </a:r>
            <a:endParaRPr lang="hr-HR" noProof="0"/>
          </a:p>
          <a:p>
            <a:pPr lvl="2"/>
            <a:r>
              <a:rPr lang="hr-HR" noProof="0"/>
              <a:t>Third </a:t>
            </a:r>
            <a:r>
              <a:rPr lang="hr-HR" noProof="0" err="1"/>
              <a:t>level</a:t>
            </a:r>
            <a:endParaRPr lang="hr-HR" noProof="0"/>
          </a:p>
          <a:p>
            <a:pPr lvl="3"/>
            <a:r>
              <a:rPr lang="hr-HR" noProof="0" err="1"/>
              <a:t>Fourth</a:t>
            </a:r>
            <a:r>
              <a:rPr lang="hr-HR" noProof="0"/>
              <a:t> </a:t>
            </a:r>
            <a:r>
              <a:rPr lang="hr-HR" noProof="0" err="1"/>
              <a:t>level</a:t>
            </a:r>
            <a:endParaRPr lang="hr-HR" noProof="0"/>
          </a:p>
          <a:p>
            <a:pPr lvl="4"/>
            <a:r>
              <a:rPr lang="hr-HR" noProof="0"/>
              <a:t>Fifth </a:t>
            </a:r>
            <a:r>
              <a:rPr lang="hr-HR" noProof="0" err="1"/>
              <a:t>level</a:t>
            </a:r>
            <a:endParaRPr lang="hr-HR" noProof="0"/>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42F02FD-EE4A-48AB-BE1E-77DC6D5C53AC}" type="datetimeFigureOut">
              <a:rPr lang="hr-HR" smtClean="0"/>
              <a:t>21.5.2025.</a:t>
            </a:fld>
            <a:endParaRPr lang="hr-H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hr-H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47D1370-35AF-4E2E-ADBA-1F6D0E205A09}" type="slidenum">
              <a:rPr lang="hr-HR" smtClean="0"/>
              <a:t>‹#›</a:t>
            </a:fld>
            <a:endParaRPr lang="hr-HR"/>
          </a:p>
        </p:txBody>
      </p:sp>
    </p:spTree>
    <p:extLst>
      <p:ext uri="{BB962C8B-B14F-4D97-AF65-F5344CB8AC3E}">
        <p14:creationId xmlns:p14="http://schemas.microsoft.com/office/powerpoint/2010/main" val="524873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hr-HR" noProof="0" err="1"/>
              <a:t>Click</a:t>
            </a:r>
            <a:r>
              <a:rPr lang="hr-HR" noProof="0"/>
              <a:t> to </a:t>
            </a:r>
            <a:r>
              <a:rPr lang="hr-HR" noProof="0" err="1"/>
              <a:t>edit</a:t>
            </a:r>
            <a:r>
              <a:rPr lang="hr-HR" noProof="0"/>
              <a:t> Master title </a:t>
            </a:r>
            <a:r>
              <a:rPr lang="hr-HR" noProof="0" err="1"/>
              <a:t>style</a:t>
            </a:r>
            <a:endParaRPr lang="hr-HR" noProof="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hr-HR" noProof="0" err="1"/>
              <a:t>Click</a:t>
            </a:r>
            <a:r>
              <a:rPr lang="hr-HR" noProof="0"/>
              <a:t> to </a:t>
            </a:r>
            <a:r>
              <a:rPr lang="hr-HR" noProof="0" err="1"/>
              <a:t>edit</a:t>
            </a:r>
            <a:r>
              <a:rPr lang="hr-HR" noProof="0"/>
              <a:t> Master </a:t>
            </a:r>
            <a:r>
              <a:rPr lang="hr-HR" noProof="0" err="1"/>
              <a:t>text</a:t>
            </a:r>
            <a:r>
              <a:rPr lang="hr-HR" noProof="0"/>
              <a:t> </a:t>
            </a:r>
            <a:r>
              <a:rPr lang="hr-HR" noProof="0" err="1"/>
              <a:t>styles</a:t>
            </a:r>
            <a:endParaRPr lang="hr-HR" noProof="0"/>
          </a:p>
          <a:p>
            <a:pPr lvl="1"/>
            <a:r>
              <a:rPr lang="hr-HR" noProof="0" err="1"/>
              <a:t>Second</a:t>
            </a:r>
            <a:r>
              <a:rPr lang="hr-HR" noProof="0"/>
              <a:t> </a:t>
            </a:r>
            <a:r>
              <a:rPr lang="hr-HR" noProof="0" err="1"/>
              <a:t>level</a:t>
            </a:r>
            <a:endParaRPr lang="hr-HR" noProof="0"/>
          </a:p>
          <a:p>
            <a:pPr lvl="2"/>
            <a:r>
              <a:rPr lang="hr-HR" noProof="0"/>
              <a:t>Third </a:t>
            </a:r>
            <a:r>
              <a:rPr lang="hr-HR" noProof="0" err="1"/>
              <a:t>level</a:t>
            </a:r>
            <a:endParaRPr lang="hr-HR" noProof="0"/>
          </a:p>
          <a:p>
            <a:pPr lvl="3"/>
            <a:r>
              <a:rPr lang="hr-HR" noProof="0" err="1"/>
              <a:t>Fourth</a:t>
            </a:r>
            <a:r>
              <a:rPr lang="hr-HR" noProof="0"/>
              <a:t> </a:t>
            </a:r>
            <a:r>
              <a:rPr lang="hr-HR" noProof="0" err="1"/>
              <a:t>level</a:t>
            </a:r>
            <a:endParaRPr lang="hr-HR" noProof="0"/>
          </a:p>
          <a:p>
            <a:pPr lvl="4"/>
            <a:r>
              <a:rPr lang="hr-HR" noProof="0"/>
              <a:t>Fifth </a:t>
            </a:r>
            <a:r>
              <a:rPr lang="hr-HR" noProof="0" err="1"/>
              <a:t>level</a:t>
            </a:r>
            <a:endParaRPr lang="hr-HR" noProof="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hr-HR" noProof="0" err="1"/>
              <a:t>Click</a:t>
            </a:r>
            <a:r>
              <a:rPr lang="hr-HR" noProof="0"/>
              <a:t> to </a:t>
            </a:r>
            <a:r>
              <a:rPr lang="hr-HR" noProof="0" err="1"/>
              <a:t>edit</a:t>
            </a:r>
            <a:r>
              <a:rPr lang="hr-HR" noProof="0"/>
              <a:t> Master </a:t>
            </a:r>
            <a:r>
              <a:rPr lang="hr-HR" noProof="0" err="1"/>
              <a:t>text</a:t>
            </a:r>
            <a:r>
              <a:rPr lang="hr-HR" noProof="0"/>
              <a:t> </a:t>
            </a:r>
            <a:r>
              <a:rPr lang="hr-HR" noProof="0" err="1"/>
              <a:t>styles</a:t>
            </a:r>
            <a:endParaRPr lang="hr-HR" noProof="0"/>
          </a:p>
          <a:p>
            <a:pPr lvl="1"/>
            <a:r>
              <a:rPr lang="hr-HR" noProof="0" err="1"/>
              <a:t>Second</a:t>
            </a:r>
            <a:r>
              <a:rPr lang="hr-HR" noProof="0"/>
              <a:t> </a:t>
            </a:r>
            <a:r>
              <a:rPr lang="hr-HR" noProof="0" err="1"/>
              <a:t>level</a:t>
            </a:r>
            <a:endParaRPr lang="hr-HR" noProof="0"/>
          </a:p>
          <a:p>
            <a:pPr lvl="2"/>
            <a:r>
              <a:rPr lang="hr-HR" noProof="0"/>
              <a:t>Third </a:t>
            </a:r>
            <a:r>
              <a:rPr lang="hr-HR" noProof="0" err="1"/>
              <a:t>level</a:t>
            </a:r>
            <a:endParaRPr lang="hr-HR" noProof="0"/>
          </a:p>
          <a:p>
            <a:pPr lvl="3"/>
            <a:r>
              <a:rPr lang="hr-HR" noProof="0" err="1"/>
              <a:t>Fourth</a:t>
            </a:r>
            <a:r>
              <a:rPr lang="hr-HR" noProof="0"/>
              <a:t> </a:t>
            </a:r>
            <a:r>
              <a:rPr lang="hr-HR" noProof="0" err="1"/>
              <a:t>level</a:t>
            </a:r>
            <a:endParaRPr lang="hr-HR" noProof="0"/>
          </a:p>
          <a:p>
            <a:pPr lvl="4"/>
            <a:r>
              <a:rPr lang="hr-HR" noProof="0"/>
              <a:t>Fifth </a:t>
            </a:r>
            <a:r>
              <a:rPr lang="hr-HR" noProof="0" err="1"/>
              <a:t>level</a:t>
            </a:r>
            <a:endParaRPr lang="hr-HR" noProof="0"/>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F42F02FD-EE4A-48AB-BE1E-77DC6D5C53AC}" type="datetimeFigureOut">
              <a:rPr lang="hr-HR" smtClean="0"/>
              <a:t>21.5.2025.</a:t>
            </a:fld>
            <a:endParaRPr lang="hr-H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hr-H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347D1370-35AF-4E2E-ADBA-1F6D0E205A09}" type="slidenum">
              <a:rPr lang="hr-HR" smtClean="0"/>
              <a:t>‹#›</a:t>
            </a:fld>
            <a:endParaRPr lang="hr-HR"/>
          </a:p>
        </p:txBody>
      </p:sp>
    </p:spTree>
    <p:extLst>
      <p:ext uri="{BB962C8B-B14F-4D97-AF65-F5344CB8AC3E}">
        <p14:creationId xmlns:p14="http://schemas.microsoft.com/office/powerpoint/2010/main" val="866091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F42F02FD-EE4A-48AB-BE1E-77DC6D5C53AC}" type="datetimeFigureOut">
              <a:rPr lang="hr-HR" smtClean="0"/>
              <a:t>21.5.2025.</a:t>
            </a:fld>
            <a:endParaRPr lang="hr-H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hr-H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347D1370-35AF-4E2E-ADBA-1F6D0E205A09}" type="slidenum">
              <a:rPr lang="hr-HR" smtClean="0"/>
              <a:t>‹#›</a:t>
            </a:fld>
            <a:endParaRPr lang="hr-HR"/>
          </a:p>
        </p:txBody>
      </p:sp>
    </p:spTree>
    <p:extLst>
      <p:ext uri="{BB962C8B-B14F-4D97-AF65-F5344CB8AC3E}">
        <p14:creationId xmlns:p14="http://schemas.microsoft.com/office/powerpoint/2010/main" val="145314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F42F02FD-EE4A-48AB-BE1E-77DC6D5C53AC}" type="datetimeFigureOut">
              <a:rPr lang="hr-HR" smtClean="0"/>
              <a:t>21.5.2025.</a:t>
            </a:fld>
            <a:endParaRPr lang="hr-H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hr-H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347D1370-35AF-4E2E-ADBA-1F6D0E205A09}" type="slidenum">
              <a:rPr lang="hr-HR" smtClean="0"/>
              <a:t>‹#›</a:t>
            </a:fld>
            <a:endParaRPr lang="hr-HR"/>
          </a:p>
        </p:txBody>
      </p:sp>
    </p:spTree>
    <p:extLst>
      <p:ext uri="{BB962C8B-B14F-4D97-AF65-F5344CB8AC3E}">
        <p14:creationId xmlns:p14="http://schemas.microsoft.com/office/powerpoint/2010/main" val="3901224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r-H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noProof="0" err="1"/>
              <a:t>Click</a:t>
            </a:r>
            <a:r>
              <a:rPr lang="hr-HR" noProof="0"/>
              <a:t> to </a:t>
            </a:r>
            <a:r>
              <a:rPr lang="hr-HR" noProof="0" err="1"/>
              <a:t>edit</a:t>
            </a:r>
            <a:r>
              <a:rPr lang="hr-HR" noProof="0"/>
              <a:t> Master </a:t>
            </a:r>
            <a:r>
              <a:rPr lang="hr-HR" noProof="0" err="1"/>
              <a:t>text</a:t>
            </a:r>
            <a:r>
              <a:rPr lang="hr-HR" noProof="0"/>
              <a:t> </a:t>
            </a:r>
            <a:r>
              <a:rPr lang="hr-HR" noProof="0" err="1"/>
              <a:t>styles</a:t>
            </a:r>
            <a:endParaRPr lang="hr-HR" noProof="0"/>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42F02FD-EE4A-48AB-BE1E-77DC6D5C53AC}" type="datetimeFigureOut">
              <a:rPr lang="hr-HR" smtClean="0"/>
              <a:t>21.5.2025.</a:t>
            </a:fld>
            <a:endParaRPr lang="hr-H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hr-H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47D1370-35AF-4E2E-ADBA-1F6D0E205A09}" type="slidenum">
              <a:rPr lang="hr-HR" smtClean="0"/>
              <a:t>‹#›</a:t>
            </a:fld>
            <a:endParaRPr lang="hr-HR"/>
          </a:p>
        </p:txBody>
      </p:sp>
    </p:spTree>
    <p:extLst>
      <p:ext uri="{BB962C8B-B14F-4D97-AF65-F5344CB8AC3E}">
        <p14:creationId xmlns:p14="http://schemas.microsoft.com/office/powerpoint/2010/main" val="3668956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hr-HR" noProof="0" err="1"/>
              <a:t>Click</a:t>
            </a:r>
            <a:r>
              <a:rPr lang="hr-HR" noProof="0"/>
              <a:t> to </a:t>
            </a:r>
            <a:r>
              <a:rPr lang="hr-HR" noProof="0" err="1"/>
              <a:t>edit</a:t>
            </a:r>
            <a:r>
              <a:rPr lang="hr-HR" noProof="0"/>
              <a:t> Master title </a:t>
            </a:r>
            <a:r>
              <a:rPr lang="hr-HR" noProof="0" err="1"/>
              <a:t>style</a:t>
            </a:r>
            <a:endParaRPr lang="hr-HR" noProof="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noProof="0" err="1"/>
              <a:t>Click</a:t>
            </a:r>
            <a:r>
              <a:rPr lang="hr-HR" noProof="0"/>
              <a:t> to </a:t>
            </a:r>
            <a:r>
              <a:rPr lang="hr-HR" noProof="0" err="1"/>
              <a:t>edit</a:t>
            </a:r>
            <a:r>
              <a:rPr lang="hr-HR" noProof="0"/>
              <a:t> Master </a:t>
            </a:r>
            <a:r>
              <a:rPr lang="hr-HR" noProof="0" err="1"/>
              <a:t>text</a:t>
            </a:r>
            <a:r>
              <a:rPr lang="hr-HR" noProof="0"/>
              <a:t> </a:t>
            </a:r>
            <a:r>
              <a:rPr lang="hr-HR" noProof="0" err="1"/>
              <a:t>styles</a:t>
            </a:r>
            <a:endParaRPr lang="hr-HR" noProof="0"/>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42F02FD-EE4A-48AB-BE1E-77DC6D5C53AC}" type="datetimeFigureOut">
              <a:rPr lang="hr-HR" smtClean="0"/>
              <a:t>21.5.2025.</a:t>
            </a:fld>
            <a:endParaRPr lang="hr-H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hr-H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47D1370-35AF-4E2E-ADBA-1F6D0E205A09}" type="slidenum">
              <a:rPr lang="hr-HR" smtClean="0"/>
              <a:t>‹#›</a:t>
            </a:fld>
            <a:endParaRPr lang="hr-HR"/>
          </a:p>
        </p:txBody>
      </p:sp>
    </p:spTree>
    <p:extLst>
      <p:ext uri="{BB962C8B-B14F-4D97-AF65-F5344CB8AC3E}">
        <p14:creationId xmlns:p14="http://schemas.microsoft.com/office/powerpoint/2010/main" val="51884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Slika 6">
            <a:extLst>
              <a:ext uri="{FF2B5EF4-FFF2-40B4-BE49-F238E27FC236}">
                <a16:creationId xmlns:a16="http://schemas.microsoft.com/office/drawing/2014/main" id="{BD862B93-D5B6-0416-B46D-8B823FF69CB7}"/>
              </a:ext>
            </a:extLst>
          </p:cNvPr>
          <p:cNvPicPr>
            <a:picLocks noChangeAspect="1"/>
          </p:cNvPicPr>
          <p:nvPr userDrawn="1"/>
        </p:nvPicPr>
        <p:blipFill>
          <a:blip r:embed="rId14"/>
          <a:stretch>
            <a:fillRect/>
          </a:stretch>
        </p:blipFill>
        <p:spPr>
          <a:xfrm>
            <a:off x="0" y="0"/>
            <a:ext cx="12192000" cy="6857999"/>
          </a:xfrm>
          <a:prstGeom prst="rect">
            <a:avLst/>
          </a:prstGeom>
        </p:spPr>
      </p:pic>
      <p:sp>
        <p:nvSpPr>
          <p:cNvPr id="2" name="Title Placeholder 1"/>
          <p:cNvSpPr>
            <a:spLocks noGrp="1"/>
          </p:cNvSpPr>
          <p:nvPr>
            <p:ph type="title"/>
          </p:nvPr>
        </p:nvSpPr>
        <p:spPr>
          <a:xfrm>
            <a:off x="838200" y="365124"/>
            <a:ext cx="8525759" cy="1325563"/>
          </a:xfrm>
          <a:prstGeom prst="rect">
            <a:avLst/>
          </a:prstGeom>
        </p:spPr>
        <p:txBody>
          <a:bodyPr vert="horz" lIns="91440" tIns="45720" rIns="91440" bIns="45720" rtlCol="0" anchor="ctr">
            <a:normAutofit/>
          </a:bodyPr>
          <a:lstStyle/>
          <a:p>
            <a:r>
              <a:rPr lang="hr-HR" noProof="0" err="1"/>
              <a:t>Click</a:t>
            </a:r>
            <a:r>
              <a:rPr lang="hr-HR" noProof="0"/>
              <a:t> to </a:t>
            </a:r>
            <a:r>
              <a:rPr lang="hr-HR" noProof="0" err="1"/>
              <a:t>edit</a:t>
            </a:r>
            <a:r>
              <a:rPr lang="hr-HR" noProof="0"/>
              <a:t> Master title </a:t>
            </a:r>
            <a:r>
              <a:rPr lang="hr-HR" noProof="0" err="1"/>
              <a:t>style</a:t>
            </a:r>
            <a:endParaRPr lang="hr-HR" noProof="0"/>
          </a:p>
        </p:txBody>
      </p:sp>
      <p:sp>
        <p:nvSpPr>
          <p:cNvPr id="3" name="Text Placeholder 2"/>
          <p:cNvSpPr>
            <a:spLocks noGrp="1"/>
          </p:cNvSpPr>
          <p:nvPr>
            <p:ph type="body" idx="1"/>
          </p:nvPr>
        </p:nvSpPr>
        <p:spPr>
          <a:xfrm>
            <a:off x="838200" y="2262433"/>
            <a:ext cx="10515600" cy="3914530"/>
          </a:xfrm>
          <a:prstGeom prst="rect">
            <a:avLst/>
          </a:prstGeom>
        </p:spPr>
        <p:txBody>
          <a:bodyPr vert="horz" lIns="91440" tIns="45720" rIns="91440" bIns="45720" rtlCol="0">
            <a:normAutofit/>
          </a:bodyPr>
          <a:lstStyle/>
          <a:p>
            <a:pPr lvl="0"/>
            <a:r>
              <a:rPr lang="hr-HR" noProof="0" err="1"/>
              <a:t>Click</a:t>
            </a:r>
            <a:r>
              <a:rPr lang="hr-HR" noProof="0"/>
              <a:t> to </a:t>
            </a:r>
            <a:r>
              <a:rPr lang="hr-HR" noProof="0" err="1"/>
              <a:t>edit</a:t>
            </a:r>
            <a:r>
              <a:rPr lang="hr-HR" noProof="0"/>
              <a:t> Master </a:t>
            </a:r>
            <a:r>
              <a:rPr lang="hr-HR" noProof="0" err="1"/>
              <a:t>text</a:t>
            </a:r>
            <a:r>
              <a:rPr lang="hr-HR" noProof="0"/>
              <a:t> </a:t>
            </a:r>
            <a:r>
              <a:rPr lang="hr-HR" noProof="0" err="1"/>
              <a:t>styles</a:t>
            </a:r>
            <a:endParaRPr lang="hr-HR" noProof="0"/>
          </a:p>
          <a:p>
            <a:pPr lvl="1"/>
            <a:r>
              <a:rPr lang="hr-HR" noProof="0" err="1"/>
              <a:t>Second</a:t>
            </a:r>
            <a:r>
              <a:rPr lang="hr-HR" noProof="0"/>
              <a:t> </a:t>
            </a:r>
            <a:r>
              <a:rPr lang="hr-HR" noProof="0" err="1"/>
              <a:t>level</a:t>
            </a:r>
            <a:endParaRPr lang="hr-HR" noProof="0"/>
          </a:p>
          <a:p>
            <a:pPr lvl="2"/>
            <a:r>
              <a:rPr lang="hr-HR" noProof="0"/>
              <a:t>Third </a:t>
            </a:r>
            <a:r>
              <a:rPr lang="hr-HR" noProof="0" err="1"/>
              <a:t>level</a:t>
            </a:r>
            <a:endParaRPr lang="hr-HR" noProof="0"/>
          </a:p>
          <a:p>
            <a:pPr lvl="3"/>
            <a:r>
              <a:rPr lang="hr-HR" noProof="0" err="1"/>
              <a:t>Fourth</a:t>
            </a:r>
            <a:r>
              <a:rPr lang="hr-HR" noProof="0"/>
              <a:t> </a:t>
            </a:r>
            <a:r>
              <a:rPr lang="hr-HR" noProof="0" err="1"/>
              <a:t>level</a:t>
            </a:r>
            <a:endParaRPr lang="hr-HR" noProof="0"/>
          </a:p>
          <a:p>
            <a:pPr lvl="4"/>
            <a:r>
              <a:rPr lang="hr-HR" noProof="0"/>
              <a:t>Fifth </a:t>
            </a:r>
            <a:r>
              <a:rPr lang="hr-HR" noProof="0" err="1"/>
              <a:t>level</a:t>
            </a:r>
            <a:endParaRPr lang="hr-HR" noProof="0"/>
          </a:p>
        </p:txBody>
      </p:sp>
      <p:pic>
        <p:nvPicPr>
          <p:cNvPr id="5" name="Slika 4">
            <a:extLst>
              <a:ext uri="{FF2B5EF4-FFF2-40B4-BE49-F238E27FC236}">
                <a16:creationId xmlns:a16="http://schemas.microsoft.com/office/drawing/2014/main" id="{391A6164-E6C7-F8D5-FF90-42197C3A5302}"/>
              </a:ext>
            </a:extLst>
          </p:cNvPr>
          <p:cNvPicPr>
            <a:picLocks noChangeAspect="1"/>
          </p:cNvPicPr>
          <p:nvPr userDrawn="1"/>
        </p:nvPicPr>
        <p:blipFill>
          <a:blip r:embed="rId15"/>
          <a:stretch>
            <a:fillRect/>
          </a:stretch>
        </p:blipFill>
        <p:spPr>
          <a:xfrm>
            <a:off x="575931" y="5322499"/>
            <a:ext cx="2220466" cy="1056338"/>
          </a:xfrm>
          <a:prstGeom prst="rect">
            <a:avLst/>
          </a:prstGeom>
        </p:spPr>
      </p:pic>
    </p:spTree>
    <p:extLst>
      <p:ext uri="{BB962C8B-B14F-4D97-AF65-F5344CB8AC3E}">
        <p14:creationId xmlns:p14="http://schemas.microsoft.com/office/powerpoint/2010/main" val="479516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hyperlink" Target="https://eojn.hr/tender-eo/24057" TargetMode="Externa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eur-lex.europa.eu/legal-content/HR/TXT/PDF/?uri=CELEX:32019L1161" TargetMode="External"/><Relationship Id="rId7" Type="http://schemas.openxmlformats.org/officeDocument/2006/relationships/hyperlink" Target="https://eur-lex.europa.eu/legal-content/HR/TXT/PDF/?uri=CELEX:32018L0844" TargetMode="External"/><Relationship Id="rId2" Type="http://schemas.openxmlformats.org/officeDocument/2006/relationships/hyperlink" Target="https://eur-lex.europa.eu/legal-content/HR/TXT/PDF/?uri=CELEX:32021R1119" TargetMode="External"/><Relationship Id="rId1" Type="http://schemas.openxmlformats.org/officeDocument/2006/relationships/slideLayout" Target="../slideLayouts/slideLayout2.xml"/><Relationship Id="rId6" Type="http://schemas.openxmlformats.org/officeDocument/2006/relationships/hyperlink" Target="https://eur-lex.europa.eu/legal-content/HR/TXT/PDF/?uri=CELEX:32018L0849" TargetMode="External"/><Relationship Id="rId5" Type="http://schemas.openxmlformats.org/officeDocument/2006/relationships/hyperlink" Target="https://eur-lex.europa.eu/legal-content/HR/TXT/PDF/?uri=CELEX:32023R0807" TargetMode="External"/><Relationship Id="rId4" Type="http://schemas.openxmlformats.org/officeDocument/2006/relationships/hyperlink" Target="https://eur-lex.europa.eu/legal-content/HR/TXT/PDF/?uri=CELEX:32012L0027" TargetMode="Externa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hyperlink" Target="https://ec.europa.eu/commission/presscorner/detail/hr/ip_21_4484" TargetMode="Externa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hyperlink" Target="https://eojn.hr/tender-eo/1040" TargetMode="Externa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narodne-novine.nn.hr/clanci/sluzbeni/2024_11_137_2260.html" TargetMode="External"/><Relationship Id="rId7" Type="http://schemas.openxmlformats.org/officeDocument/2006/relationships/hyperlink" Target="https://narodne-novine.nn.hr/clanci/sluzbeni/2015_06_70_1345.html" TargetMode="External"/><Relationship Id="rId2" Type="http://schemas.openxmlformats.org/officeDocument/2006/relationships/hyperlink" Target="https://narodne-novine.nn.hr/clanci/sluzbeni/2016_12_120_2607.html" TargetMode="External"/><Relationship Id="rId1" Type="http://schemas.openxmlformats.org/officeDocument/2006/relationships/slideLayout" Target="../slideLayouts/slideLayout2.xml"/><Relationship Id="rId6" Type="http://schemas.openxmlformats.org/officeDocument/2006/relationships/hyperlink" Target="https://narodne-novine.nn.hr/clanci/sluzbeni/2021_04_41_811.html" TargetMode="External"/><Relationship Id="rId5" Type="http://schemas.openxmlformats.org/officeDocument/2006/relationships/hyperlink" Target="https://narodne-novine.nn.hr/clanci/sluzbeni/2014_10_127_2399.html" TargetMode="External"/><Relationship Id="rId4" Type="http://schemas.openxmlformats.org/officeDocument/2006/relationships/hyperlink" Target="https://www.zakon.hr/z/2803/Zakon-o-promicanju-%C4%8Distih-vozila-u-cestovnom-prijevozu" TargetMode="External"/></Relationships>
</file>

<file path=ppt/slides/_rels/slide1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hyperlink" Target="https://eur-lex.europa.eu/legal-content/HR/TXT/PDF/?uri=CELEX:32021D1870" TargetMode="Externa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0.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4.xml"/></Relationships>
</file>

<file path=ppt/slides/_rels/slide141.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4.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hyperlink" Target="https://www.limes.hr/papiri/?o=F" TargetMode="External"/><Relationship Id="rId2" Type="http://schemas.openxmlformats.org/officeDocument/2006/relationships/hyperlink" Target="https://fsc.org/en" TargetMode="External"/><Relationship Id="rId1" Type="http://schemas.openxmlformats.org/officeDocument/2006/relationships/slideLayout" Target="../slideLayouts/slideLayout2.xml"/><Relationship Id="rId6" Type="http://schemas.openxmlformats.org/officeDocument/2006/relationships/hyperlink" Target="https://www.limes.hr/papiri/biljeznice/?o=F" TargetMode="External"/><Relationship Id="rId5" Type="http://schemas.openxmlformats.org/officeDocument/2006/relationships/hyperlink" Target="https://www.limes.hr/odlaganje/?o=F" TargetMode="External"/><Relationship Id="rId4" Type="http://schemas.openxmlformats.org/officeDocument/2006/relationships/hyperlink" Target="https://www.limes.hr/uredski-pribor/?o=F" TargetMode="External"/></Relationships>
</file>

<file path=ppt/slides/_rels/slide146.xml.rels><?xml version="1.0" encoding="UTF-8" standalone="yes"?>
<Relationships xmlns="http://schemas.openxmlformats.org/package/2006/relationships"><Relationship Id="rId3" Type="http://schemas.openxmlformats.org/officeDocument/2006/relationships/hyperlink" Target="https://www.limes.hr/papiri/blokovi-notesi/?o=J" TargetMode="External"/><Relationship Id="rId2" Type="http://schemas.openxmlformats.org/officeDocument/2006/relationships/hyperlink" Target="https://www.pefc.org/" TargetMode="Externa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hyperlink" Target="https://www.limes.hr/izdvajamo/pefc/" TargetMode="External"/><Relationship Id="rId2" Type="http://schemas.openxmlformats.org/officeDocument/2006/relationships/hyperlink" Target="https://www.limes.hr/izdvajamo/fsc/" TargetMode="Externa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hyperlink" Target="https://eprel.ec.europa.eu/screen/product/tyres" TargetMode="Externa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2" Type="http://schemas.openxmlformats.org/officeDocument/2006/relationships/hyperlink" Target="https://www.surveymonkey.com/r/GJDYKNM" TargetMode="External"/><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zelenanabava.hr/" TargetMode="External"/><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3" Type="http://schemas.openxmlformats.org/officeDocument/2006/relationships/hyperlink" Target="https://slideplayer.com/slide/14602352/" TargetMode="External"/><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sredisnjanabava.gov.hr/UserDocsImages/dokumenti/Nabavne%20kategorije/Opskrba%20elektri%C4%8Dnom%20energijom/2-2024/Okvirni%20sporazum%20br.2_2024-2.zip" TargetMode="External"/><Relationship Id="rId2" Type="http://schemas.openxmlformats.org/officeDocument/2006/relationships/hyperlink" Target="https://sredisnjanabava.gov.hr/UserDocsImages/dokumenti/Nabavne%20kategorije/Opskrba%20elektri%C4%8Dnom%20energijom/2-2024/Okvirni%20sporazum%20br.2_2024-1.zip" TargetMode="External"/><Relationship Id="rId1" Type="http://schemas.openxmlformats.org/officeDocument/2006/relationships/slideLayout" Target="../slideLayouts/slideLayout2.xml"/><Relationship Id="rId5" Type="http://schemas.openxmlformats.org/officeDocument/2006/relationships/hyperlink" Target="https://eojn.hr/tender-eo/6621" TargetMode="External"/><Relationship Id="rId4" Type="http://schemas.openxmlformats.org/officeDocument/2006/relationships/hyperlink" Target="https://sredisnjanabava.gov.hr/UserDocsImages/dokumenti/Nabavne%20kategorije/Opskrba%20elektri%C4%8Dnom%20energijom/2-2024/Okvirni%20sporazum%20br.2_2024-3.zip"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eojn.hr/tender-eo/34902"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ec.europa.eu/ecat/" TargetMode="External"/><Relationship Id="rId2" Type="http://schemas.openxmlformats.org/officeDocument/2006/relationships/hyperlink" Target="https://mzozt.gov.hr/UserDocsImages/KLIMA/Nacionalni%20REGISTAR_EU%20Ecolabel%20sije%C4%8Danj%202025.xlsx"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9.xml.rels><?xml version="1.0" encoding="UTF-8" standalone="yes"?>
<Relationships xmlns="http://schemas.openxmlformats.org/package/2006/relationships"><Relationship Id="rId2" Type="http://schemas.openxmlformats.org/officeDocument/2006/relationships/hyperlink" Target="https://environment.ec.europa.eu/topics/circular-economy/eu-ecolabel/product-groups-and-criteria_en"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app.powerbi.com/view?r=eyJrIjoiMzAyMzVkNWMtNmJhOS00ZDg4LWIzMTItNzczMDkwODBiNjRmIiwidCI6ImIyNGM4YjA2LTUyMmMtNDZmZS05MDgwLTcwOTI2ZjhkZGRiMSIsImMiOjh9" TargetMode="Externa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eur-lex.europa.eu/legal-content/HR/TXT/PDF/?uri=CELEX:32019D0070"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eojn.hr/prior-consultation-eo/33400"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s://eur-lex.europa.eu/legal-content/HR/TXT/PDF/?uri=CELEX:32020D1803"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https://eur-lex.europa.eu/legal-content/HR/TXT/PDF/?uri=CELEX:32017D1217&amp;qid=1738838869841"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https://eur-lex.europa.eu/legal-content/HR/TXT/PDF/?uri=CELEX:32018D0680&amp;qid=1738838869841"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hyperlink" Target="https://globalelectronicscouncil.org/wp-content/uploads/GEC_Selection-of-Product-Categories-EffectiveStarting_2024Feb15_P75_Iss1Rev1.pdf"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eojn.hr/tender-eo/6319" TargetMode="Externa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hyperlink" Target="https://eojn.hr/tender-eo/31167"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hyperlink" Target="https://eojn.hr/tender-eo/1371" TargetMode="Externa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hyperlink" Target="https://www.zelenanabava.hr/dokumenti/mjerila/novo/Mjerila_oprema-za-izradu-slika-potrosni-materijal-i-usluge-ispisa_v1.docx"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hyperlink" Target="https://www.surveymonkey.com/r/X5K9T86" TargetMode="Externa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hyperlink" Target="https://europa.eu/youreurope/business/product-requirements/labels-markings/energy-labels/index_hr.htm" TargetMode="Externa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hyperlink" Target="https://eur-lex.europa.eu/legal-content/HR/TXT/PDF/?uri=CELEX:32011R0626"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4E263E5-AF0B-43C5-A1D1-25865C73AAB3}"/>
              </a:ext>
            </a:extLst>
          </p:cNvPr>
          <p:cNvSpPr>
            <a:spLocks noGrp="1"/>
          </p:cNvSpPr>
          <p:nvPr>
            <p:ph type="title"/>
          </p:nvPr>
        </p:nvSpPr>
        <p:spPr>
          <a:xfrm>
            <a:off x="985887" y="2021605"/>
            <a:ext cx="9534426" cy="995915"/>
          </a:xfrm>
        </p:spPr>
        <p:txBody>
          <a:bodyPr>
            <a:normAutofit fontScale="90000"/>
          </a:bodyPr>
          <a:lstStyle/>
          <a:p>
            <a:pPr algn="ctr"/>
            <a:r>
              <a:rPr lang="hr-HR" sz="6200" noProof="0">
                <a:effectLst>
                  <a:outerShdw blurRad="38100" dist="38100" dir="2700000" algn="tl">
                    <a:srgbClr val="000000">
                      <a:alpha val="43137"/>
                    </a:srgbClr>
                  </a:outerShdw>
                </a:effectLst>
              </a:rPr>
              <a:t>Zelena javna nabava</a:t>
            </a:r>
            <a:br>
              <a:rPr lang="hr-HR" sz="6000" noProof="0">
                <a:effectLst>
                  <a:outerShdw blurRad="38100" dist="38100" dir="2700000" algn="tl">
                    <a:srgbClr val="000000">
                      <a:alpha val="43137"/>
                    </a:srgbClr>
                  </a:outerShdw>
                </a:effectLst>
              </a:rPr>
            </a:br>
            <a:r>
              <a:rPr lang="hr-HR" sz="2700" b="0" noProof="0">
                <a:solidFill>
                  <a:schemeClr val="tx1">
                    <a:lumMod val="50000"/>
                    <a:lumOff val="50000"/>
                  </a:schemeClr>
                </a:solidFill>
                <a:effectLst>
                  <a:outerShdw blurRad="38100" dist="38100" dir="2700000" algn="tl">
                    <a:srgbClr val="000000">
                      <a:alpha val="43137"/>
                    </a:srgbClr>
                  </a:outerShdw>
                </a:effectLst>
              </a:rPr>
              <a:t>Program usavršavanja</a:t>
            </a:r>
            <a:br>
              <a:rPr lang="hr-HR" sz="2700" b="0" noProof="0">
                <a:solidFill>
                  <a:schemeClr val="tx1">
                    <a:lumMod val="50000"/>
                    <a:lumOff val="50000"/>
                  </a:schemeClr>
                </a:solidFill>
                <a:effectLst>
                  <a:outerShdw blurRad="38100" dist="38100" dir="2700000" algn="tl">
                    <a:srgbClr val="000000">
                      <a:alpha val="43137"/>
                    </a:srgbClr>
                  </a:outerShdw>
                </a:effectLst>
              </a:rPr>
            </a:br>
            <a:r>
              <a:rPr lang="hr-HR" sz="2200" b="0" noProof="0">
                <a:solidFill>
                  <a:schemeClr val="tx1">
                    <a:lumMod val="50000"/>
                    <a:lumOff val="50000"/>
                  </a:schemeClr>
                </a:solidFill>
                <a:effectLst>
                  <a:outerShdw blurRad="38100" dist="38100" dir="2700000" algn="tl">
                    <a:srgbClr val="000000">
                      <a:alpha val="43137"/>
                    </a:srgbClr>
                  </a:outerShdw>
                </a:effectLst>
              </a:rPr>
              <a:t>2025.</a:t>
            </a:r>
            <a:endParaRPr lang="hr-HR" sz="6000" b="0" noProof="0">
              <a:solidFill>
                <a:schemeClr val="tx1">
                  <a:lumMod val="50000"/>
                  <a:lumOff val="50000"/>
                </a:schemeClr>
              </a:solidFill>
              <a:effectLst>
                <a:outerShdw blurRad="38100" dist="38100" dir="2700000" algn="tl">
                  <a:srgbClr val="000000">
                    <a:alpha val="43137"/>
                  </a:srgbClr>
                </a:outerShdw>
              </a:effectLst>
            </a:endParaRPr>
          </a:p>
        </p:txBody>
      </p:sp>
      <p:pic>
        <p:nvPicPr>
          <p:cNvPr id="3" name="Picture 2" descr="A picture containing astronomical object, celestial event, darkness, nature&#10;&#10;Description automatically generated">
            <a:extLst>
              <a:ext uri="{FF2B5EF4-FFF2-40B4-BE49-F238E27FC236}">
                <a16:creationId xmlns:a16="http://schemas.microsoft.com/office/drawing/2014/main" id="{795D9154-4DB0-1D1B-AFB3-285C75C4BC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280" y="5484527"/>
            <a:ext cx="1591820" cy="895399"/>
          </a:xfrm>
          <a:prstGeom prst="rect">
            <a:avLst/>
          </a:prstGeom>
        </p:spPr>
      </p:pic>
      <p:sp>
        <p:nvSpPr>
          <p:cNvPr id="5" name="TextBox 4">
            <a:extLst>
              <a:ext uri="{FF2B5EF4-FFF2-40B4-BE49-F238E27FC236}">
                <a16:creationId xmlns:a16="http://schemas.microsoft.com/office/drawing/2014/main" id="{EBE27D2E-895C-0FAA-9C07-05749DD46308}"/>
              </a:ext>
            </a:extLst>
          </p:cNvPr>
          <p:cNvSpPr txBox="1"/>
          <p:nvPr/>
        </p:nvSpPr>
        <p:spPr>
          <a:xfrm>
            <a:off x="904567" y="3650859"/>
            <a:ext cx="10009239" cy="1200329"/>
          </a:xfrm>
          <a:prstGeom prst="rect">
            <a:avLst/>
          </a:prstGeom>
          <a:noFill/>
        </p:spPr>
        <p:txBody>
          <a:bodyPr wrap="square">
            <a:spAutoFit/>
          </a:bodyPr>
          <a:lstStyle/>
          <a:p>
            <a:pPr algn="just"/>
            <a:r>
              <a:rPr lang="hr-HR" noProof="0">
                <a:solidFill>
                  <a:schemeClr val="tx1">
                    <a:lumMod val="50000"/>
                    <a:lumOff val="50000"/>
                  </a:schemeClr>
                </a:solidFill>
                <a:ea typeface="+mj-ea"/>
                <a:cs typeface="+mj-cs"/>
              </a:rPr>
              <a:t>Izradu programa izobrazbe Zelena javna nabava financiralo je Ministarstvo zaštite okoliša i zelene tranzicije – Evidencijski broj nabave: 804/02-24/32JDN. </a:t>
            </a:r>
          </a:p>
          <a:p>
            <a:pPr algn="just"/>
            <a:endParaRPr lang="hr-HR" noProof="0">
              <a:solidFill>
                <a:schemeClr val="tx1">
                  <a:lumMod val="50000"/>
                  <a:lumOff val="50000"/>
                </a:schemeClr>
              </a:solidFill>
              <a:ea typeface="+mj-ea"/>
              <a:cs typeface="+mj-cs"/>
            </a:endParaRPr>
          </a:p>
          <a:p>
            <a:pPr algn="just"/>
            <a:r>
              <a:rPr lang="hr-HR" noProof="0">
                <a:solidFill>
                  <a:schemeClr val="tx1">
                    <a:lumMod val="50000"/>
                    <a:lumOff val="50000"/>
                  </a:schemeClr>
                </a:solidFill>
                <a:ea typeface="+mj-ea"/>
                <a:cs typeface="+mj-cs"/>
              </a:rPr>
              <a:t>Prezentacija je besplatna i dana na korištenje svoj zainteresiranoj javnosti.</a:t>
            </a:r>
          </a:p>
        </p:txBody>
      </p:sp>
      <p:pic>
        <p:nvPicPr>
          <p:cNvPr id="4" name="Picture 3" descr="A black background with a black square&#10;&#10;AI-generated content may be incorrect.">
            <a:extLst>
              <a:ext uri="{FF2B5EF4-FFF2-40B4-BE49-F238E27FC236}">
                <a16:creationId xmlns:a16="http://schemas.microsoft.com/office/drawing/2014/main" id="{118203FE-23AE-AD90-C81A-08825538E0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5435" y="5282541"/>
            <a:ext cx="2996245" cy="1273594"/>
          </a:xfrm>
          <a:prstGeom prst="rect">
            <a:avLst/>
          </a:prstGeom>
        </p:spPr>
      </p:pic>
    </p:spTree>
    <p:extLst>
      <p:ext uri="{BB962C8B-B14F-4D97-AF65-F5344CB8AC3E}">
        <p14:creationId xmlns:p14="http://schemas.microsoft.com/office/powerpoint/2010/main" val="2209226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F8A446-AC95-9891-628C-948427DD256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D7D8A11D-AB07-F9E2-C4F0-42C467738A22}"/>
              </a:ext>
            </a:extLst>
          </p:cNvPr>
          <p:cNvSpPr>
            <a:spLocks noGrp="1"/>
          </p:cNvSpPr>
          <p:nvPr>
            <p:ph type="title"/>
          </p:nvPr>
        </p:nvSpPr>
        <p:spPr>
          <a:xfrm>
            <a:off x="702737" y="381073"/>
            <a:ext cx="6791130" cy="995915"/>
          </a:xfrm>
        </p:spPr>
        <p:txBody>
          <a:bodyPr>
            <a:normAutofit/>
          </a:bodyPr>
          <a:lstStyle/>
          <a:p>
            <a:r>
              <a:rPr lang="hr-HR" noProof="0"/>
              <a:t>Vrijednost zelenih ugovora</a:t>
            </a:r>
          </a:p>
        </p:txBody>
      </p:sp>
      <p:sp>
        <p:nvSpPr>
          <p:cNvPr id="9" name="Text Placeholder 1">
            <a:extLst>
              <a:ext uri="{FF2B5EF4-FFF2-40B4-BE49-F238E27FC236}">
                <a16:creationId xmlns:a16="http://schemas.microsoft.com/office/drawing/2014/main" id="{6CCC59B4-E371-6DC6-6F0C-067D0375182A}"/>
              </a:ext>
            </a:extLst>
          </p:cNvPr>
          <p:cNvSpPr txBox="1">
            <a:spLocks/>
          </p:cNvSpPr>
          <p:nvPr/>
        </p:nvSpPr>
        <p:spPr>
          <a:xfrm>
            <a:off x="2348327" y="5644088"/>
            <a:ext cx="9144000" cy="471096"/>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lumMod val="75000"/>
                    <a:lumOff val="2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hr-HR" sz="1400" noProof="0"/>
              <a:t>Izvor podataka: </a:t>
            </a:r>
            <a:r>
              <a:rPr lang="hr-HR" sz="1400"/>
              <a:t>Statistička godišnja izvješća o javnoj nabavi</a:t>
            </a:r>
            <a:endParaRPr lang="hr-HR" sz="1400" noProof="0">
              <a:ea typeface="Calibri"/>
              <a:cs typeface="Calibri"/>
            </a:endParaRPr>
          </a:p>
        </p:txBody>
      </p:sp>
      <p:pic>
        <p:nvPicPr>
          <p:cNvPr id="10" name="Content Placeholder 9" descr="A graph with numbers and a line&#10;&#10;AI-generated content may be incorrect.">
            <a:extLst>
              <a:ext uri="{FF2B5EF4-FFF2-40B4-BE49-F238E27FC236}">
                <a16:creationId xmlns:a16="http://schemas.microsoft.com/office/drawing/2014/main" id="{69E7C192-98F2-63A5-F7E4-C0EC548BD798}"/>
              </a:ext>
            </a:extLst>
          </p:cNvPr>
          <p:cNvPicPr>
            <a:picLocks noGrp="1" noChangeAspect="1"/>
          </p:cNvPicPr>
          <p:nvPr>
            <p:ph idx="1"/>
          </p:nvPr>
        </p:nvPicPr>
        <p:blipFill>
          <a:blip r:embed="rId2"/>
          <a:stretch>
            <a:fillRect/>
          </a:stretch>
        </p:blipFill>
        <p:spPr>
          <a:xfrm>
            <a:off x="790801" y="1233628"/>
            <a:ext cx="10707459" cy="4180093"/>
          </a:xfrm>
        </p:spPr>
      </p:pic>
    </p:spTree>
    <p:extLst>
      <p:ext uri="{BB962C8B-B14F-4D97-AF65-F5344CB8AC3E}">
        <p14:creationId xmlns:p14="http://schemas.microsoft.com/office/powerpoint/2010/main" val="310232187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08D0FFB-349D-8225-28C6-A6C6445D948A}"/>
              </a:ext>
            </a:extLst>
          </p:cNvPr>
          <p:cNvSpPr/>
          <p:nvPr/>
        </p:nvSpPr>
        <p:spPr>
          <a:xfrm>
            <a:off x="7924800" y="2582779"/>
            <a:ext cx="288758" cy="1828800"/>
          </a:xfrm>
          <a:prstGeom prst="rect">
            <a:avLst/>
          </a:prstGeom>
          <a:solidFill>
            <a:schemeClr val="bg1"/>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3" name="Title 1">
            <a:extLst>
              <a:ext uri="{FF2B5EF4-FFF2-40B4-BE49-F238E27FC236}">
                <a16:creationId xmlns:a16="http://schemas.microsoft.com/office/drawing/2014/main" id="{84E24E97-2211-EF66-5EEE-5B6C5673B080}"/>
              </a:ext>
            </a:extLst>
          </p:cNvPr>
          <p:cNvSpPr>
            <a:spLocks noGrp="1"/>
          </p:cNvSpPr>
          <p:nvPr>
            <p:ph type="title"/>
          </p:nvPr>
        </p:nvSpPr>
        <p:spPr>
          <a:xfrm>
            <a:off x="1612641" y="776433"/>
            <a:ext cx="9534426" cy="995915"/>
          </a:xfrm>
        </p:spPr>
        <p:txBody>
          <a:bodyPr/>
          <a:lstStyle/>
          <a:p>
            <a:r>
              <a:rPr lang="hr-HR"/>
              <a:t>Prepoznatljivost označavanja</a:t>
            </a:r>
            <a:endParaRPr lang="en-US"/>
          </a:p>
        </p:txBody>
      </p:sp>
      <p:sp>
        <p:nvSpPr>
          <p:cNvPr id="10" name="Rectangle 9">
            <a:extLst>
              <a:ext uri="{FF2B5EF4-FFF2-40B4-BE49-F238E27FC236}">
                <a16:creationId xmlns:a16="http://schemas.microsoft.com/office/drawing/2014/main" id="{201633BC-6B56-FC1A-4582-962126A62F22}"/>
              </a:ext>
            </a:extLst>
          </p:cNvPr>
          <p:cNvSpPr/>
          <p:nvPr/>
        </p:nvSpPr>
        <p:spPr>
          <a:xfrm>
            <a:off x="7924800" y="2582779"/>
            <a:ext cx="288758" cy="1828800"/>
          </a:xfrm>
          <a:prstGeom prst="rect">
            <a:avLst/>
          </a:prstGeom>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6" name="Picture 5" descr="A table with flags and numbers&#10;&#10;Description automatically generated">
            <a:extLst>
              <a:ext uri="{FF2B5EF4-FFF2-40B4-BE49-F238E27FC236}">
                <a16:creationId xmlns:a16="http://schemas.microsoft.com/office/drawing/2014/main" id="{370260D7-3CBF-47C6-03BB-B6590CEB2A4D}"/>
              </a:ext>
            </a:extLst>
          </p:cNvPr>
          <p:cNvPicPr>
            <a:picLocks noChangeAspect="1"/>
          </p:cNvPicPr>
          <p:nvPr/>
        </p:nvPicPr>
        <p:blipFill>
          <a:blip r:embed="rId2"/>
          <a:stretch>
            <a:fillRect/>
          </a:stretch>
        </p:blipFill>
        <p:spPr>
          <a:xfrm>
            <a:off x="404068" y="2277979"/>
            <a:ext cx="11242500" cy="3063581"/>
          </a:xfrm>
          <a:prstGeom prst="rect">
            <a:avLst/>
          </a:prstGeom>
          <a:noFill/>
        </p:spPr>
      </p:pic>
      <p:sp>
        <p:nvSpPr>
          <p:cNvPr id="14" name="Rectangle 13">
            <a:extLst>
              <a:ext uri="{FF2B5EF4-FFF2-40B4-BE49-F238E27FC236}">
                <a16:creationId xmlns:a16="http://schemas.microsoft.com/office/drawing/2014/main" id="{877043C6-641E-56FB-C659-AFC94067B6CF}"/>
              </a:ext>
            </a:extLst>
          </p:cNvPr>
          <p:cNvSpPr/>
          <p:nvPr/>
        </p:nvSpPr>
        <p:spPr>
          <a:xfrm>
            <a:off x="7924800" y="2582779"/>
            <a:ext cx="288758" cy="182880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38020310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DB108A-19D3-25C2-1FB0-E6041F8D5A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A2E8A5-6BB9-E4E1-2B1D-3E3CDBB0F089}"/>
              </a:ext>
            </a:extLst>
          </p:cNvPr>
          <p:cNvSpPr>
            <a:spLocks noGrp="1"/>
          </p:cNvSpPr>
          <p:nvPr>
            <p:ph type="title"/>
          </p:nvPr>
        </p:nvSpPr>
        <p:spPr/>
        <p:txBody>
          <a:bodyPr>
            <a:normAutofit/>
          </a:bodyPr>
          <a:lstStyle/>
          <a:p>
            <a:r>
              <a:rPr lang="hr-HR"/>
              <a:t>Primjeri:</a:t>
            </a:r>
          </a:p>
        </p:txBody>
      </p:sp>
      <p:sp>
        <p:nvSpPr>
          <p:cNvPr id="3" name="Content Placeholder 2">
            <a:extLst>
              <a:ext uri="{FF2B5EF4-FFF2-40B4-BE49-F238E27FC236}">
                <a16:creationId xmlns:a16="http://schemas.microsoft.com/office/drawing/2014/main" id="{0ABD4D99-C4F0-73A4-9FC9-108C9EF2401F}"/>
              </a:ext>
            </a:extLst>
          </p:cNvPr>
          <p:cNvSpPr>
            <a:spLocks noGrp="1"/>
          </p:cNvSpPr>
          <p:nvPr>
            <p:ph idx="1"/>
          </p:nvPr>
        </p:nvSpPr>
        <p:spPr/>
        <p:txBody>
          <a:bodyPr>
            <a:normAutofit lnSpcReduction="10000"/>
          </a:bodyPr>
          <a:lstStyle/>
          <a:p>
            <a:r>
              <a:rPr lang="hr-HR"/>
              <a:t>Predmet nabave: </a:t>
            </a:r>
            <a:r>
              <a:rPr lang="pl-PL"/>
              <a:t>Nabava sustava za grijanje/hlađenje za potrebe HZZ-a - po grupama (klima uređaji)</a:t>
            </a:r>
          </a:p>
          <a:p>
            <a:r>
              <a:rPr lang="hr-HR" err="1"/>
              <a:t>Evid</a:t>
            </a:r>
            <a:r>
              <a:rPr lang="hr-HR"/>
              <a:t>. br. nabave: MN 22</a:t>
            </a:r>
          </a:p>
          <a:p>
            <a:r>
              <a:rPr lang="hr-HR"/>
              <a:t>Naručitelj: HZZ</a:t>
            </a:r>
          </a:p>
          <a:p>
            <a:r>
              <a:rPr lang="hr-HR"/>
              <a:t>PVN: 32.600,00</a:t>
            </a:r>
          </a:p>
          <a:p>
            <a:endParaRPr lang="hr-HR"/>
          </a:p>
          <a:p>
            <a:r>
              <a:rPr lang="hr-HR">
                <a:hlinkClick r:id="rId2"/>
              </a:rPr>
              <a:t>https://eojn.hr/tender-eo/24057</a:t>
            </a:r>
            <a:r>
              <a:rPr lang="hr-HR"/>
              <a:t> </a:t>
            </a:r>
          </a:p>
        </p:txBody>
      </p:sp>
    </p:spTree>
    <p:extLst>
      <p:ext uri="{BB962C8B-B14F-4D97-AF65-F5344CB8AC3E}">
        <p14:creationId xmlns:p14="http://schemas.microsoft.com/office/powerpoint/2010/main" val="132963121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55D9DB-9C90-12F9-64C0-7F73473D2F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1E49A1-4F0F-22B4-8253-AD6277F1DAE4}"/>
              </a:ext>
            </a:extLst>
          </p:cNvPr>
          <p:cNvSpPr>
            <a:spLocks noGrp="1"/>
          </p:cNvSpPr>
          <p:nvPr>
            <p:ph type="title"/>
          </p:nvPr>
        </p:nvSpPr>
        <p:spPr/>
        <p:txBody>
          <a:bodyPr>
            <a:normAutofit/>
          </a:bodyPr>
          <a:lstStyle/>
          <a:p>
            <a:r>
              <a:rPr lang="hr-HR"/>
              <a:t>Primjer 1.</a:t>
            </a:r>
          </a:p>
        </p:txBody>
      </p:sp>
      <p:sp>
        <p:nvSpPr>
          <p:cNvPr id="3" name="Content Placeholder 2">
            <a:extLst>
              <a:ext uri="{FF2B5EF4-FFF2-40B4-BE49-F238E27FC236}">
                <a16:creationId xmlns:a16="http://schemas.microsoft.com/office/drawing/2014/main" id="{75A6FEB8-8369-15DE-807D-B8ADE95F0F87}"/>
              </a:ext>
            </a:extLst>
          </p:cNvPr>
          <p:cNvSpPr>
            <a:spLocks noGrp="1"/>
          </p:cNvSpPr>
          <p:nvPr>
            <p:ph idx="1"/>
          </p:nvPr>
        </p:nvSpPr>
        <p:spPr/>
        <p:txBody>
          <a:bodyPr>
            <a:normAutofit/>
          </a:bodyPr>
          <a:lstStyle/>
          <a:p>
            <a:r>
              <a:rPr lang="hr-HR"/>
              <a:t>Uvjeti sposobnosti:</a:t>
            </a:r>
          </a:p>
          <a:p>
            <a:pPr marL="457200" indent="-457200">
              <a:buFont typeface="Arial" panose="020B0604020202020204" pitchFamily="34" charset="0"/>
              <a:buChar char="•"/>
            </a:pPr>
            <a:r>
              <a:rPr lang="hr-HR"/>
              <a:t>Obavljanje profesionalne djelatnosti</a:t>
            </a:r>
          </a:p>
          <a:p>
            <a:pPr marL="457200" indent="-457200">
              <a:buFont typeface="Arial" panose="020B0604020202020204" pitchFamily="34" charset="0"/>
              <a:buChar char="•"/>
            </a:pPr>
            <a:r>
              <a:rPr lang="hr-HR"/>
              <a:t>Tehnička i stručna sposobnost</a:t>
            </a:r>
          </a:p>
          <a:p>
            <a:pPr marL="914400" lvl="1" indent="-457200">
              <a:buFont typeface="Arial" panose="020B0604020202020204" pitchFamily="34" charset="0"/>
              <a:buChar char="•"/>
            </a:pPr>
            <a:r>
              <a:rPr lang="hr-HR" sz="2800">
                <a:solidFill>
                  <a:schemeClr val="tx1">
                    <a:lumMod val="75000"/>
                    <a:lumOff val="25000"/>
                  </a:schemeClr>
                </a:solidFill>
              </a:rPr>
              <a:t>Tehnički stručnjaci ili tijela - kontrola kvalitete</a:t>
            </a:r>
          </a:p>
          <a:p>
            <a:pPr marL="914400" lvl="1" indent="-457200">
              <a:buFont typeface="Arial" panose="020B0604020202020204" pitchFamily="34" charset="0"/>
              <a:buChar char="•"/>
            </a:pPr>
            <a:r>
              <a:rPr lang="hr-HR" sz="2800">
                <a:solidFill>
                  <a:schemeClr val="tx1">
                    <a:lumMod val="75000"/>
                    <a:lumOff val="25000"/>
                  </a:schemeClr>
                </a:solidFill>
              </a:rPr>
              <a:t>Mjere upravljanja okolišem</a:t>
            </a:r>
            <a:endParaRPr lang="hr-HR"/>
          </a:p>
        </p:txBody>
      </p:sp>
    </p:spTree>
    <p:extLst>
      <p:ext uri="{BB962C8B-B14F-4D97-AF65-F5344CB8AC3E}">
        <p14:creationId xmlns:p14="http://schemas.microsoft.com/office/powerpoint/2010/main" val="236415053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AFF63A-6DB5-9FEC-EB16-2E5D604907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63E1A7-335D-A693-0B97-6124A78DA164}"/>
              </a:ext>
            </a:extLst>
          </p:cNvPr>
          <p:cNvSpPr>
            <a:spLocks noGrp="1"/>
          </p:cNvSpPr>
          <p:nvPr>
            <p:ph type="title"/>
          </p:nvPr>
        </p:nvSpPr>
        <p:spPr>
          <a:xfrm>
            <a:off x="1447271" y="221957"/>
            <a:ext cx="9534426" cy="995915"/>
          </a:xfrm>
        </p:spPr>
        <p:txBody>
          <a:bodyPr>
            <a:normAutofit/>
          </a:bodyPr>
          <a:lstStyle/>
          <a:p>
            <a:r>
              <a:rPr lang="hr-HR"/>
              <a:t>Primjer 1.</a:t>
            </a:r>
          </a:p>
        </p:txBody>
      </p:sp>
      <p:sp>
        <p:nvSpPr>
          <p:cNvPr id="3" name="Content Placeholder 2">
            <a:extLst>
              <a:ext uri="{FF2B5EF4-FFF2-40B4-BE49-F238E27FC236}">
                <a16:creationId xmlns:a16="http://schemas.microsoft.com/office/drawing/2014/main" id="{D0A1A76C-C708-E74C-B2FA-ADE9EE03FEC7}"/>
              </a:ext>
            </a:extLst>
          </p:cNvPr>
          <p:cNvSpPr>
            <a:spLocks noGrp="1"/>
          </p:cNvSpPr>
          <p:nvPr>
            <p:ph idx="1"/>
          </p:nvPr>
        </p:nvSpPr>
        <p:spPr>
          <a:xfrm>
            <a:off x="1447271" y="1305422"/>
            <a:ext cx="10099461" cy="452704"/>
          </a:xfrm>
        </p:spPr>
        <p:txBody>
          <a:bodyPr>
            <a:normAutofit/>
          </a:bodyPr>
          <a:lstStyle/>
          <a:p>
            <a:r>
              <a:rPr lang="hr-HR" sz="2400" b="1"/>
              <a:t>Tehnička i stručna sposobnost - Tehnički stručnjaci ili tijela - kontrola kvalitete</a:t>
            </a:r>
            <a:endParaRPr lang="hr-HR" sz="8000" b="1" i="0">
              <a:effectLst/>
            </a:endParaRPr>
          </a:p>
          <a:p>
            <a:endParaRPr lang="hr-HR"/>
          </a:p>
          <a:p>
            <a:endParaRPr lang="hr-HR"/>
          </a:p>
          <a:p>
            <a:endParaRPr lang="hr-HR"/>
          </a:p>
        </p:txBody>
      </p:sp>
      <p:pic>
        <p:nvPicPr>
          <p:cNvPr id="6" name="Picture 5">
            <a:extLst>
              <a:ext uri="{FF2B5EF4-FFF2-40B4-BE49-F238E27FC236}">
                <a16:creationId xmlns:a16="http://schemas.microsoft.com/office/drawing/2014/main" id="{C5C81D1B-15AF-98CC-E71E-1C47A8A5A58C}"/>
              </a:ext>
            </a:extLst>
          </p:cNvPr>
          <p:cNvPicPr>
            <a:picLocks noChangeAspect="1"/>
          </p:cNvPicPr>
          <p:nvPr/>
        </p:nvPicPr>
        <p:blipFill>
          <a:blip r:embed="rId2"/>
          <a:stretch>
            <a:fillRect/>
          </a:stretch>
        </p:blipFill>
        <p:spPr>
          <a:xfrm>
            <a:off x="1561588" y="1845676"/>
            <a:ext cx="8728785" cy="962070"/>
          </a:xfrm>
          <a:prstGeom prst="rect">
            <a:avLst/>
          </a:prstGeom>
        </p:spPr>
      </p:pic>
      <p:sp>
        <p:nvSpPr>
          <p:cNvPr id="7" name="Content Placeholder 2">
            <a:extLst>
              <a:ext uri="{FF2B5EF4-FFF2-40B4-BE49-F238E27FC236}">
                <a16:creationId xmlns:a16="http://schemas.microsoft.com/office/drawing/2014/main" id="{2ABA9A5A-E788-2A72-9FD7-BA25DC85EBB1}"/>
              </a:ext>
            </a:extLst>
          </p:cNvPr>
          <p:cNvSpPr txBox="1">
            <a:spLocks/>
          </p:cNvSpPr>
          <p:nvPr/>
        </p:nvSpPr>
        <p:spPr>
          <a:xfrm>
            <a:off x="1530913" y="3038938"/>
            <a:ext cx="9450784" cy="2022633"/>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lumMod val="75000"/>
                    <a:lumOff val="2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hr-HR" sz="1800" b="1"/>
              <a:t>Način dokazivanja</a:t>
            </a:r>
          </a:p>
          <a:p>
            <a:pPr marL="457200" indent="-457200">
              <a:buFont typeface="Arial" panose="020B0604020202020204" pitchFamily="34" charset="0"/>
              <a:buChar char="•"/>
            </a:pPr>
            <a:r>
              <a:rPr lang="hr-HR" sz="1800"/>
              <a:t>ispunjeni ESPD obrazac</a:t>
            </a:r>
          </a:p>
          <a:p>
            <a:endParaRPr lang="hr-HR" sz="1800"/>
          </a:p>
        </p:txBody>
      </p:sp>
    </p:spTree>
    <p:extLst>
      <p:ext uri="{BB962C8B-B14F-4D97-AF65-F5344CB8AC3E}">
        <p14:creationId xmlns:p14="http://schemas.microsoft.com/office/powerpoint/2010/main" val="223019334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5274A1-6A0F-2D5A-8DF9-2EFD6E545D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717F5D-7570-2A2C-4C44-DE02C1A00A30}"/>
              </a:ext>
            </a:extLst>
          </p:cNvPr>
          <p:cNvSpPr>
            <a:spLocks noGrp="1"/>
          </p:cNvSpPr>
          <p:nvPr>
            <p:ph type="title"/>
          </p:nvPr>
        </p:nvSpPr>
        <p:spPr>
          <a:xfrm>
            <a:off x="1447271" y="221957"/>
            <a:ext cx="9534426" cy="995915"/>
          </a:xfrm>
        </p:spPr>
        <p:txBody>
          <a:bodyPr>
            <a:normAutofit/>
          </a:bodyPr>
          <a:lstStyle/>
          <a:p>
            <a:r>
              <a:rPr lang="hr-HR"/>
              <a:t>Primjer 1.</a:t>
            </a:r>
          </a:p>
        </p:txBody>
      </p:sp>
      <p:sp>
        <p:nvSpPr>
          <p:cNvPr id="3" name="Content Placeholder 2">
            <a:extLst>
              <a:ext uri="{FF2B5EF4-FFF2-40B4-BE49-F238E27FC236}">
                <a16:creationId xmlns:a16="http://schemas.microsoft.com/office/drawing/2014/main" id="{A19BC6D6-8023-513D-060B-A7676A38ECF0}"/>
              </a:ext>
            </a:extLst>
          </p:cNvPr>
          <p:cNvSpPr>
            <a:spLocks noGrp="1"/>
          </p:cNvSpPr>
          <p:nvPr>
            <p:ph idx="1"/>
          </p:nvPr>
        </p:nvSpPr>
        <p:spPr>
          <a:xfrm>
            <a:off x="1447271" y="1305421"/>
            <a:ext cx="10099461" cy="4428405"/>
          </a:xfrm>
        </p:spPr>
        <p:txBody>
          <a:bodyPr vert="horz" lIns="91440" tIns="45720" rIns="91440" bIns="45720" rtlCol="0" anchor="t">
            <a:normAutofit/>
          </a:bodyPr>
          <a:lstStyle/>
          <a:p>
            <a:r>
              <a:rPr lang="hr-HR" sz="2400" b="1" dirty="0"/>
              <a:t>Tehnička i stručna sposobnost - Mjere upravljanja okolišem</a:t>
            </a:r>
            <a:endParaRPr lang="hr-HR" sz="2400" b="1" i="0" dirty="0">
              <a:effectLst/>
            </a:endParaRPr>
          </a:p>
          <a:p>
            <a:r>
              <a:rPr lang="hr-HR" sz="2000" b="1" i="0" dirty="0">
                <a:effectLst/>
              </a:rPr>
              <a:t>Članak 259. stavak 1. ZJN2016</a:t>
            </a:r>
            <a:endParaRPr lang="hr-HR" sz="2000" b="1" i="0" dirty="0">
              <a:effectLst/>
              <a:ea typeface="Calibri"/>
              <a:cs typeface="Calibri"/>
            </a:endParaRPr>
          </a:p>
          <a:p>
            <a:r>
              <a:rPr lang="hr-HR" sz="2000" i="0" dirty="0">
                <a:effectLst/>
              </a:rPr>
              <a:t>Gospodarski subjekt mora dokazati da ima potrebne ljudske i tehničke resurse te iskustvo potrebno za izvršenje ugovora o javnoj nabavi na odgovarajućoj razini kvalitete, a osobito zahtijevati da gospodarski subjekt ima dovoljnu razinu iskustva, što se dokazuje odgovarajućim referencijama iz prije izvršenih ugovora</a:t>
            </a:r>
            <a:endParaRPr lang="hr-HR" sz="2000" i="0" dirty="0">
              <a:effectLst/>
              <a:ea typeface="Calibri"/>
              <a:cs typeface="Calibri"/>
            </a:endParaRPr>
          </a:p>
          <a:p>
            <a:r>
              <a:rPr lang="hr-HR" sz="2000" dirty="0"/>
              <a:t>Gospodarski subjekt mora posjedovati važeću dozvolu za obavljanje djelatnosti prikupljanja, provjere propuštanja, ugradnje i servisiranja rashladnih i klimatizacijskih uređaja i opreme, dizalica topline koji sadrže kontrolirane tvari ili </a:t>
            </a:r>
            <a:r>
              <a:rPr lang="hr-HR" sz="2000" dirty="0" err="1"/>
              <a:t>fluorirane</a:t>
            </a:r>
            <a:r>
              <a:rPr lang="hr-HR" sz="2000" dirty="0"/>
              <a:t> stakleničke plinove ili o njima ovise, temeljem članka 67. Zakona o zaštiti zraka (NN 127/19) i Uredbe o tvarima koje oštećuju ozonski sloj i </a:t>
            </a:r>
            <a:r>
              <a:rPr lang="hr-HR" sz="2000" dirty="0" err="1"/>
              <a:t>fluoriranim</a:t>
            </a:r>
            <a:r>
              <a:rPr lang="hr-HR" sz="2000" dirty="0"/>
              <a:t> stakleničkim plinovima (NN 83/21)</a:t>
            </a:r>
            <a:endParaRPr lang="hr-HR" sz="2000" dirty="0">
              <a:ea typeface="Calibri"/>
              <a:cs typeface="Calibri"/>
            </a:endParaRPr>
          </a:p>
          <a:p>
            <a:r>
              <a:rPr lang="hr-HR" sz="2000" dirty="0"/>
              <a:t>Način dokazivanja: ispunjeni ESPD obrazac</a:t>
            </a:r>
          </a:p>
          <a:p>
            <a:endParaRPr lang="hr-HR" sz="2000" dirty="0"/>
          </a:p>
          <a:p>
            <a:endParaRPr lang="hr-HR" sz="2000" i="0" dirty="0">
              <a:effectLst/>
            </a:endParaRPr>
          </a:p>
          <a:p>
            <a:endParaRPr lang="hr-HR" dirty="0"/>
          </a:p>
          <a:p>
            <a:endParaRPr lang="hr-HR" dirty="0"/>
          </a:p>
          <a:p>
            <a:endParaRPr lang="hr-HR" dirty="0"/>
          </a:p>
        </p:txBody>
      </p:sp>
    </p:spTree>
    <p:extLst>
      <p:ext uri="{BB962C8B-B14F-4D97-AF65-F5344CB8AC3E}">
        <p14:creationId xmlns:p14="http://schemas.microsoft.com/office/powerpoint/2010/main" val="415750555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70343-FDF1-4EB0-CEFD-45BFCD35C2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7410D3-ACA0-9E5E-522E-3E2F38B575D5}"/>
              </a:ext>
            </a:extLst>
          </p:cNvPr>
          <p:cNvSpPr>
            <a:spLocks noGrp="1"/>
          </p:cNvSpPr>
          <p:nvPr>
            <p:ph type="title"/>
          </p:nvPr>
        </p:nvSpPr>
        <p:spPr>
          <a:xfrm>
            <a:off x="1612641" y="280275"/>
            <a:ext cx="9534426" cy="995915"/>
          </a:xfrm>
        </p:spPr>
        <p:txBody>
          <a:bodyPr vert="horz" lIns="91440" tIns="45720" rIns="91440" bIns="45720" rtlCol="0" anchor="ctr">
            <a:normAutofit/>
          </a:bodyPr>
          <a:lstStyle/>
          <a:p>
            <a:r>
              <a:rPr lang="hr-HR" dirty="0"/>
              <a:t>Primjer 1 (G1)</a:t>
            </a:r>
          </a:p>
        </p:txBody>
      </p:sp>
      <p:sp>
        <p:nvSpPr>
          <p:cNvPr id="3" name="Content Placeholder 2">
            <a:extLst>
              <a:ext uri="{FF2B5EF4-FFF2-40B4-BE49-F238E27FC236}">
                <a16:creationId xmlns:a16="http://schemas.microsoft.com/office/drawing/2014/main" id="{3A814934-51D5-3538-E598-76951060BA9E}"/>
              </a:ext>
            </a:extLst>
          </p:cNvPr>
          <p:cNvSpPr>
            <a:spLocks noGrp="1"/>
          </p:cNvSpPr>
          <p:nvPr>
            <p:ph idx="1"/>
          </p:nvPr>
        </p:nvSpPr>
        <p:spPr>
          <a:xfrm>
            <a:off x="1612641" y="1409251"/>
            <a:ext cx="9534426" cy="2019749"/>
          </a:xfrm>
        </p:spPr>
        <p:txBody>
          <a:bodyPr vert="horz" lIns="91440" tIns="45720" rIns="91440" bIns="45720" rtlCol="0" anchor="t">
            <a:normAutofit fontScale="92500" lnSpcReduction="20000"/>
          </a:bodyPr>
          <a:lstStyle/>
          <a:p>
            <a:r>
              <a:rPr lang="hr-HR" sz="2400" b="1"/>
              <a:t>Kriterij za odabir ponude – Cijena</a:t>
            </a:r>
          </a:p>
          <a:p>
            <a:endParaRPr lang="hr-HR" sz="2400"/>
          </a:p>
          <a:p>
            <a:r>
              <a:rPr lang="hr-HR" sz="2400"/>
              <a:t>Najveći broj bodova najboljoj ponuđenoj vrijednosti, ostale ponuđene vrijednosti boduju se u odnosu na najbolju vrijednost</a:t>
            </a:r>
          </a:p>
          <a:p>
            <a:r>
              <a:rPr lang="hr-HR" sz="2400"/>
              <a:t>Ponuda s najnižom cijenom dobiva 90,00 bodova, dok se ostale ponude boduju prema formuli:</a:t>
            </a:r>
            <a:endParaRPr lang="hr-HR" sz="2400">
              <a:ea typeface="Calibri"/>
              <a:cs typeface="Calibri"/>
            </a:endParaRPr>
          </a:p>
        </p:txBody>
      </p:sp>
      <p:pic>
        <p:nvPicPr>
          <p:cNvPr id="8" name="Picture 7">
            <a:extLst>
              <a:ext uri="{FF2B5EF4-FFF2-40B4-BE49-F238E27FC236}">
                <a16:creationId xmlns:a16="http://schemas.microsoft.com/office/drawing/2014/main" id="{EA448E29-0B50-4F16-4727-11099C090D52}"/>
              </a:ext>
            </a:extLst>
          </p:cNvPr>
          <p:cNvPicPr>
            <a:picLocks noChangeAspect="1"/>
          </p:cNvPicPr>
          <p:nvPr/>
        </p:nvPicPr>
        <p:blipFill>
          <a:blip r:embed="rId2"/>
          <a:stretch>
            <a:fillRect/>
          </a:stretch>
        </p:blipFill>
        <p:spPr>
          <a:xfrm>
            <a:off x="4156391" y="3429000"/>
            <a:ext cx="5399224" cy="1378123"/>
          </a:xfrm>
          <a:prstGeom prst="rect">
            <a:avLst/>
          </a:prstGeom>
        </p:spPr>
      </p:pic>
    </p:spTree>
    <p:extLst>
      <p:ext uri="{BB962C8B-B14F-4D97-AF65-F5344CB8AC3E}">
        <p14:creationId xmlns:p14="http://schemas.microsoft.com/office/powerpoint/2010/main" val="147430221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5426F9-E347-D7F3-B9DD-A354DBE2D7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A35720-A712-A919-739D-E6553939C2F3}"/>
              </a:ext>
            </a:extLst>
          </p:cNvPr>
          <p:cNvSpPr>
            <a:spLocks noGrp="1"/>
          </p:cNvSpPr>
          <p:nvPr>
            <p:ph type="title"/>
          </p:nvPr>
        </p:nvSpPr>
        <p:spPr>
          <a:xfrm>
            <a:off x="1612641" y="280275"/>
            <a:ext cx="9534426" cy="995915"/>
          </a:xfrm>
        </p:spPr>
        <p:txBody>
          <a:bodyPr vert="horz" lIns="91440" tIns="45720" rIns="91440" bIns="45720" rtlCol="0" anchor="ctr">
            <a:normAutofit/>
          </a:bodyPr>
          <a:lstStyle/>
          <a:p>
            <a:r>
              <a:rPr lang="hr-HR" dirty="0"/>
              <a:t>Primjer 1 (G1)</a:t>
            </a:r>
          </a:p>
        </p:txBody>
      </p:sp>
      <p:sp>
        <p:nvSpPr>
          <p:cNvPr id="3" name="Content Placeholder 2">
            <a:extLst>
              <a:ext uri="{FF2B5EF4-FFF2-40B4-BE49-F238E27FC236}">
                <a16:creationId xmlns:a16="http://schemas.microsoft.com/office/drawing/2014/main" id="{8BF60BAC-5661-B4DA-36D4-13238F052078}"/>
              </a:ext>
            </a:extLst>
          </p:cNvPr>
          <p:cNvSpPr>
            <a:spLocks noGrp="1"/>
          </p:cNvSpPr>
          <p:nvPr>
            <p:ph idx="1"/>
          </p:nvPr>
        </p:nvSpPr>
        <p:spPr>
          <a:xfrm>
            <a:off x="1612641" y="1409251"/>
            <a:ext cx="9534426" cy="1004049"/>
          </a:xfrm>
        </p:spPr>
        <p:txBody>
          <a:bodyPr vert="horz" lIns="91440" tIns="45720" rIns="91440" bIns="45720" rtlCol="0" anchor="t">
            <a:normAutofit/>
          </a:bodyPr>
          <a:lstStyle/>
          <a:p>
            <a:r>
              <a:rPr lang="hr-HR" sz="2400" b="1"/>
              <a:t>Kriterij za odabir ponude – Jamstveni rok</a:t>
            </a:r>
          </a:p>
          <a:p>
            <a:r>
              <a:rPr lang="hr-HR" sz="2400" noProof="0"/>
              <a:t>Bodovi će se dodijeliti sukladno tablici:</a:t>
            </a:r>
          </a:p>
        </p:txBody>
      </p:sp>
      <p:sp>
        <p:nvSpPr>
          <p:cNvPr id="6" name="Content Placeholder 2">
            <a:extLst>
              <a:ext uri="{FF2B5EF4-FFF2-40B4-BE49-F238E27FC236}">
                <a16:creationId xmlns:a16="http://schemas.microsoft.com/office/drawing/2014/main" id="{2B7FAD9D-E432-0034-0177-E513C4776732}"/>
              </a:ext>
            </a:extLst>
          </p:cNvPr>
          <p:cNvSpPr txBox="1">
            <a:spLocks/>
          </p:cNvSpPr>
          <p:nvPr/>
        </p:nvSpPr>
        <p:spPr>
          <a:xfrm>
            <a:off x="2750181" y="5012270"/>
            <a:ext cx="9285833" cy="1370600"/>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lumMod val="75000"/>
                    <a:lumOff val="2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hr-HR" sz="1800" b="1"/>
              <a:t>Način dokazivanja</a:t>
            </a:r>
          </a:p>
          <a:p>
            <a:pPr marL="457200" indent="-457200">
              <a:buFont typeface="Arial" panose="020B0604020202020204" pitchFamily="34" charset="0"/>
              <a:buChar char="•"/>
            </a:pPr>
            <a:r>
              <a:rPr lang="hr-HR" sz="1800" noProof="0"/>
              <a:t>Unos numeričkih vrijednosti kriterija za odabir sastavni je dio popunjavanja elektroničke ponude te se traženi dokument Podaci - vrijednosti kriterija za odabir generira putem EOJN i prilaže ponudi</a:t>
            </a:r>
          </a:p>
        </p:txBody>
      </p:sp>
      <p:pic>
        <p:nvPicPr>
          <p:cNvPr id="7" name="Picture 6">
            <a:extLst>
              <a:ext uri="{FF2B5EF4-FFF2-40B4-BE49-F238E27FC236}">
                <a16:creationId xmlns:a16="http://schemas.microsoft.com/office/drawing/2014/main" id="{E349EEB8-CC93-4FAF-0220-C0D5C9104BEB}"/>
              </a:ext>
            </a:extLst>
          </p:cNvPr>
          <p:cNvPicPr>
            <a:picLocks noChangeAspect="1"/>
          </p:cNvPicPr>
          <p:nvPr/>
        </p:nvPicPr>
        <p:blipFill>
          <a:blip r:embed="rId2"/>
          <a:stretch>
            <a:fillRect/>
          </a:stretch>
        </p:blipFill>
        <p:spPr>
          <a:xfrm>
            <a:off x="1612641" y="2313278"/>
            <a:ext cx="10145541" cy="2467319"/>
          </a:xfrm>
          <a:prstGeom prst="rect">
            <a:avLst/>
          </a:prstGeom>
        </p:spPr>
      </p:pic>
    </p:spTree>
    <p:extLst>
      <p:ext uri="{BB962C8B-B14F-4D97-AF65-F5344CB8AC3E}">
        <p14:creationId xmlns:p14="http://schemas.microsoft.com/office/powerpoint/2010/main" val="409417361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700750-7CD0-570E-4434-FD5C15F66D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E669DE-2EBD-636C-2AA6-27726009F1C9}"/>
              </a:ext>
            </a:extLst>
          </p:cNvPr>
          <p:cNvSpPr>
            <a:spLocks noGrp="1"/>
          </p:cNvSpPr>
          <p:nvPr>
            <p:ph type="title"/>
          </p:nvPr>
        </p:nvSpPr>
        <p:spPr/>
        <p:txBody>
          <a:bodyPr vert="horz" lIns="91440" tIns="45720" rIns="91440" bIns="45720" rtlCol="0" anchor="ctr">
            <a:normAutofit/>
          </a:bodyPr>
          <a:lstStyle/>
          <a:p>
            <a:r>
              <a:rPr lang="hr-HR" dirty="0"/>
              <a:t>Primjer 1 (G1)</a:t>
            </a:r>
          </a:p>
        </p:txBody>
      </p:sp>
      <p:sp>
        <p:nvSpPr>
          <p:cNvPr id="3" name="Content Placeholder 2">
            <a:extLst>
              <a:ext uri="{FF2B5EF4-FFF2-40B4-BE49-F238E27FC236}">
                <a16:creationId xmlns:a16="http://schemas.microsoft.com/office/drawing/2014/main" id="{01C1DC9D-A6F1-26E6-D44D-7A5F1EBA2E8D}"/>
              </a:ext>
            </a:extLst>
          </p:cNvPr>
          <p:cNvSpPr>
            <a:spLocks noGrp="1"/>
          </p:cNvSpPr>
          <p:nvPr>
            <p:ph idx="1"/>
          </p:nvPr>
        </p:nvSpPr>
        <p:spPr>
          <a:xfrm>
            <a:off x="1612641" y="1772348"/>
            <a:ext cx="9534426" cy="738159"/>
          </a:xfrm>
        </p:spPr>
        <p:txBody>
          <a:bodyPr>
            <a:normAutofit/>
          </a:bodyPr>
          <a:lstStyle/>
          <a:p>
            <a:r>
              <a:rPr lang="hr-HR" b="1"/>
              <a:t>Tehničke specifikacije</a:t>
            </a:r>
            <a:endParaRPr lang="hr-HR"/>
          </a:p>
        </p:txBody>
      </p:sp>
      <p:pic>
        <p:nvPicPr>
          <p:cNvPr id="5" name="Picture 4">
            <a:extLst>
              <a:ext uri="{FF2B5EF4-FFF2-40B4-BE49-F238E27FC236}">
                <a16:creationId xmlns:a16="http://schemas.microsoft.com/office/drawing/2014/main" id="{58A21A18-509C-1DED-4AE1-76F4DE0DBCB0}"/>
              </a:ext>
            </a:extLst>
          </p:cNvPr>
          <p:cNvPicPr>
            <a:picLocks noChangeAspect="1"/>
          </p:cNvPicPr>
          <p:nvPr/>
        </p:nvPicPr>
        <p:blipFill>
          <a:blip r:embed="rId2"/>
          <a:stretch>
            <a:fillRect/>
          </a:stretch>
        </p:blipFill>
        <p:spPr>
          <a:xfrm>
            <a:off x="1693674" y="2334927"/>
            <a:ext cx="8885685" cy="3166163"/>
          </a:xfrm>
          <a:prstGeom prst="rect">
            <a:avLst/>
          </a:prstGeom>
        </p:spPr>
      </p:pic>
    </p:spTree>
    <p:extLst>
      <p:ext uri="{BB962C8B-B14F-4D97-AF65-F5344CB8AC3E}">
        <p14:creationId xmlns:p14="http://schemas.microsoft.com/office/powerpoint/2010/main" val="378850500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86864-B475-2F0A-98F7-8219BD94F9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446562-961C-F123-4255-2337497232C7}"/>
              </a:ext>
            </a:extLst>
          </p:cNvPr>
          <p:cNvSpPr>
            <a:spLocks noGrp="1"/>
          </p:cNvSpPr>
          <p:nvPr>
            <p:ph type="title"/>
          </p:nvPr>
        </p:nvSpPr>
        <p:spPr/>
        <p:txBody>
          <a:bodyPr>
            <a:normAutofit/>
          </a:bodyPr>
          <a:lstStyle/>
          <a:p>
            <a:r>
              <a:rPr lang="hr-HR"/>
              <a:t>Primjer 1.</a:t>
            </a:r>
          </a:p>
        </p:txBody>
      </p:sp>
      <p:sp>
        <p:nvSpPr>
          <p:cNvPr id="3" name="Content Placeholder 2">
            <a:extLst>
              <a:ext uri="{FF2B5EF4-FFF2-40B4-BE49-F238E27FC236}">
                <a16:creationId xmlns:a16="http://schemas.microsoft.com/office/drawing/2014/main" id="{1934A84B-C49D-3431-462B-6127810314D7}"/>
              </a:ext>
            </a:extLst>
          </p:cNvPr>
          <p:cNvSpPr>
            <a:spLocks noGrp="1"/>
          </p:cNvSpPr>
          <p:nvPr>
            <p:ph idx="1"/>
          </p:nvPr>
        </p:nvSpPr>
        <p:spPr>
          <a:xfrm>
            <a:off x="849854" y="1947134"/>
            <a:ext cx="10832951" cy="3634676"/>
          </a:xfrm>
        </p:spPr>
        <p:txBody>
          <a:bodyPr vert="horz" lIns="91440" tIns="45720" rIns="91440" bIns="45720" rtlCol="0" anchor="t">
            <a:normAutofit lnSpcReduction="10000"/>
          </a:bodyPr>
          <a:lstStyle/>
          <a:p>
            <a:r>
              <a:rPr lang="hr-HR" sz="2000" b="1"/>
              <a:t>Ugovorne odredbe:</a:t>
            </a:r>
          </a:p>
          <a:p>
            <a:r>
              <a:rPr lang="hr-HR" sz="2000"/>
              <a:t>Ugovorne strane suglasno utvrđuju da je Isporučitelj dužan isporučiti klima uređaje i obaviti ugovorene radove na lokacijama stručno i kvalitetno prema standardima, pravilima struke te na način kako je to određeno Troškovnikom i Tehničkim specifikacijama</a:t>
            </a:r>
            <a:endParaRPr lang="hr-HR" sz="2000">
              <a:ea typeface="Calibri"/>
              <a:cs typeface="Calibri"/>
            </a:endParaRPr>
          </a:p>
          <a:p>
            <a:r>
              <a:rPr lang="hr-HR" sz="2000"/>
              <a:t>Isporučitelj ne može mijenjati proizvođača i tip robe koje(g) je specificirao u Troškovniku/Ponudi</a:t>
            </a:r>
            <a:endParaRPr lang="hr-HR" sz="2000">
              <a:ea typeface="Calibri"/>
              <a:cs typeface="Calibri"/>
            </a:endParaRPr>
          </a:p>
          <a:p>
            <a:r>
              <a:rPr lang="hr-HR" sz="2000"/>
              <a:t>Po završetku nabave i ugradnje klima uređaja Isporučitelj je dužan dostaviti tehničku i atestnu dokumentaciju ugrađene opreme na hrvatskom jeziku i završno ispitivanje o ugradnji, kao i garantne listove</a:t>
            </a:r>
            <a:endParaRPr lang="hr-HR" sz="2000">
              <a:ea typeface="Calibri"/>
              <a:cs typeface="Calibri"/>
            </a:endParaRPr>
          </a:p>
          <a:p>
            <a:r>
              <a:rPr lang="hr-HR" sz="2000"/>
              <a:t>Prilikom primopredaje provest će se kontrola isporučenih i ugrađenih klima uređaja te utvrditi odgovara li kvaliteta isporučenih i ugrađenih klima uređaja ugovorenoj kvaliteti</a:t>
            </a:r>
            <a:endParaRPr lang="hr-HR" sz="2000">
              <a:ea typeface="Calibri"/>
              <a:cs typeface="Calibri"/>
            </a:endParaRPr>
          </a:p>
          <a:p>
            <a:r>
              <a:rPr lang="hr-HR" sz="2000"/>
              <a:t>Naručitelj ima pravo zahtijevati od Isporučitelja i naknadu štete koju je zbog tih nedostataka pretrpio</a:t>
            </a:r>
          </a:p>
          <a:p>
            <a:endParaRPr lang="hr-HR" sz="2000"/>
          </a:p>
        </p:txBody>
      </p:sp>
    </p:spTree>
    <p:extLst>
      <p:ext uri="{BB962C8B-B14F-4D97-AF65-F5344CB8AC3E}">
        <p14:creationId xmlns:p14="http://schemas.microsoft.com/office/powerpoint/2010/main" val="315295073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5C8C8-E503-3EBB-870D-4B8E709161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511DDC-8E7C-8CDC-B259-507FCCD2FDC3}"/>
              </a:ext>
            </a:extLst>
          </p:cNvPr>
          <p:cNvSpPr>
            <a:spLocks noGrp="1"/>
          </p:cNvSpPr>
          <p:nvPr>
            <p:ph type="title"/>
          </p:nvPr>
        </p:nvSpPr>
        <p:spPr/>
        <p:txBody>
          <a:bodyPr>
            <a:normAutofit/>
          </a:bodyPr>
          <a:lstStyle/>
          <a:p>
            <a:r>
              <a:rPr lang="hr-HR"/>
              <a:t>Primjer 1.</a:t>
            </a:r>
          </a:p>
        </p:txBody>
      </p:sp>
      <p:sp>
        <p:nvSpPr>
          <p:cNvPr id="3" name="Content Placeholder 2">
            <a:extLst>
              <a:ext uri="{FF2B5EF4-FFF2-40B4-BE49-F238E27FC236}">
                <a16:creationId xmlns:a16="http://schemas.microsoft.com/office/drawing/2014/main" id="{02AE4479-26D9-4D71-9737-14353C70F64A}"/>
              </a:ext>
            </a:extLst>
          </p:cNvPr>
          <p:cNvSpPr>
            <a:spLocks noGrp="1"/>
          </p:cNvSpPr>
          <p:nvPr>
            <p:ph idx="1"/>
          </p:nvPr>
        </p:nvSpPr>
        <p:spPr>
          <a:xfrm>
            <a:off x="849854" y="1947134"/>
            <a:ext cx="10832951" cy="3634676"/>
          </a:xfrm>
        </p:spPr>
        <p:txBody>
          <a:bodyPr>
            <a:normAutofit/>
          </a:bodyPr>
          <a:lstStyle/>
          <a:p>
            <a:r>
              <a:rPr lang="hr-HR" sz="2000" b="1"/>
              <a:t>Ugovorne odredbe:</a:t>
            </a:r>
          </a:p>
          <a:p>
            <a:pPr marL="342900" indent="-342900">
              <a:buFont typeface="Arial" panose="020B0604020202020204" pitchFamily="34" charset="0"/>
              <a:buChar char="•"/>
            </a:pPr>
            <a:r>
              <a:rPr lang="hr-HR" sz="2000"/>
              <a:t>Jamstva:</a:t>
            </a:r>
          </a:p>
          <a:p>
            <a:pPr marL="800100" lvl="1" indent="-342900">
              <a:buFont typeface="Arial" panose="020B0604020202020204" pitchFamily="34" charset="0"/>
              <a:buChar char="•"/>
            </a:pPr>
            <a:r>
              <a:rPr lang="hr-HR"/>
              <a:t>Jamstvo za otklanjanje nedostataka</a:t>
            </a:r>
          </a:p>
          <a:p>
            <a:pPr marL="800100" lvl="1" indent="-342900">
              <a:buFont typeface="Arial" panose="020B0604020202020204" pitchFamily="34" charset="0"/>
              <a:buChar char="•"/>
            </a:pPr>
            <a:r>
              <a:rPr lang="hr-HR"/>
              <a:t>Jamstvo za uredno ispunjenje ugovora</a:t>
            </a:r>
          </a:p>
          <a:p>
            <a:endParaRPr lang="hr-HR" sz="2000"/>
          </a:p>
          <a:p>
            <a:endParaRPr lang="hr-HR" sz="2000"/>
          </a:p>
        </p:txBody>
      </p:sp>
    </p:spTree>
    <p:extLst>
      <p:ext uri="{BB962C8B-B14F-4D97-AF65-F5344CB8AC3E}">
        <p14:creationId xmlns:p14="http://schemas.microsoft.com/office/powerpoint/2010/main" val="1317438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3F047-FFF5-A9B2-84A8-6A6BA448B5DD}"/>
              </a:ext>
            </a:extLst>
          </p:cNvPr>
          <p:cNvSpPr>
            <a:spLocks noGrp="1"/>
          </p:cNvSpPr>
          <p:nvPr>
            <p:ph type="title"/>
          </p:nvPr>
        </p:nvSpPr>
        <p:spPr/>
        <p:txBody>
          <a:bodyPr>
            <a:normAutofit/>
          </a:bodyPr>
          <a:lstStyle/>
          <a:p>
            <a:r>
              <a:rPr lang="hr-HR" sz="4400" noProof="0"/>
              <a:t>Zakonodavni okvir na EU nivou</a:t>
            </a:r>
            <a:endParaRPr lang="hr-HR" noProof="0"/>
          </a:p>
        </p:txBody>
      </p:sp>
      <p:sp>
        <p:nvSpPr>
          <p:cNvPr id="3" name="Content Placeholder 2">
            <a:extLst>
              <a:ext uri="{FF2B5EF4-FFF2-40B4-BE49-F238E27FC236}">
                <a16:creationId xmlns:a16="http://schemas.microsoft.com/office/drawing/2014/main" id="{B4285309-0DFC-6248-239E-7D763B66CE50}"/>
              </a:ext>
            </a:extLst>
          </p:cNvPr>
          <p:cNvSpPr>
            <a:spLocks noGrp="1"/>
          </p:cNvSpPr>
          <p:nvPr>
            <p:ph idx="1"/>
          </p:nvPr>
        </p:nvSpPr>
        <p:spPr>
          <a:xfrm>
            <a:off x="609600" y="1652954"/>
            <a:ext cx="10918371" cy="4051160"/>
          </a:xfrm>
        </p:spPr>
        <p:txBody>
          <a:bodyPr>
            <a:normAutofit fontScale="55000" lnSpcReduction="20000"/>
          </a:bodyPr>
          <a:lstStyle/>
          <a:p>
            <a:pPr marL="355600" indent="-228600" algn="just">
              <a:lnSpc>
                <a:spcPct val="120000"/>
              </a:lnSpc>
              <a:spcAft>
                <a:spcPts val="600"/>
              </a:spcAft>
              <a:buClr>
                <a:schemeClr val="accent1">
                  <a:lumMod val="75000"/>
                </a:schemeClr>
              </a:buClr>
              <a:buFont typeface="Arial" panose="020B0604020202020204" pitchFamily="34" charset="0"/>
              <a:buChar char="•"/>
            </a:pPr>
            <a:r>
              <a:rPr lang="hr-HR" b="0" i="0" u="sng" noProof="0" dirty="0">
                <a:solidFill>
                  <a:srgbClr val="000000"/>
                </a:solidFill>
                <a:effectLst/>
                <a:hlinkClick r:id="rId2"/>
              </a:rPr>
              <a:t>Uredba (EU) 2021/1119 Europskog parlamenta i Vijeća o uspostavi okvira za postizanje klimatske neutralnosti i o izmjeni uredaba (EZ) br. 401/2009 i (EU) 2018/1999 („Europski zakon o klimi”)</a:t>
            </a:r>
            <a:r>
              <a:rPr lang="hr-HR" b="0" i="0" noProof="0" dirty="0">
                <a:solidFill>
                  <a:srgbClr val="333333"/>
                </a:solidFill>
                <a:effectLst/>
              </a:rPr>
              <a:t> </a:t>
            </a:r>
          </a:p>
          <a:p>
            <a:pPr marL="355600" indent="-228600" algn="just">
              <a:lnSpc>
                <a:spcPct val="120000"/>
              </a:lnSpc>
              <a:spcAft>
                <a:spcPts val="600"/>
              </a:spcAft>
              <a:buClr>
                <a:schemeClr val="accent1">
                  <a:lumMod val="75000"/>
                </a:schemeClr>
              </a:buClr>
              <a:buFont typeface="Arial" panose="020B0604020202020204" pitchFamily="34" charset="0"/>
              <a:buChar char="•"/>
            </a:pPr>
            <a:r>
              <a:rPr lang="hr-HR" b="0" i="0" u="none" strike="noStrike" noProof="0" dirty="0">
                <a:solidFill>
                  <a:srgbClr val="008F4D"/>
                </a:solidFill>
                <a:effectLst/>
                <a:hlinkClick r:id="rId3"/>
              </a:rPr>
              <a:t>Direktiva o čistim i energetski učinkovitim vozilima</a:t>
            </a:r>
            <a:r>
              <a:rPr lang="hr-HR" b="0" i="0" noProof="0" dirty="0">
                <a:solidFill>
                  <a:srgbClr val="333333"/>
                </a:solidFill>
                <a:effectLst/>
              </a:rPr>
              <a:t> (Direktiva (EU) 2019/1161 Europskog parlamenta i vijeća od 20. lipnja 2019. o izmjeni Direktive 2009/33/EZ o promicanju čistih i energetski učinkovitih vozila u cestovnom prijevozu</a:t>
            </a:r>
          </a:p>
          <a:p>
            <a:pPr marL="355600" indent="-228600" algn="just">
              <a:lnSpc>
                <a:spcPct val="120000"/>
              </a:lnSpc>
              <a:spcAft>
                <a:spcPts val="600"/>
              </a:spcAft>
              <a:buClr>
                <a:schemeClr val="accent1">
                  <a:lumMod val="75000"/>
                </a:schemeClr>
              </a:buClr>
              <a:buFont typeface="Arial" panose="020B0604020202020204" pitchFamily="34" charset="0"/>
              <a:buChar char="•"/>
            </a:pPr>
            <a:r>
              <a:rPr lang="hr-HR" b="0" i="0" u="none" strike="noStrike" noProof="0" dirty="0">
                <a:solidFill>
                  <a:srgbClr val="008F4D"/>
                </a:solidFill>
                <a:effectLst/>
                <a:hlinkClick r:id="rId4"/>
              </a:rPr>
              <a:t>Direktiva 2012/27/EU</a:t>
            </a:r>
            <a:r>
              <a:rPr lang="hr-HR" b="0" i="0" noProof="0" dirty="0">
                <a:solidFill>
                  <a:srgbClr val="333333"/>
                </a:solidFill>
                <a:effectLst/>
              </a:rPr>
              <a:t> Europskog parlamenta i Vijeća od 25. listopada 2012. o energetskoj učinkovitosti, izmjeni direktiva 2009/125/EZ i 2010/30/EU i stavljanju izvan snage direktiva 2004/8/EZ i 2006/32/EZ a koju je 14. 04. 2023. izmijenila </a:t>
            </a:r>
            <a:r>
              <a:rPr lang="hr-HR" b="0" i="0" u="none" strike="noStrike" noProof="0" dirty="0">
                <a:solidFill>
                  <a:srgbClr val="008F4D"/>
                </a:solidFill>
                <a:effectLst/>
                <a:hlinkClick r:id="rId5"/>
              </a:rPr>
              <a:t>Delegirana uredba Komisije</a:t>
            </a:r>
            <a:r>
              <a:rPr lang="hr-HR" b="0" i="0" noProof="0" dirty="0">
                <a:solidFill>
                  <a:srgbClr val="333333"/>
                </a:solidFill>
                <a:effectLst/>
              </a:rPr>
              <a:t> (EU) 2023/807 </a:t>
            </a:r>
            <a:r>
              <a:rPr lang="hr-HR" b="0" i="0" noProof="0" dirty="0" err="1">
                <a:solidFill>
                  <a:srgbClr val="333333"/>
                </a:solidFill>
                <a:effectLst/>
              </a:rPr>
              <a:t>оd</a:t>
            </a:r>
            <a:r>
              <a:rPr lang="hr-HR" b="0" i="0" noProof="0" dirty="0">
                <a:solidFill>
                  <a:srgbClr val="333333"/>
                </a:solidFill>
                <a:effectLst/>
              </a:rPr>
              <a:t> 15. prosinca 2022. o reviziji faktora primarne energije za električnu energiju u primjeni Direktive 2012/27/EU Europskog parlamenta i Vijeća </a:t>
            </a:r>
          </a:p>
          <a:p>
            <a:pPr marL="355600" indent="-228600" algn="just">
              <a:lnSpc>
                <a:spcPct val="120000"/>
              </a:lnSpc>
              <a:spcAft>
                <a:spcPts val="600"/>
              </a:spcAft>
              <a:buClr>
                <a:schemeClr val="accent1">
                  <a:lumMod val="75000"/>
                </a:schemeClr>
              </a:buClr>
              <a:buFont typeface="Arial" panose="020B0604020202020204" pitchFamily="34" charset="0"/>
              <a:buChar char="•"/>
            </a:pPr>
            <a:r>
              <a:rPr lang="en-GB" dirty="0">
                <a:hlinkClick r:id="rId6"/>
              </a:rPr>
              <a:t>DIREKTIVA (EU) 2018/849 EUROPSKOG PARLAMENTA I VIJEĆA </a:t>
            </a:r>
            <a:r>
              <a:rPr lang="hr-HR" b="0" i="0" noProof="0" dirty="0">
                <a:solidFill>
                  <a:srgbClr val="333333"/>
                </a:solidFill>
                <a:effectLst/>
              </a:rPr>
              <a:t>od 30. svibnja 2018. o izmjeni direktiva 2000/53/EZ o otpadnim vozilima, 2006/66/EZ o baterijama i akumulatorima i o otpadnim baterijama i akumulatorima te 2012/19/EU o otpadnoj električnoj i elektroničkoj opremi</a:t>
            </a:r>
          </a:p>
          <a:p>
            <a:pPr marL="355600" indent="-228600" algn="just">
              <a:lnSpc>
                <a:spcPct val="120000"/>
              </a:lnSpc>
              <a:spcAft>
                <a:spcPts val="600"/>
              </a:spcAft>
              <a:buClr>
                <a:schemeClr val="accent1">
                  <a:lumMod val="75000"/>
                </a:schemeClr>
              </a:buClr>
              <a:buFont typeface="Arial" panose="020B0604020202020204" pitchFamily="34" charset="0"/>
              <a:buChar char="•"/>
            </a:pPr>
            <a:r>
              <a:rPr lang="hr-HR" noProof="0" dirty="0">
                <a:hlinkClick r:id="rId7"/>
              </a:rPr>
              <a:t>DIREKTIVA (EU) 2018/844 EUROPSKOG PARLAMENTA I VIJEĆA</a:t>
            </a:r>
            <a:r>
              <a:rPr lang="hr-HR" noProof="0" dirty="0"/>
              <a:t> od 30. svibnja 2018. o izmjeni Direktive 2010/31/EU o energetskim svojstvima zgrada i Direktive 2012/27/EU o energetskoj učinkovitosti</a:t>
            </a:r>
          </a:p>
        </p:txBody>
      </p:sp>
    </p:spTree>
    <p:extLst>
      <p:ext uri="{BB962C8B-B14F-4D97-AF65-F5344CB8AC3E}">
        <p14:creationId xmlns:p14="http://schemas.microsoft.com/office/powerpoint/2010/main" val="6017600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121403-A4CA-EC93-62C2-0C5F622177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A48043-4DD3-5D5E-48B9-9AC5B23DE174}"/>
              </a:ext>
            </a:extLst>
          </p:cNvPr>
          <p:cNvSpPr>
            <a:spLocks noGrp="1"/>
          </p:cNvSpPr>
          <p:nvPr>
            <p:ph type="title"/>
          </p:nvPr>
        </p:nvSpPr>
        <p:spPr/>
        <p:txBody>
          <a:bodyPr/>
          <a:lstStyle/>
          <a:p>
            <a:r>
              <a:rPr lang="hr-HR" sz="6000">
                <a:solidFill>
                  <a:prstClr val="black"/>
                </a:solidFill>
                <a:latin typeface="Calibri Light" panose="020F0302020204030204"/>
                <a:ea typeface="+mj-ea"/>
                <a:cs typeface="+mj-cs"/>
              </a:rPr>
              <a:t>Svjetiljke i električne žarulje</a:t>
            </a:r>
            <a:endParaRPr lang="hr-HR"/>
          </a:p>
        </p:txBody>
      </p:sp>
      <p:sp>
        <p:nvSpPr>
          <p:cNvPr id="3" name="Content Placeholder 2">
            <a:extLst>
              <a:ext uri="{FF2B5EF4-FFF2-40B4-BE49-F238E27FC236}">
                <a16:creationId xmlns:a16="http://schemas.microsoft.com/office/drawing/2014/main" id="{DAD8C143-B9E8-7E2C-426F-421C15DEDABB}"/>
              </a:ext>
            </a:extLst>
          </p:cNvPr>
          <p:cNvSpPr>
            <a:spLocks noGrp="1"/>
          </p:cNvSpPr>
          <p:nvPr>
            <p:ph type="body" idx="1"/>
          </p:nvPr>
        </p:nvSpPr>
        <p:spPr/>
        <p:txBody>
          <a:bodyPr>
            <a:normAutofit/>
          </a:bodyPr>
          <a:lstStyle/>
          <a:p>
            <a:endParaRPr kumimoji="0" lang="hr-HR" sz="6000" b="0" i="0" u="none" strike="noStrike" kern="1200" cap="none" spc="0" normalizeH="0" baseline="0" noProof="0">
              <a:ln>
                <a:noFill/>
              </a:ln>
              <a:solidFill>
                <a:prstClr val="black"/>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49489632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12076-570F-A534-3FB2-5992A70C11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46524C-339B-10A1-F296-095FB4CEC3D7}"/>
              </a:ext>
            </a:extLst>
          </p:cNvPr>
          <p:cNvSpPr>
            <a:spLocks noGrp="1"/>
          </p:cNvSpPr>
          <p:nvPr>
            <p:ph type="title"/>
          </p:nvPr>
        </p:nvSpPr>
        <p:spPr/>
        <p:txBody>
          <a:bodyPr vert="horz" lIns="91440" tIns="45720" rIns="91440" bIns="45720" rtlCol="0" anchor="ctr">
            <a:normAutofit fontScale="90000"/>
          </a:bodyPr>
          <a:lstStyle/>
          <a:p>
            <a:r>
              <a:rPr lang="hr-HR" dirty="0"/>
              <a:t>ODLUKA O PROVEDBI ZELENE JAVNE NABAVE</a:t>
            </a:r>
          </a:p>
        </p:txBody>
      </p:sp>
      <p:sp>
        <p:nvSpPr>
          <p:cNvPr id="3" name="Content Placeholder 2">
            <a:extLst>
              <a:ext uri="{FF2B5EF4-FFF2-40B4-BE49-F238E27FC236}">
                <a16:creationId xmlns:a16="http://schemas.microsoft.com/office/drawing/2014/main" id="{1040BDFF-2662-9339-5907-86EC34045A2D}"/>
              </a:ext>
            </a:extLst>
          </p:cNvPr>
          <p:cNvSpPr>
            <a:spLocks noGrp="1"/>
          </p:cNvSpPr>
          <p:nvPr>
            <p:ph idx="1"/>
          </p:nvPr>
        </p:nvSpPr>
        <p:spPr>
          <a:xfrm>
            <a:off x="1612641" y="1896894"/>
            <a:ext cx="9534426" cy="3684916"/>
          </a:xfrm>
        </p:spPr>
        <p:txBody>
          <a:bodyPr vert="horz" lIns="91440" tIns="45720" rIns="91440" bIns="45720" rtlCol="0" anchor="t">
            <a:normAutofit lnSpcReduction="10000"/>
          </a:bodyPr>
          <a:lstStyle/>
          <a:p>
            <a:pPr marL="457200" indent="-457200">
              <a:buFont typeface="Arial" panose="020B0604020202020204" pitchFamily="34" charset="0"/>
              <a:buChar char="•"/>
            </a:pPr>
            <a:r>
              <a:rPr lang="hr-HR"/>
              <a:t>Udio nabave električnih žarulja razvrstanih u najviši energetski razred dostupan na tržištu od 1. siječnja 2025. iznosi najmanje 50 %, od 1. siječnja 2028. iznosi najmanje 70 %, a od 1. siječnja 2030. iznosi najmanje 90 %</a:t>
            </a:r>
          </a:p>
          <a:p>
            <a:endParaRPr lang="hr-HR"/>
          </a:p>
          <a:p>
            <a:pPr marL="457200" indent="-457200">
              <a:buFont typeface="Arial" panose="020B0604020202020204" pitchFamily="34" charset="0"/>
              <a:buChar char="•"/>
            </a:pPr>
            <a:r>
              <a:rPr lang="hr-HR"/>
              <a:t>Udio nabave svjetiljki, koje dopuštaju uporabu električnih žarulja razvrstanih u najviši energetski razred dostupnih na tržištu iznosi najmanje 90 % u svakoj godini provedbe ove Odluke</a:t>
            </a:r>
            <a:endParaRPr lang="hr-HR">
              <a:ea typeface="Calibri"/>
              <a:cs typeface="Calibri"/>
            </a:endParaRPr>
          </a:p>
        </p:txBody>
      </p:sp>
    </p:spTree>
    <p:extLst>
      <p:ext uri="{BB962C8B-B14F-4D97-AF65-F5344CB8AC3E}">
        <p14:creationId xmlns:p14="http://schemas.microsoft.com/office/powerpoint/2010/main" val="307684718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663813-E875-D9FC-006B-F3DDCA12FB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D701D9-43B9-07F6-E691-7D9013A9FC09}"/>
              </a:ext>
            </a:extLst>
          </p:cNvPr>
          <p:cNvSpPr>
            <a:spLocks noGrp="1"/>
          </p:cNvSpPr>
          <p:nvPr>
            <p:ph type="title"/>
          </p:nvPr>
        </p:nvSpPr>
        <p:spPr>
          <a:xfrm>
            <a:off x="914400" y="442946"/>
            <a:ext cx="9534426" cy="995915"/>
          </a:xfrm>
        </p:spPr>
        <p:txBody>
          <a:bodyPr vert="horz" lIns="91440" tIns="45720" rIns="91440" bIns="45720" rtlCol="0" anchor="ctr">
            <a:noAutofit/>
          </a:bodyPr>
          <a:lstStyle/>
          <a:p>
            <a:r>
              <a:rPr lang="hr-HR" sz="3600" dirty="0"/>
              <a:t>Jednostavnije oznake energetske učinkovitosti EU-a za rasvjetna tijela primjenjuju se od 1. rujna 2021. g.</a:t>
            </a:r>
          </a:p>
        </p:txBody>
      </p:sp>
      <p:sp>
        <p:nvSpPr>
          <p:cNvPr id="3" name="Content Placeholder 2">
            <a:extLst>
              <a:ext uri="{FF2B5EF4-FFF2-40B4-BE49-F238E27FC236}">
                <a16:creationId xmlns:a16="http://schemas.microsoft.com/office/drawing/2014/main" id="{9A3F84A0-38BD-4525-7F55-7A8842465688}"/>
              </a:ext>
            </a:extLst>
          </p:cNvPr>
          <p:cNvSpPr>
            <a:spLocks noGrp="1"/>
          </p:cNvSpPr>
          <p:nvPr>
            <p:ph idx="1"/>
          </p:nvPr>
        </p:nvSpPr>
        <p:spPr>
          <a:xfrm>
            <a:off x="914400" y="1896894"/>
            <a:ext cx="10650071" cy="3684916"/>
          </a:xfrm>
        </p:spPr>
        <p:txBody>
          <a:bodyPr vert="horz" lIns="91440" tIns="45720" rIns="91440" bIns="45720" rtlCol="0" anchor="t">
            <a:normAutofit/>
          </a:bodyPr>
          <a:lstStyle/>
          <a:p>
            <a:pPr marL="457200" indent="-457200">
              <a:buFont typeface="Arial" panose="020B0604020202020204" pitchFamily="34" charset="0"/>
              <a:buChar char="•"/>
            </a:pPr>
            <a:r>
              <a:rPr lang="hr-HR"/>
              <a:t>Od 1. rujna 2021. u svim trgovinama i internetskim maloprodajnim trgovinama primjenjivat će se nova verzija široko prihvaćene oznake energetske učinkovitosti EU-a za žarulje i ostala rasvjetna tijela</a:t>
            </a:r>
          </a:p>
          <a:p>
            <a:pPr marL="457200" indent="-457200">
              <a:buFont typeface="Arial" panose="020B0604020202020204" pitchFamily="34" charset="0"/>
              <a:buChar char="•"/>
            </a:pPr>
            <a:r>
              <a:rPr lang="hr-HR"/>
              <a:t>Nova je ljestvica stroža i osmišljena je tako da se u početku samo manji broj proizvoda može razvrstati u razrede „A” i „B”, čime se ostavlja prostor za buduće učinkovitije proizvode</a:t>
            </a:r>
          </a:p>
          <a:p>
            <a:endParaRPr lang="hr-HR"/>
          </a:p>
          <a:p>
            <a:r>
              <a:rPr lang="hr-HR" sz="2000">
                <a:hlinkClick r:id="rId2"/>
              </a:rPr>
              <a:t>https://ec.europa.eu/commission/presscorner/detail/hr/ip_21_4484</a:t>
            </a:r>
            <a:r>
              <a:rPr lang="hr-HR" sz="2000"/>
              <a:t> </a:t>
            </a:r>
            <a:endParaRPr lang="hr-HR" sz="2000">
              <a:ea typeface="Calibri"/>
              <a:cs typeface="Calibri"/>
            </a:endParaRPr>
          </a:p>
        </p:txBody>
      </p:sp>
    </p:spTree>
    <p:extLst>
      <p:ext uri="{BB962C8B-B14F-4D97-AF65-F5344CB8AC3E}">
        <p14:creationId xmlns:p14="http://schemas.microsoft.com/office/powerpoint/2010/main" val="153880204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5BCB3-135A-0810-0341-09E29A5BE3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130039-A691-DA4A-48D4-0057AF119E66}"/>
              </a:ext>
            </a:extLst>
          </p:cNvPr>
          <p:cNvSpPr>
            <a:spLocks noGrp="1"/>
          </p:cNvSpPr>
          <p:nvPr>
            <p:ph type="title"/>
          </p:nvPr>
        </p:nvSpPr>
        <p:spPr>
          <a:xfrm>
            <a:off x="914400" y="442946"/>
            <a:ext cx="9534426" cy="995915"/>
          </a:xfrm>
        </p:spPr>
        <p:txBody>
          <a:bodyPr vert="horz" lIns="91440" tIns="45720" rIns="91440" bIns="45720" rtlCol="0" anchor="ctr">
            <a:noAutofit/>
          </a:bodyPr>
          <a:lstStyle/>
          <a:p>
            <a:r>
              <a:rPr lang="hr-HR" sz="3200" dirty="0"/>
              <a:t>Jednostavnije oznake energetske učinkovitosti EU-a za rasvjetna tijela primjenjuju se od 1. rujna 2021. g.</a:t>
            </a:r>
          </a:p>
        </p:txBody>
      </p:sp>
      <p:pic>
        <p:nvPicPr>
          <p:cNvPr id="7" name="Picture 6">
            <a:extLst>
              <a:ext uri="{FF2B5EF4-FFF2-40B4-BE49-F238E27FC236}">
                <a16:creationId xmlns:a16="http://schemas.microsoft.com/office/drawing/2014/main" id="{A2E2BDB2-907F-6E69-7DAA-2A62E6EA3191}"/>
              </a:ext>
            </a:extLst>
          </p:cNvPr>
          <p:cNvPicPr>
            <a:picLocks noChangeAspect="1"/>
          </p:cNvPicPr>
          <p:nvPr/>
        </p:nvPicPr>
        <p:blipFill>
          <a:blip r:embed="rId2"/>
          <a:stretch>
            <a:fillRect/>
          </a:stretch>
        </p:blipFill>
        <p:spPr>
          <a:xfrm>
            <a:off x="3134850" y="1607155"/>
            <a:ext cx="7643522" cy="4999153"/>
          </a:xfrm>
          <a:prstGeom prst="rect">
            <a:avLst/>
          </a:prstGeom>
        </p:spPr>
      </p:pic>
    </p:spTree>
    <p:extLst>
      <p:ext uri="{BB962C8B-B14F-4D97-AF65-F5344CB8AC3E}">
        <p14:creationId xmlns:p14="http://schemas.microsoft.com/office/powerpoint/2010/main" val="12893211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342882-CB2E-8EEE-BBB2-2DEE62EA9E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3CF35E-A4C2-B11E-839C-E36C12AC6988}"/>
              </a:ext>
            </a:extLst>
          </p:cNvPr>
          <p:cNvSpPr>
            <a:spLocks noGrp="1"/>
          </p:cNvSpPr>
          <p:nvPr>
            <p:ph type="title"/>
          </p:nvPr>
        </p:nvSpPr>
        <p:spPr/>
        <p:txBody>
          <a:bodyPr>
            <a:normAutofit/>
          </a:bodyPr>
          <a:lstStyle/>
          <a:p>
            <a:r>
              <a:rPr lang="hr-HR"/>
              <a:t>Primjeri:</a:t>
            </a:r>
          </a:p>
        </p:txBody>
      </p:sp>
      <p:sp>
        <p:nvSpPr>
          <p:cNvPr id="3" name="Content Placeholder 2">
            <a:extLst>
              <a:ext uri="{FF2B5EF4-FFF2-40B4-BE49-F238E27FC236}">
                <a16:creationId xmlns:a16="http://schemas.microsoft.com/office/drawing/2014/main" id="{93490400-05AC-D7CC-4071-C2E833DEBB59}"/>
              </a:ext>
            </a:extLst>
          </p:cNvPr>
          <p:cNvSpPr>
            <a:spLocks noGrp="1"/>
          </p:cNvSpPr>
          <p:nvPr>
            <p:ph idx="1"/>
          </p:nvPr>
        </p:nvSpPr>
        <p:spPr/>
        <p:txBody>
          <a:bodyPr>
            <a:normAutofit fontScale="92500" lnSpcReduction="20000"/>
          </a:bodyPr>
          <a:lstStyle/>
          <a:p>
            <a:r>
              <a:rPr lang="hr-HR"/>
              <a:t>Predmet nabave: </a:t>
            </a:r>
            <a:r>
              <a:rPr lang="pl-PL"/>
              <a:t>Žarulje (po grupama) grupa 1: Obične žarulje i grupa 2: Žarulje za S.S. Signale</a:t>
            </a:r>
          </a:p>
          <a:p>
            <a:r>
              <a:rPr lang="hr-HR" err="1"/>
              <a:t>Evid</a:t>
            </a:r>
            <a:r>
              <a:rPr lang="hr-HR"/>
              <a:t>. br. nabave: 159/24/DK</a:t>
            </a:r>
          </a:p>
          <a:p>
            <a:r>
              <a:rPr lang="hr-HR"/>
              <a:t>Naručitelj: HŽ INFRASTRUKTURA d.o.o.</a:t>
            </a:r>
          </a:p>
          <a:p>
            <a:r>
              <a:rPr lang="hr-HR"/>
              <a:t>PVN: 172.717,00</a:t>
            </a:r>
          </a:p>
          <a:p>
            <a:r>
              <a:rPr lang="hr-HR"/>
              <a:t>Sklapa se OS</a:t>
            </a:r>
          </a:p>
          <a:p>
            <a:endParaRPr lang="hr-HR"/>
          </a:p>
          <a:p>
            <a:r>
              <a:rPr lang="hr-HR">
                <a:hlinkClick r:id="rId2"/>
              </a:rPr>
              <a:t>https://eojn.hr/tender-eo/1040</a:t>
            </a:r>
            <a:r>
              <a:rPr lang="hr-HR"/>
              <a:t> </a:t>
            </a:r>
          </a:p>
        </p:txBody>
      </p:sp>
    </p:spTree>
    <p:extLst>
      <p:ext uri="{BB962C8B-B14F-4D97-AF65-F5344CB8AC3E}">
        <p14:creationId xmlns:p14="http://schemas.microsoft.com/office/powerpoint/2010/main" val="373173625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5CB887-DEB6-C470-A16B-EB741E193E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BEE2B5-E9EC-3479-31E1-FE5C4E559A68}"/>
              </a:ext>
            </a:extLst>
          </p:cNvPr>
          <p:cNvSpPr>
            <a:spLocks noGrp="1"/>
          </p:cNvSpPr>
          <p:nvPr>
            <p:ph type="title"/>
          </p:nvPr>
        </p:nvSpPr>
        <p:spPr/>
        <p:txBody>
          <a:bodyPr>
            <a:normAutofit/>
          </a:bodyPr>
          <a:lstStyle/>
          <a:p>
            <a:r>
              <a:rPr lang="hr-HR"/>
              <a:t>Primjer 1.</a:t>
            </a:r>
          </a:p>
        </p:txBody>
      </p:sp>
      <p:sp>
        <p:nvSpPr>
          <p:cNvPr id="3" name="Content Placeholder 2">
            <a:extLst>
              <a:ext uri="{FF2B5EF4-FFF2-40B4-BE49-F238E27FC236}">
                <a16:creationId xmlns:a16="http://schemas.microsoft.com/office/drawing/2014/main" id="{1335AC7D-AF58-A10C-5568-7B9D394AE060}"/>
              </a:ext>
            </a:extLst>
          </p:cNvPr>
          <p:cNvSpPr>
            <a:spLocks noGrp="1"/>
          </p:cNvSpPr>
          <p:nvPr>
            <p:ph idx="1"/>
          </p:nvPr>
        </p:nvSpPr>
        <p:spPr/>
        <p:txBody>
          <a:bodyPr>
            <a:normAutofit/>
          </a:bodyPr>
          <a:lstStyle/>
          <a:p>
            <a:r>
              <a:rPr lang="hr-HR"/>
              <a:t>Uvjeti sposobnosti:</a:t>
            </a:r>
          </a:p>
          <a:p>
            <a:pPr marL="457200" indent="-457200">
              <a:buFont typeface="Arial" panose="020B0604020202020204" pitchFamily="34" charset="0"/>
              <a:buChar char="•"/>
            </a:pPr>
            <a:r>
              <a:rPr lang="hr-HR"/>
              <a:t>Obavljanje profesionalne djelatnosti</a:t>
            </a:r>
          </a:p>
          <a:p>
            <a:pPr marL="457200" indent="-457200">
              <a:buFont typeface="Arial" panose="020B0604020202020204" pitchFamily="34" charset="0"/>
              <a:buChar char="•"/>
            </a:pPr>
            <a:r>
              <a:rPr lang="hr-HR"/>
              <a:t>Tehnička i stručna sposobnost</a:t>
            </a:r>
          </a:p>
          <a:p>
            <a:pPr marL="914400" lvl="1" indent="-457200">
              <a:buFont typeface="Arial" panose="020B0604020202020204" pitchFamily="34" charset="0"/>
              <a:buChar char="•"/>
            </a:pPr>
            <a:r>
              <a:rPr lang="hr-HR" sz="2800">
                <a:solidFill>
                  <a:schemeClr val="tx1">
                    <a:lumMod val="75000"/>
                    <a:lumOff val="25000"/>
                  </a:schemeClr>
                </a:solidFill>
              </a:rPr>
              <a:t>Popis glavnih isporuka robe</a:t>
            </a:r>
          </a:p>
          <a:p>
            <a:pPr marL="914400" lvl="1" indent="-457200">
              <a:buFont typeface="Arial" panose="020B0604020202020204" pitchFamily="34" charset="0"/>
              <a:buChar char="•"/>
            </a:pPr>
            <a:r>
              <a:rPr lang="hr-HR" sz="2800">
                <a:solidFill>
                  <a:schemeClr val="tx1">
                    <a:lumMod val="75000"/>
                    <a:lumOff val="25000"/>
                  </a:schemeClr>
                </a:solidFill>
              </a:rPr>
              <a:t>Uzorci, opisi ili fotografije</a:t>
            </a:r>
            <a:endParaRPr lang="hr-HR"/>
          </a:p>
          <a:p>
            <a:endParaRPr lang="hr-HR"/>
          </a:p>
        </p:txBody>
      </p:sp>
    </p:spTree>
    <p:extLst>
      <p:ext uri="{BB962C8B-B14F-4D97-AF65-F5344CB8AC3E}">
        <p14:creationId xmlns:p14="http://schemas.microsoft.com/office/powerpoint/2010/main" val="341246228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E9DA88-AF51-48D9-6D63-EBFE2027EA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1DAB3E-7C40-25DD-AC73-7B66137E2119}"/>
              </a:ext>
            </a:extLst>
          </p:cNvPr>
          <p:cNvSpPr>
            <a:spLocks noGrp="1"/>
          </p:cNvSpPr>
          <p:nvPr>
            <p:ph type="title"/>
          </p:nvPr>
        </p:nvSpPr>
        <p:spPr>
          <a:xfrm>
            <a:off x="1447271" y="221957"/>
            <a:ext cx="9534426" cy="995915"/>
          </a:xfrm>
        </p:spPr>
        <p:txBody>
          <a:bodyPr>
            <a:normAutofit/>
          </a:bodyPr>
          <a:lstStyle/>
          <a:p>
            <a:r>
              <a:rPr lang="hr-HR"/>
              <a:t>Primjer 1.</a:t>
            </a:r>
          </a:p>
        </p:txBody>
      </p:sp>
      <p:sp>
        <p:nvSpPr>
          <p:cNvPr id="3" name="Content Placeholder 2">
            <a:extLst>
              <a:ext uri="{FF2B5EF4-FFF2-40B4-BE49-F238E27FC236}">
                <a16:creationId xmlns:a16="http://schemas.microsoft.com/office/drawing/2014/main" id="{F0D34A6A-8D45-6586-4DEC-3954047B55F1}"/>
              </a:ext>
            </a:extLst>
          </p:cNvPr>
          <p:cNvSpPr>
            <a:spLocks noGrp="1"/>
          </p:cNvSpPr>
          <p:nvPr>
            <p:ph idx="1"/>
          </p:nvPr>
        </p:nvSpPr>
        <p:spPr>
          <a:xfrm>
            <a:off x="1447271" y="1305422"/>
            <a:ext cx="10099461" cy="452704"/>
          </a:xfrm>
        </p:spPr>
        <p:txBody>
          <a:bodyPr>
            <a:normAutofit/>
          </a:bodyPr>
          <a:lstStyle/>
          <a:p>
            <a:r>
              <a:rPr lang="hr-HR" sz="2400" b="1"/>
              <a:t>Tehnička i stručna sposobnost - Popis glavnih isporuka robe</a:t>
            </a:r>
            <a:endParaRPr lang="hr-HR" sz="8000"/>
          </a:p>
          <a:p>
            <a:endParaRPr lang="hr-HR" sz="2400"/>
          </a:p>
          <a:p>
            <a:endParaRPr lang="hr-HR" sz="8000"/>
          </a:p>
          <a:p>
            <a:pPr algn="l"/>
            <a:endParaRPr lang="hr-HR" sz="8000" b="1" i="0">
              <a:effectLst/>
            </a:endParaRPr>
          </a:p>
          <a:p>
            <a:pPr algn="l"/>
            <a:endParaRPr lang="hr-HR" sz="8000" b="1" i="0">
              <a:effectLst/>
            </a:endParaRPr>
          </a:p>
          <a:p>
            <a:endParaRPr lang="hr-HR"/>
          </a:p>
          <a:p>
            <a:endParaRPr lang="hr-HR"/>
          </a:p>
          <a:p>
            <a:endParaRPr lang="hr-HR"/>
          </a:p>
        </p:txBody>
      </p:sp>
      <p:sp>
        <p:nvSpPr>
          <p:cNvPr id="4" name="Content Placeholder 2">
            <a:extLst>
              <a:ext uri="{FF2B5EF4-FFF2-40B4-BE49-F238E27FC236}">
                <a16:creationId xmlns:a16="http://schemas.microsoft.com/office/drawing/2014/main" id="{4D1932B0-96D2-D154-692D-59E69CA58809}"/>
              </a:ext>
            </a:extLst>
          </p:cNvPr>
          <p:cNvSpPr txBox="1">
            <a:spLocks/>
          </p:cNvSpPr>
          <p:nvPr/>
        </p:nvSpPr>
        <p:spPr>
          <a:xfrm>
            <a:off x="1447271" y="3261056"/>
            <a:ext cx="10504475" cy="2391202"/>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lumMod val="75000"/>
                    <a:lumOff val="2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hr-HR" sz="2000"/>
              <a:t>Popis glavnih isporuka robe izvršenih u godini u kojoj je započeo postupak javne nabave i tijekom tri godine koje prethode toj godini. Popis ugovora sadrži vrijednost robe, datum te naziv druge ugovorne strane</a:t>
            </a:r>
          </a:p>
          <a:p>
            <a:r>
              <a:rPr lang="hr-HR" sz="2000"/>
              <a:t>Popis mora sadržavati izvršenje najmanje 1 (jednog), a najviše 5 (pet) ugovora vezanih uz predmet nabave zbirne vrijednosti od minimalno:</a:t>
            </a:r>
            <a:endParaRPr lang="hr-HR" sz="2000">
              <a:ea typeface="Calibri"/>
              <a:cs typeface="Calibri"/>
            </a:endParaRPr>
          </a:p>
          <a:p>
            <a:r>
              <a:rPr lang="hr-HR" sz="2000"/>
              <a:t>Za grupu 1: 43.000,00 EUR</a:t>
            </a:r>
            <a:endParaRPr lang="hr-HR" sz="2000">
              <a:ea typeface="Calibri"/>
              <a:cs typeface="Calibri"/>
            </a:endParaRPr>
          </a:p>
          <a:p>
            <a:r>
              <a:rPr lang="hr-HR" sz="2000"/>
              <a:t>Za grupu 2: 129.000,00 EUR</a:t>
            </a:r>
            <a:endParaRPr lang="hr-HR" sz="1800"/>
          </a:p>
          <a:p>
            <a:endParaRPr lang="hr-HR" sz="1800"/>
          </a:p>
        </p:txBody>
      </p:sp>
      <p:pic>
        <p:nvPicPr>
          <p:cNvPr id="9" name="Picture 8">
            <a:extLst>
              <a:ext uri="{FF2B5EF4-FFF2-40B4-BE49-F238E27FC236}">
                <a16:creationId xmlns:a16="http://schemas.microsoft.com/office/drawing/2014/main" id="{93FCBC34-6095-92D8-EF31-CFD1A77DCE75}"/>
              </a:ext>
            </a:extLst>
          </p:cNvPr>
          <p:cNvPicPr>
            <a:picLocks noChangeAspect="1"/>
          </p:cNvPicPr>
          <p:nvPr/>
        </p:nvPicPr>
        <p:blipFill>
          <a:blip r:embed="rId2"/>
          <a:stretch>
            <a:fillRect/>
          </a:stretch>
        </p:blipFill>
        <p:spPr>
          <a:xfrm>
            <a:off x="1562198" y="1845676"/>
            <a:ext cx="9911968" cy="1327830"/>
          </a:xfrm>
          <a:prstGeom prst="rect">
            <a:avLst/>
          </a:prstGeom>
        </p:spPr>
      </p:pic>
    </p:spTree>
    <p:extLst>
      <p:ext uri="{BB962C8B-B14F-4D97-AF65-F5344CB8AC3E}">
        <p14:creationId xmlns:p14="http://schemas.microsoft.com/office/powerpoint/2010/main" val="317675577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574EE1-FE08-0153-FF94-F533D414AC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537F92-4FDC-795F-94ED-DC8389E5C1E0}"/>
              </a:ext>
            </a:extLst>
          </p:cNvPr>
          <p:cNvSpPr>
            <a:spLocks noGrp="1"/>
          </p:cNvSpPr>
          <p:nvPr>
            <p:ph type="title"/>
          </p:nvPr>
        </p:nvSpPr>
        <p:spPr>
          <a:xfrm>
            <a:off x="1447271" y="221957"/>
            <a:ext cx="9534426" cy="995915"/>
          </a:xfrm>
        </p:spPr>
        <p:txBody>
          <a:bodyPr>
            <a:normAutofit/>
          </a:bodyPr>
          <a:lstStyle/>
          <a:p>
            <a:r>
              <a:rPr lang="hr-HR"/>
              <a:t>Primjer 1.</a:t>
            </a:r>
          </a:p>
        </p:txBody>
      </p:sp>
      <p:sp>
        <p:nvSpPr>
          <p:cNvPr id="6" name="Content Placeholder 2">
            <a:extLst>
              <a:ext uri="{FF2B5EF4-FFF2-40B4-BE49-F238E27FC236}">
                <a16:creationId xmlns:a16="http://schemas.microsoft.com/office/drawing/2014/main" id="{C7DFABE3-0C90-8C78-B064-CD2B3058B807}"/>
              </a:ext>
            </a:extLst>
          </p:cNvPr>
          <p:cNvSpPr txBox="1">
            <a:spLocks/>
          </p:cNvSpPr>
          <p:nvPr/>
        </p:nvSpPr>
        <p:spPr>
          <a:xfrm>
            <a:off x="1489092" y="1670998"/>
            <a:ext cx="9450784" cy="3740098"/>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lumMod val="75000"/>
                    <a:lumOff val="2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hr-HR" sz="1800" b="1"/>
              <a:t>Način dokazivanja</a:t>
            </a:r>
          </a:p>
          <a:p>
            <a:pPr marL="457200" indent="-457200">
              <a:buFont typeface="Arial" panose="020B0604020202020204" pitchFamily="34" charset="0"/>
              <a:buChar char="•"/>
            </a:pPr>
            <a:r>
              <a:rPr lang="hr-HR" sz="1800"/>
              <a:t>Naručitelj može u bilo kojem trenutku tijekom postupka javne nabave, ako je to potrebno za pravilno provođenje postupka, provjeriti informacije navedene u europskoj jedinstvenoj dokumentaciji o nabavi kod nadležnog tijela za vođenje službene evidencije o tim podacima sukladno posebnom propisu i zatražiti izdavanje potvrde o tome, uvidom u popratne dokumente ili dokaze koje već posjeduje, ili izravnim pristupom elektroničkim sredstvima komunikacije besplatnoj nacionalnoj bazi podataka na hrvatskom jeziku</a:t>
            </a:r>
            <a:endParaRPr lang="hr-HR" sz="1800">
              <a:ea typeface="Calibri"/>
              <a:cs typeface="Calibri"/>
            </a:endParaRPr>
          </a:p>
          <a:p>
            <a:pPr marL="457200" indent="-457200">
              <a:buFont typeface="Arial" panose="020B0604020202020204" pitchFamily="34" charset="0"/>
              <a:buChar char="•"/>
            </a:pPr>
            <a:r>
              <a:rPr lang="hr-HR" sz="1800"/>
              <a:t>Ako se ne može obaviti provjera ili ishoditi potvrda sukladno gore navedenom stavku, Naručitelj može zahtijevati od gospodarskog subjekta da u primjerenom roku, ne kraćem od 5 dana, dostavi sve ili dio popratnih dokumenta ili dokaza</a:t>
            </a:r>
          </a:p>
          <a:p>
            <a:pPr marL="457200" indent="-457200">
              <a:buFont typeface="Arial" panose="020B0604020202020204" pitchFamily="34" charset="0"/>
              <a:buChar char="•"/>
            </a:pPr>
            <a:r>
              <a:rPr lang="hr-HR" sz="1800"/>
              <a:t>Naručitelj može prije donošenja odluke u postupku javne nabave od ponuditelja koji je podnio ekonomski najpovoljniju ponudu zatražiti da u primjerenom roku, ne kraćem od 5 dana, dostavi ažurirane popratne dokumente</a:t>
            </a:r>
          </a:p>
        </p:txBody>
      </p:sp>
    </p:spTree>
    <p:extLst>
      <p:ext uri="{BB962C8B-B14F-4D97-AF65-F5344CB8AC3E}">
        <p14:creationId xmlns:p14="http://schemas.microsoft.com/office/powerpoint/2010/main" val="396717710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2FEAD6-7B37-0C8F-CEE0-D54278CFBE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8B5871-7D13-3730-43ED-16E4A9231119}"/>
              </a:ext>
            </a:extLst>
          </p:cNvPr>
          <p:cNvSpPr>
            <a:spLocks noGrp="1"/>
          </p:cNvSpPr>
          <p:nvPr>
            <p:ph type="title"/>
          </p:nvPr>
        </p:nvSpPr>
        <p:spPr>
          <a:xfrm>
            <a:off x="1447271" y="221957"/>
            <a:ext cx="9534426" cy="995915"/>
          </a:xfrm>
        </p:spPr>
        <p:txBody>
          <a:bodyPr>
            <a:normAutofit/>
          </a:bodyPr>
          <a:lstStyle/>
          <a:p>
            <a:r>
              <a:rPr lang="hr-HR"/>
              <a:t>Primjer 1.</a:t>
            </a:r>
          </a:p>
        </p:txBody>
      </p:sp>
      <p:sp>
        <p:nvSpPr>
          <p:cNvPr id="3" name="Content Placeholder 2">
            <a:extLst>
              <a:ext uri="{FF2B5EF4-FFF2-40B4-BE49-F238E27FC236}">
                <a16:creationId xmlns:a16="http://schemas.microsoft.com/office/drawing/2014/main" id="{92028907-4694-F35F-96C4-B2764D75541F}"/>
              </a:ext>
            </a:extLst>
          </p:cNvPr>
          <p:cNvSpPr>
            <a:spLocks noGrp="1"/>
          </p:cNvSpPr>
          <p:nvPr>
            <p:ph idx="1"/>
          </p:nvPr>
        </p:nvSpPr>
        <p:spPr>
          <a:xfrm>
            <a:off x="774551" y="1305421"/>
            <a:ext cx="10772181" cy="1513083"/>
          </a:xfrm>
        </p:spPr>
        <p:txBody>
          <a:bodyPr vert="horz" lIns="91440" tIns="45720" rIns="91440" bIns="45720" rtlCol="0" anchor="t">
            <a:normAutofit/>
          </a:bodyPr>
          <a:lstStyle/>
          <a:p>
            <a:r>
              <a:rPr lang="hr-HR" sz="2400" b="1"/>
              <a:t>Tehnička i stručna sposobnost - Uzorci, opisi ili fotografije</a:t>
            </a:r>
          </a:p>
          <a:p>
            <a:pPr marL="342900" indent="-342900">
              <a:buFont typeface="Arial" panose="020B0604020202020204" pitchFamily="34" charset="0"/>
              <a:buChar char="•"/>
            </a:pPr>
            <a:r>
              <a:rPr lang="hr-HR" sz="2000"/>
              <a:t>Gospodarski subjekt dostavit će tražene uzorke, opise ili fotografije proizvoda za isporuku, a ukoliko je utvrđen u odgovarajućoj obavijesti, dokumentaciji o nabavi ili europskoj jedinstvenoj dokumentaciji o nabavi gospodarski subjekt moraju priložiti potvrde o autentičnosti</a:t>
            </a:r>
            <a:endParaRPr lang="hr-HR" sz="2100"/>
          </a:p>
          <a:p>
            <a:pPr marL="342900" indent="-342900">
              <a:buFont typeface="Arial" panose="020B0604020202020204" pitchFamily="34" charset="0"/>
              <a:buChar char="•"/>
            </a:pPr>
            <a:endParaRPr lang="hr-HR" sz="2000"/>
          </a:p>
          <a:p>
            <a:endParaRPr lang="hr-HR" sz="2000"/>
          </a:p>
          <a:p>
            <a:endParaRPr lang="hr-HR" sz="2400"/>
          </a:p>
          <a:p>
            <a:endParaRPr lang="hr-HR" sz="2000"/>
          </a:p>
          <a:p>
            <a:pPr algn="l"/>
            <a:endParaRPr lang="hr-HR" sz="8000" b="1" i="0">
              <a:effectLst/>
            </a:endParaRPr>
          </a:p>
          <a:p>
            <a:pPr algn="l"/>
            <a:endParaRPr lang="hr-HR" sz="8000" b="1" i="0">
              <a:effectLst/>
            </a:endParaRPr>
          </a:p>
          <a:p>
            <a:endParaRPr lang="hr-HR"/>
          </a:p>
          <a:p>
            <a:endParaRPr lang="hr-HR"/>
          </a:p>
          <a:p>
            <a:endParaRPr lang="hr-HR"/>
          </a:p>
        </p:txBody>
      </p:sp>
      <p:sp>
        <p:nvSpPr>
          <p:cNvPr id="6" name="Content Placeholder 2">
            <a:extLst>
              <a:ext uri="{FF2B5EF4-FFF2-40B4-BE49-F238E27FC236}">
                <a16:creationId xmlns:a16="http://schemas.microsoft.com/office/drawing/2014/main" id="{BD3890A4-EF7F-F5AF-443A-2C6DA764BF41}"/>
              </a:ext>
            </a:extLst>
          </p:cNvPr>
          <p:cNvSpPr txBox="1">
            <a:spLocks/>
          </p:cNvSpPr>
          <p:nvPr/>
        </p:nvSpPr>
        <p:spPr>
          <a:xfrm>
            <a:off x="2483033" y="4039497"/>
            <a:ext cx="9450784" cy="2022633"/>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lumMod val="75000"/>
                    <a:lumOff val="2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hr-HR" sz="1800" b="1"/>
              <a:t>Način dokazivanja</a:t>
            </a:r>
          </a:p>
          <a:p>
            <a:pPr marL="457200" indent="-457200">
              <a:buFont typeface="Arial" panose="020B0604020202020204" pitchFamily="34" charset="0"/>
              <a:buChar char="•"/>
            </a:pPr>
            <a:r>
              <a:rPr lang="hr-HR" sz="1800"/>
              <a:t>Prospekti/tehničke karakteristike proizvođača s punim tehničkim podacima za ponuđene stavke. Prospekti/tehničke karakteristike trebaju biti na hrvatskom/engleskom jeziku te je potrebno da svaka stavka iz ponude bude točno označena u ponuđenom prospektu</a:t>
            </a:r>
          </a:p>
          <a:p>
            <a:endParaRPr lang="hr-HR" sz="1800"/>
          </a:p>
        </p:txBody>
      </p:sp>
      <p:pic>
        <p:nvPicPr>
          <p:cNvPr id="8" name="Picture 7">
            <a:extLst>
              <a:ext uri="{FF2B5EF4-FFF2-40B4-BE49-F238E27FC236}">
                <a16:creationId xmlns:a16="http://schemas.microsoft.com/office/drawing/2014/main" id="{76DEA1C8-625F-B50C-EEEE-BC64B1F6112B}"/>
              </a:ext>
            </a:extLst>
          </p:cNvPr>
          <p:cNvPicPr>
            <a:picLocks noChangeAspect="1"/>
          </p:cNvPicPr>
          <p:nvPr/>
        </p:nvPicPr>
        <p:blipFill>
          <a:blip r:embed="rId2"/>
          <a:stretch>
            <a:fillRect/>
          </a:stretch>
        </p:blipFill>
        <p:spPr>
          <a:xfrm>
            <a:off x="1195091" y="2906053"/>
            <a:ext cx="8949370" cy="847924"/>
          </a:xfrm>
          <a:prstGeom prst="rect">
            <a:avLst/>
          </a:prstGeom>
        </p:spPr>
      </p:pic>
    </p:spTree>
    <p:extLst>
      <p:ext uri="{BB962C8B-B14F-4D97-AF65-F5344CB8AC3E}">
        <p14:creationId xmlns:p14="http://schemas.microsoft.com/office/powerpoint/2010/main" val="390363175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77521-03D6-31FE-F788-DB8401907A9B}"/>
              </a:ext>
            </a:extLst>
          </p:cNvPr>
          <p:cNvSpPr>
            <a:spLocks noGrp="1"/>
          </p:cNvSpPr>
          <p:nvPr>
            <p:ph type="title"/>
          </p:nvPr>
        </p:nvSpPr>
        <p:spPr/>
        <p:txBody>
          <a:bodyPr/>
          <a:lstStyle/>
          <a:p>
            <a:r>
              <a:rPr lang="hr-HR"/>
              <a:t>Primjer 1</a:t>
            </a:r>
          </a:p>
        </p:txBody>
      </p:sp>
      <p:sp>
        <p:nvSpPr>
          <p:cNvPr id="3" name="Content Placeholder 2">
            <a:extLst>
              <a:ext uri="{FF2B5EF4-FFF2-40B4-BE49-F238E27FC236}">
                <a16:creationId xmlns:a16="http://schemas.microsoft.com/office/drawing/2014/main" id="{D939FA03-EE80-407B-3BDF-A67644EC4510}"/>
              </a:ext>
            </a:extLst>
          </p:cNvPr>
          <p:cNvSpPr>
            <a:spLocks noGrp="1"/>
          </p:cNvSpPr>
          <p:nvPr>
            <p:ph idx="1"/>
          </p:nvPr>
        </p:nvSpPr>
        <p:spPr>
          <a:xfrm>
            <a:off x="1612641" y="1882588"/>
            <a:ext cx="9534426" cy="505610"/>
          </a:xfrm>
        </p:spPr>
        <p:txBody>
          <a:bodyPr>
            <a:normAutofit/>
          </a:bodyPr>
          <a:lstStyle/>
          <a:p>
            <a:r>
              <a:rPr lang="hr-HR" b="1"/>
              <a:t>Kriterij za odabir ponude</a:t>
            </a:r>
            <a:endParaRPr lang="hr-HR"/>
          </a:p>
        </p:txBody>
      </p:sp>
      <p:pic>
        <p:nvPicPr>
          <p:cNvPr id="5" name="Picture 4">
            <a:extLst>
              <a:ext uri="{FF2B5EF4-FFF2-40B4-BE49-F238E27FC236}">
                <a16:creationId xmlns:a16="http://schemas.microsoft.com/office/drawing/2014/main" id="{C3168EFD-4818-3691-F5D1-4B9B204DE3DC}"/>
              </a:ext>
            </a:extLst>
          </p:cNvPr>
          <p:cNvPicPr>
            <a:picLocks noChangeAspect="1"/>
          </p:cNvPicPr>
          <p:nvPr/>
        </p:nvPicPr>
        <p:blipFill>
          <a:blip r:embed="rId2"/>
          <a:stretch>
            <a:fillRect/>
          </a:stretch>
        </p:blipFill>
        <p:spPr>
          <a:xfrm>
            <a:off x="1705185" y="2576817"/>
            <a:ext cx="9683717" cy="2425489"/>
          </a:xfrm>
          <a:prstGeom prst="rect">
            <a:avLst/>
          </a:prstGeom>
        </p:spPr>
      </p:pic>
    </p:spTree>
    <p:extLst>
      <p:ext uri="{BB962C8B-B14F-4D97-AF65-F5344CB8AC3E}">
        <p14:creationId xmlns:p14="http://schemas.microsoft.com/office/powerpoint/2010/main" val="2745378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49916" y="513694"/>
            <a:ext cx="10551483" cy="995915"/>
          </a:xfrm>
        </p:spPr>
        <p:txBody>
          <a:bodyPr>
            <a:noAutofit/>
          </a:bodyPr>
          <a:lstStyle/>
          <a:p>
            <a:r>
              <a:rPr lang="hr-HR" sz="4000" noProof="0"/>
              <a:t>Zakonodavni okvir na nivou Republike Hrvatske</a:t>
            </a:r>
          </a:p>
        </p:txBody>
      </p:sp>
      <p:sp>
        <p:nvSpPr>
          <p:cNvPr id="8" name="Content Placeholder 7"/>
          <p:cNvSpPr>
            <a:spLocks noGrp="1"/>
          </p:cNvSpPr>
          <p:nvPr>
            <p:ph idx="1"/>
          </p:nvPr>
        </p:nvSpPr>
        <p:spPr>
          <a:xfrm>
            <a:off x="649917" y="1894986"/>
            <a:ext cx="11180570" cy="3690760"/>
          </a:xfrm>
        </p:spPr>
        <p:txBody>
          <a:bodyPr>
            <a:normAutofit/>
          </a:bodyPr>
          <a:lstStyle/>
          <a:p>
            <a:pPr marL="457200" indent="-457200">
              <a:buFont typeface="Wingdings" panose="05000000000000000000" pitchFamily="2" charset="2"/>
              <a:buChar char="q"/>
            </a:pPr>
            <a:r>
              <a:rPr lang="hr-HR" sz="2000" noProof="0" dirty="0">
                <a:solidFill>
                  <a:schemeClr val="tx1"/>
                </a:solidFill>
                <a:hlinkClick r:id="rId2"/>
              </a:rPr>
              <a:t>Zakon o javnoj nabavi</a:t>
            </a:r>
            <a:endParaRPr lang="hr-HR" sz="2000" noProof="0" dirty="0">
              <a:solidFill>
                <a:schemeClr val="tx1"/>
              </a:solidFill>
            </a:endParaRPr>
          </a:p>
          <a:p>
            <a:pPr marL="457200" indent="-457200">
              <a:buFont typeface="Wingdings" panose="05000000000000000000" pitchFamily="2" charset="2"/>
              <a:buChar char="q"/>
            </a:pPr>
            <a:r>
              <a:rPr lang="hr-HR" sz="2000" noProof="0" dirty="0">
                <a:solidFill>
                  <a:schemeClr val="tx1"/>
                </a:solidFill>
                <a:hlinkClick r:id="rId3"/>
              </a:rPr>
              <a:t>Odluka o provedbi zelene javne nabave</a:t>
            </a:r>
            <a:endParaRPr lang="hr-HR" sz="2000" noProof="0" dirty="0">
              <a:solidFill>
                <a:schemeClr val="tx1"/>
              </a:solidFill>
            </a:endParaRPr>
          </a:p>
          <a:p>
            <a:pPr marL="457200" indent="-457200">
              <a:buFont typeface="Wingdings" panose="05000000000000000000" pitchFamily="2" charset="2"/>
              <a:buChar char="q"/>
            </a:pPr>
            <a:r>
              <a:rPr lang="hr-HR" sz="2000" b="0" i="0" u="none" strike="noStrike" noProof="0" dirty="0">
                <a:solidFill>
                  <a:srgbClr val="008F4D"/>
                </a:solidFill>
                <a:effectLst/>
                <a:hlinkClick r:id="rId4"/>
              </a:rPr>
              <a:t>Zakon o promicanju čistih vozila </a:t>
            </a:r>
            <a:endParaRPr lang="hr-HR" sz="2000" noProof="0" dirty="0">
              <a:solidFill>
                <a:schemeClr val="tx1"/>
              </a:solidFill>
            </a:endParaRPr>
          </a:p>
          <a:p>
            <a:pPr marL="457200" indent="-457200">
              <a:buFont typeface="Wingdings" panose="05000000000000000000" pitchFamily="2" charset="2"/>
              <a:buChar char="q"/>
            </a:pPr>
            <a:r>
              <a:rPr lang="hr-HR" sz="2000" b="0" i="0" u="none" strike="noStrike" noProof="0" dirty="0">
                <a:solidFill>
                  <a:srgbClr val="008F4D"/>
                </a:solidFill>
                <a:effectLst/>
                <a:hlinkClick r:id="rId5"/>
              </a:rPr>
              <a:t>Zakon o energetskoj učinkovitosti</a:t>
            </a:r>
            <a:r>
              <a:rPr lang="hr-HR" sz="2000" b="0" i="0" noProof="0" dirty="0">
                <a:solidFill>
                  <a:srgbClr val="000000"/>
                </a:solidFill>
                <a:effectLst/>
              </a:rPr>
              <a:t> i njegove </a:t>
            </a:r>
            <a:r>
              <a:rPr lang="hr-HR" sz="2000" b="0" i="0" u="none" strike="noStrike" noProof="0" dirty="0">
                <a:solidFill>
                  <a:srgbClr val="008F4D"/>
                </a:solidFill>
                <a:effectLst/>
                <a:hlinkClick r:id="rId6"/>
              </a:rPr>
              <a:t>izmjene i dopune</a:t>
            </a:r>
            <a:r>
              <a:rPr lang="hr-HR" sz="2000" b="0" i="0" noProof="0" dirty="0">
                <a:solidFill>
                  <a:srgbClr val="000000"/>
                </a:solidFill>
                <a:effectLst/>
              </a:rPr>
              <a:t> </a:t>
            </a:r>
          </a:p>
          <a:p>
            <a:pPr marL="457200" indent="-457200">
              <a:buFont typeface="Wingdings" panose="05000000000000000000" pitchFamily="2" charset="2"/>
              <a:buChar char="q"/>
            </a:pPr>
            <a:r>
              <a:rPr lang="hr-HR" sz="2000" b="0" i="0" noProof="0" dirty="0">
                <a:solidFill>
                  <a:srgbClr val="000000"/>
                </a:solidFill>
                <a:effectLst/>
              </a:rPr>
              <a:t> </a:t>
            </a:r>
            <a:r>
              <a:rPr lang="hr-HR" sz="2000" b="0" i="0" u="none" strike="noStrike" noProof="0" dirty="0">
                <a:solidFill>
                  <a:srgbClr val="008F4D"/>
                </a:solidFill>
                <a:effectLst/>
                <a:hlinkClick r:id="rId7"/>
              </a:rPr>
              <a:t>Pravilnik o zahtjevima energetske učinkovitosti proizvoda povezanih s energijom u postupcima javne nabave</a:t>
            </a:r>
            <a:r>
              <a:rPr lang="hr-HR" sz="2000" b="0" i="0" noProof="0" dirty="0">
                <a:solidFill>
                  <a:srgbClr val="000000"/>
                </a:solidFill>
                <a:effectLst/>
              </a:rPr>
              <a:t> </a:t>
            </a:r>
            <a:endParaRPr lang="hr-HR" sz="2000" noProof="0" dirty="0"/>
          </a:p>
        </p:txBody>
      </p:sp>
    </p:spTree>
    <p:extLst>
      <p:ext uri="{BB962C8B-B14F-4D97-AF65-F5344CB8AC3E}">
        <p14:creationId xmlns:p14="http://schemas.microsoft.com/office/powerpoint/2010/main" val="31413366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B25AFC-B6D2-53A3-CD67-155C78783C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AA0258-C91F-6B29-0641-F3D300EE86EE}"/>
              </a:ext>
            </a:extLst>
          </p:cNvPr>
          <p:cNvSpPr>
            <a:spLocks noGrp="1"/>
          </p:cNvSpPr>
          <p:nvPr>
            <p:ph type="title"/>
          </p:nvPr>
        </p:nvSpPr>
        <p:spPr>
          <a:xfrm>
            <a:off x="1612641" y="280275"/>
            <a:ext cx="9534426" cy="995915"/>
          </a:xfrm>
        </p:spPr>
        <p:txBody>
          <a:bodyPr vert="horz" lIns="91440" tIns="45720" rIns="91440" bIns="45720" rtlCol="0" anchor="ctr">
            <a:normAutofit/>
          </a:bodyPr>
          <a:lstStyle/>
          <a:p>
            <a:r>
              <a:rPr lang="hr-HR" dirty="0"/>
              <a:t>Primjer 1 (G1)</a:t>
            </a:r>
          </a:p>
        </p:txBody>
      </p:sp>
      <p:sp>
        <p:nvSpPr>
          <p:cNvPr id="3" name="Content Placeholder 2">
            <a:extLst>
              <a:ext uri="{FF2B5EF4-FFF2-40B4-BE49-F238E27FC236}">
                <a16:creationId xmlns:a16="http://schemas.microsoft.com/office/drawing/2014/main" id="{CE5D2619-2415-7241-6FAA-EF533475E3C8}"/>
              </a:ext>
            </a:extLst>
          </p:cNvPr>
          <p:cNvSpPr>
            <a:spLocks noGrp="1"/>
          </p:cNvSpPr>
          <p:nvPr>
            <p:ph idx="1"/>
          </p:nvPr>
        </p:nvSpPr>
        <p:spPr>
          <a:xfrm>
            <a:off x="1612641" y="1409251"/>
            <a:ext cx="9534426" cy="2019749"/>
          </a:xfrm>
        </p:spPr>
        <p:txBody>
          <a:bodyPr vert="horz" lIns="91440" tIns="45720" rIns="91440" bIns="45720" rtlCol="0" anchor="t">
            <a:normAutofit fontScale="92500" lnSpcReduction="20000"/>
          </a:bodyPr>
          <a:lstStyle/>
          <a:p>
            <a:r>
              <a:rPr lang="hr-HR" sz="2400" b="1"/>
              <a:t>Kriterij za odabir ponude – Cijena</a:t>
            </a:r>
          </a:p>
          <a:p>
            <a:endParaRPr lang="hr-HR" sz="2400"/>
          </a:p>
          <a:p>
            <a:r>
              <a:rPr lang="hr-HR" sz="2400"/>
              <a:t>Najveći broj bodova najboljoj ponuđenoj vrijednosti, ostale ponuđene vrijednosti boduju se u odnosu na najbolju vrijednost</a:t>
            </a:r>
          </a:p>
          <a:p>
            <a:r>
              <a:rPr lang="hr-HR" sz="2400"/>
              <a:t>Ponuda s najnižom cijenom dobiva 90,00 bodova, dok se ostale ponude boduju prema formuli:</a:t>
            </a:r>
            <a:endParaRPr lang="hr-HR" sz="2400">
              <a:ea typeface="Calibri"/>
              <a:cs typeface="Calibri"/>
            </a:endParaRPr>
          </a:p>
        </p:txBody>
      </p:sp>
      <p:pic>
        <p:nvPicPr>
          <p:cNvPr id="8" name="Picture 7">
            <a:extLst>
              <a:ext uri="{FF2B5EF4-FFF2-40B4-BE49-F238E27FC236}">
                <a16:creationId xmlns:a16="http://schemas.microsoft.com/office/drawing/2014/main" id="{AE38AF9E-74E8-AF7E-C8CC-7E358DD8ECAF}"/>
              </a:ext>
            </a:extLst>
          </p:cNvPr>
          <p:cNvPicPr>
            <a:picLocks noChangeAspect="1"/>
          </p:cNvPicPr>
          <p:nvPr/>
        </p:nvPicPr>
        <p:blipFill>
          <a:blip r:embed="rId2"/>
          <a:stretch>
            <a:fillRect/>
          </a:stretch>
        </p:blipFill>
        <p:spPr>
          <a:xfrm>
            <a:off x="4156391" y="3429000"/>
            <a:ext cx="5399224" cy="1378123"/>
          </a:xfrm>
          <a:prstGeom prst="rect">
            <a:avLst/>
          </a:prstGeom>
        </p:spPr>
      </p:pic>
    </p:spTree>
    <p:extLst>
      <p:ext uri="{BB962C8B-B14F-4D97-AF65-F5344CB8AC3E}">
        <p14:creationId xmlns:p14="http://schemas.microsoft.com/office/powerpoint/2010/main" val="205310837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6C236-50FD-6568-C2AC-EFD57ECA28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A4FE79-4DB6-2233-5963-5E32CF70A963}"/>
              </a:ext>
            </a:extLst>
          </p:cNvPr>
          <p:cNvSpPr>
            <a:spLocks noGrp="1"/>
          </p:cNvSpPr>
          <p:nvPr>
            <p:ph type="title"/>
          </p:nvPr>
        </p:nvSpPr>
        <p:spPr>
          <a:xfrm>
            <a:off x="1612641" y="280275"/>
            <a:ext cx="9534426" cy="995915"/>
          </a:xfrm>
        </p:spPr>
        <p:txBody>
          <a:bodyPr vert="horz" lIns="91440" tIns="45720" rIns="91440" bIns="45720" rtlCol="0" anchor="ctr">
            <a:normAutofit/>
          </a:bodyPr>
          <a:lstStyle/>
          <a:p>
            <a:r>
              <a:rPr lang="hr-HR" dirty="0"/>
              <a:t>Primjer 1 (G1)</a:t>
            </a:r>
          </a:p>
        </p:txBody>
      </p:sp>
      <p:sp>
        <p:nvSpPr>
          <p:cNvPr id="3" name="Content Placeholder 2">
            <a:extLst>
              <a:ext uri="{FF2B5EF4-FFF2-40B4-BE49-F238E27FC236}">
                <a16:creationId xmlns:a16="http://schemas.microsoft.com/office/drawing/2014/main" id="{087C2A8E-3010-CC15-7145-FCC2FB38B86D}"/>
              </a:ext>
            </a:extLst>
          </p:cNvPr>
          <p:cNvSpPr>
            <a:spLocks noGrp="1"/>
          </p:cNvSpPr>
          <p:nvPr>
            <p:ph idx="1"/>
          </p:nvPr>
        </p:nvSpPr>
        <p:spPr>
          <a:xfrm>
            <a:off x="1612641" y="1409251"/>
            <a:ext cx="9534426" cy="1344707"/>
          </a:xfrm>
        </p:spPr>
        <p:txBody>
          <a:bodyPr>
            <a:normAutofit/>
          </a:bodyPr>
          <a:lstStyle/>
          <a:p>
            <a:r>
              <a:rPr lang="hr-HR" sz="2400" b="1"/>
              <a:t>Kriterij za odabir ponude – Jamstveni rok</a:t>
            </a:r>
          </a:p>
          <a:p>
            <a:endParaRPr lang="hr-HR" sz="2400"/>
          </a:p>
          <a:p>
            <a:r>
              <a:rPr lang="it-IT" sz="2400" err="1"/>
              <a:t>Bodovi</a:t>
            </a:r>
            <a:r>
              <a:rPr lang="it-IT" sz="2400"/>
              <a:t> </a:t>
            </a:r>
            <a:r>
              <a:rPr lang="it-IT" sz="2400" err="1"/>
              <a:t>će</a:t>
            </a:r>
            <a:r>
              <a:rPr lang="it-IT" sz="2400"/>
              <a:t> se </a:t>
            </a:r>
            <a:r>
              <a:rPr lang="it-IT" sz="2400" err="1"/>
              <a:t>dodijeliti</a:t>
            </a:r>
            <a:r>
              <a:rPr lang="it-IT" sz="2400"/>
              <a:t> </a:t>
            </a:r>
            <a:r>
              <a:rPr lang="it-IT" sz="2400" err="1"/>
              <a:t>sukladno</a:t>
            </a:r>
            <a:r>
              <a:rPr lang="it-IT" sz="2400"/>
              <a:t> </a:t>
            </a:r>
            <a:r>
              <a:rPr lang="it-IT" sz="2400" err="1"/>
              <a:t>tablici</a:t>
            </a:r>
            <a:r>
              <a:rPr lang="hr-HR" sz="2400"/>
              <a:t>:</a:t>
            </a:r>
          </a:p>
        </p:txBody>
      </p:sp>
      <p:pic>
        <p:nvPicPr>
          <p:cNvPr id="5" name="Picture 4">
            <a:extLst>
              <a:ext uri="{FF2B5EF4-FFF2-40B4-BE49-F238E27FC236}">
                <a16:creationId xmlns:a16="http://schemas.microsoft.com/office/drawing/2014/main" id="{F3E7F28F-34AE-D38B-160B-E2901E4BF71D}"/>
              </a:ext>
            </a:extLst>
          </p:cNvPr>
          <p:cNvPicPr>
            <a:picLocks noChangeAspect="1"/>
          </p:cNvPicPr>
          <p:nvPr/>
        </p:nvPicPr>
        <p:blipFill>
          <a:blip r:embed="rId2"/>
          <a:stretch>
            <a:fillRect/>
          </a:stretch>
        </p:blipFill>
        <p:spPr>
          <a:xfrm>
            <a:off x="1612640" y="2887019"/>
            <a:ext cx="9684185" cy="2083014"/>
          </a:xfrm>
          <a:prstGeom prst="rect">
            <a:avLst/>
          </a:prstGeom>
        </p:spPr>
      </p:pic>
      <p:sp>
        <p:nvSpPr>
          <p:cNvPr id="6" name="Content Placeholder 2">
            <a:extLst>
              <a:ext uri="{FF2B5EF4-FFF2-40B4-BE49-F238E27FC236}">
                <a16:creationId xmlns:a16="http://schemas.microsoft.com/office/drawing/2014/main" id="{2F861569-6BD9-BD9F-3872-8A21CC6D7F4B}"/>
              </a:ext>
            </a:extLst>
          </p:cNvPr>
          <p:cNvSpPr txBox="1">
            <a:spLocks/>
          </p:cNvSpPr>
          <p:nvPr/>
        </p:nvSpPr>
        <p:spPr>
          <a:xfrm>
            <a:off x="2741216" y="5103094"/>
            <a:ext cx="9285833" cy="1474631"/>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lumMod val="75000"/>
                    <a:lumOff val="2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hr-HR" sz="1800" b="1"/>
          </a:p>
          <a:p>
            <a:r>
              <a:rPr lang="hr-HR" sz="1800" b="1"/>
              <a:t>Način dokazivanja</a:t>
            </a:r>
            <a:endParaRPr lang="hr-HR" sz="1800" b="1">
              <a:ea typeface="Calibri"/>
              <a:cs typeface="Calibri"/>
            </a:endParaRPr>
          </a:p>
          <a:p>
            <a:pPr marL="457200" indent="-457200">
              <a:buFont typeface="Arial" panose="020B0604020202020204" pitchFamily="34" charset="0"/>
              <a:buChar char="•"/>
            </a:pPr>
            <a:r>
              <a:rPr lang="pl-PL" sz="1800"/>
              <a:t>Gospodarski </a:t>
            </a:r>
            <a:r>
              <a:rPr lang="pl-PL" sz="1800" err="1"/>
              <a:t>subjekt</a:t>
            </a:r>
            <a:r>
              <a:rPr lang="pl-PL" sz="1800"/>
              <a:t> je </a:t>
            </a:r>
            <a:r>
              <a:rPr lang="pl-PL" sz="1800" err="1"/>
              <a:t>dužan</a:t>
            </a:r>
            <a:r>
              <a:rPr lang="pl-PL" sz="1800"/>
              <a:t> u </a:t>
            </a:r>
            <a:r>
              <a:rPr lang="pl-PL" sz="1800" err="1"/>
              <a:t>troškovniku</a:t>
            </a:r>
            <a:r>
              <a:rPr lang="pl-PL" sz="1800"/>
              <a:t> </a:t>
            </a:r>
            <a:r>
              <a:rPr lang="pl-PL" sz="1800" err="1"/>
              <a:t>upisati</a:t>
            </a:r>
            <a:r>
              <a:rPr lang="pl-PL" sz="1800"/>
              <a:t> </a:t>
            </a:r>
            <a:r>
              <a:rPr lang="pl-PL" sz="1800" err="1"/>
              <a:t>koliko</a:t>
            </a:r>
            <a:r>
              <a:rPr lang="pl-PL" sz="1800"/>
              <a:t> </a:t>
            </a:r>
            <a:r>
              <a:rPr lang="pl-PL" sz="1800" err="1"/>
              <a:t>iznosi</a:t>
            </a:r>
            <a:r>
              <a:rPr lang="pl-PL" sz="1800"/>
              <a:t> </a:t>
            </a:r>
            <a:r>
              <a:rPr lang="pl-PL" sz="1800" err="1"/>
              <a:t>ponuđeni</a:t>
            </a:r>
            <a:r>
              <a:rPr lang="pl-PL" sz="1800"/>
              <a:t> </a:t>
            </a:r>
            <a:r>
              <a:rPr lang="pl-PL" sz="1800" err="1"/>
              <a:t>jamstveni</a:t>
            </a:r>
            <a:r>
              <a:rPr lang="pl-PL" sz="1800"/>
              <a:t> rok</a:t>
            </a:r>
            <a:endParaRPr lang="hr-HR" sz="1800"/>
          </a:p>
          <a:p>
            <a:endParaRPr lang="hr-HR" sz="1800"/>
          </a:p>
        </p:txBody>
      </p:sp>
    </p:spTree>
    <p:extLst>
      <p:ext uri="{BB962C8B-B14F-4D97-AF65-F5344CB8AC3E}">
        <p14:creationId xmlns:p14="http://schemas.microsoft.com/office/powerpoint/2010/main" val="325566807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C83247-6ECD-3EE1-3F83-22ECF56E9D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A09BB2-6551-6529-8CEB-8D5805829BBF}"/>
              </a:ext>
            </a:extLst>
          </p:cNvPr>
          <p:cNvSpPr>
            <a:spLocks noGrp="1"/>
          </p:cNvSpPr>
          <p:nvPr>
            <p:ph type="title"/>
          </p:nvPr>
        </p:nvSpPr>
        <p:spPr/>
        <p:txBody>
          <a:bodyPr/>
          <a:lstStyle/>
          <a:p>
            <a:r>
              <a:rPr lang="hr-HR"/>
              <a:t>Primjer 1 </a:t>
            </a:r>
            <a:r>
              <a:rPr lang="hr-HR" sz="4400"/>
              <a:t>(G1)</a:t>
            </a:r>
            <a:endParaRPr lang="hr-HR"/>
          </a:p>
        </p:txBody>
      </p:sp>
      <p:sp>
        <p:nvSpPr>
          <p:cNvPr id="3" name="Content Placeholder 2">
            <a:extLst>
              <a:ext uri="{FF2B5EF4-FFF2-40B4-BE49-F238E27FC236}">
                <a16:creationId xmlns:a16="http://schemas.microsoft.com/office/drawing/2014/main" id="{55388336-3DAC-2335-0C1C-F23FFAB6FDDE}"/>
              </a:ext>
            </a:extLst>
          </p:cNvPr>
          <p:cNvSpPr>
            <a:spLocks noGrp="1"/>
          </p:cNvSpPr>
          <p:nvPr>
            <p:ph idx="1"/>
          </p:nvPr>
        </p:nvSpPr>
        <p:spPr>
          <a:xfrm>
            <a:off x="1612641" y="1772348"/>
            <a:ext cx="9534426" cy="738159"/>
          </a:xfrm>
        </p:spPr>
        <p:txBody>
          <a:bodyPr>
            <a:normAutofit/>
          </a:bodyPr>
          <a:lstStyle/>
          <a:p>
            <a:r>
              <a:rPr lang="hr-HR" b="1"/>
              <a:t>Tehničke specifikacije</a:t>
            </a:r>
            <a:endParaRPr lang="hr-HR"/>
          </a:p>
        </p:txBody>
      </p:sp>
      <p:pic>
        <p:nvPicPr>
          <p:cNvPr id="8" name="Picture 7">
            <a:extLst>
              <a:ext uri="{FF2B5EF4-FFF2-40B4-BE49-F238E27FC236}">
                <a16:creationId xmlns:a16="http://schemas.microsoft.com/office/drawing/2014/main" id="{D0BEC0E1-46F1-CCB4-9A70-2BDD8B408CE6}"/>
              </a:ext>
            </a:extLst>
          </p:cNvPr>
          <p:cNvPicPr>
            <a:picLocks noChangeAspect="1"/>
          </p:cNvPicPr>
          <p:nvPr/>
        </p:nvPicPr>
        <p:blipFill>
          <a:blip r:embed="rId2"/>
          <a:stretch>
            <a:fillRect/>
          </a:stretch>
        </p:blipFill>
        <p:spPr>
          <a:xfrm>
            <a:off x="6467950" y="2354487"/>
            <a:ext cx="5080911" cy="2149026"/>
          </a:xfrm>
          <a:prstGeom prst="rect">
            <a:avLst/>
          </a:prstGeom>
        </p:spPr>
      </p:pic>
      <p:pic>
        <p:nvPicPr>
          <p:cNvPr id="10" name="Picture 9">
            <a:extLst>
              <a:ext uri="{FF2B5EF4-FFF2-40B4-BE49-F238E27FC236}">
                <a16:creationId xmlns:a16="http://schemas.microsoft.com/office/drawing/2014/main" id="{B9AF0036-EA14-3E84-EEEA-F4A5959854EF}"/>
              </a:ext>
            </a:extLst>
          </p:cNvPr>
          <p:cNvPicPr>
            <a:picLocks noChangeAspect="1"/>
          </p:cNvPicPr>
          <p:nvPr/>
        </p:nvPicPr>
        <p:blipFill>
          <a:blip r:embed="rId3"/>
          <a:stretch>
            <a:fillRect/>
          </a:stretch>
        </p:blipFill>
        <p:spPr>
          <a:xfrm>
            <a:off x="3119933" y="4582223"/>
            <a:ext cx="5349704" cy="1996613"/>
          </a:xfrm>
          <a:prstGeom prst="rect">
            <a:avLst/>
          </a:prstGeom>
        </p:spPr>
      </p:pic>
      <p:pic>
        <p:nvPicPr>
          <p:cNvPr id="12" name="Picture 11">
            <a:extLst>
              <a:ext uri="{FF2B5EF4-FFF2-40B4-BE49-F238E27FC236}">
                <a16:creationId xmlns:a16="http://schemas.microsoft.com/office/drawing/2014/main" id="{E6DE295C-44A8-8811-DF00-23A6C386229C}"/>
              </a:ext>
            </a:extLst>
          </p:cNvPr>
          <p:cNvPicPr>
            <a:picLocks noChangeAspect="1"/>
          </p:cNvPicPr>
          <p:nvPr/>
        </p:nvPicPr>
        <p:blipFill>
          <a:blip r:embed="rId4"/>
          <a:stretch>
            <a:fillRect/>
          </a:stretch>
        </p:blipFill>
        <p:spPr>
          <a:xfrm>
            <a:off x="473842" y="2354487"/>
            <a:ext cx="5906012" cy="2149026"/>
          </a:xfrm>
          <a:prstGeom prst="rect">
            <a:avLst/>
          </a:prstGeom>
        </p:spPr>
      </p:pic>
    </p:spTree>
    <p:extLst>
      <p:ext uri="{BB962C8B-B14F-4D97-AF65-F5344CB8AC3E}">
        <p14:creationId xmlns:p14="http://schemas.microsoft.com/office/powerpoint/2010/main" val="410652179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0511C3-1FA4-9137-90C0-7432085879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147D24-F8CB-4192-5253-1D5372ACA96C}"/>
              </a:ext>
            </a:extLst>
          </p:cNvPr>
          <p:cNvSpPr>
            <a:spLocks noGrp="1"/>
          </p:cNvSpPr>
          <p:nvPr>
            <p:ph type="title"/>
          </p:nvPr>
        </p:nvSpPr>
        <p:spPr/>
        <p:txBody>
          <a:bodyPr>
            <a:normAutofit/>
          </a:bodyPr>
          <a:lstStyle/>
          <a:p>
            <a:r>
              <a:rPr lang="hr-HR"/>
              <a:t>Primjer 1.</a:t>
            </a:r>
          </a:p>
        </p:txBody>
      </p:sp>
      <p:sp>
        <p:nvSpPr>
          <p:cNvPr id="3" name="Content Placeholder 2">
            <a:extLst>
              <a:ext uri="{FF2B5EF4-FFF2-40B4-BE49-F238E27FC236}">
                <a16:creationId xmlns:a16="http://schemas.microsoft.com/office/drawing/2014/main" id="{1E3519B3-1542-81BB-194F-05D94F0C02F6}"/>
              </a:ext>
            </a:extLst>
          </p:cNvPr>
          <p:cNvSpPr>
            <a:spLocks noGrp="1"/>
          </p:cNvSpPr>
          <p:nvPr>
            <p:ph idx="1"/>
          </p:nvPr>
        </p:nvSpPr>
        <p:spPr>
          <a:xfrm>
            <a:off x="1612641" y="1947134"/>
            <a:ext cx="9534426" cy="3634676"/>
          </a:xfrm>
        </p:spPr>
        <p:txBody>
          <a:bodyPr vert="horz" lIns="91440" tIns="45720" rIns="91440" bIns="45720" rtlCol="0" anchor="t">
            <a:normAutofit fontScale="85000" lnSpcReduction="10000"/>
          </a:bodyPr>
          <a:lstStyle/>
          <a:p>
            <a:r>
              <a:rPr lang="hr-HR" b="1"/>
              <a:t>Ugovorne odredbe:</a:t>
            </a:r>
          </a:p>
          <a:p>
            <a:r>
              <a:rPr lang="hr-HR"/>
              <a:t>Odabrani Ponuditelj je u obvezi, o svom trošku, isporučiti, istovariti s prijevoznog sredstva ponuditelja na navedenu lokaciju predmetnu robu. Naručitelj obavlja </a:t>
            </a:r>
            <a:r>
              <a:rPr lang="hr-HR" b="1"/>
              <a:t>vizualni pregled i kvantitativno preuzimanje robe</a:t>
            </a:r>
            <a:endParaRPr lang="hr-HR">
              <a:ea typeface="Calibri"/>
              <a:cs typeface="Calibri"/>
            </a:endParaRPr>
          </a:p>
          <a:p>
            <a:r>
              <a:rPr lang="hr-HR"/>
              <a:t>Nije dozvoljeno isporučiti veću količinu od tražene u pojedinoj dispoziciji/narudžbenici</a:t>
            </a:r>
          </a:p>
          <a:p>
            <a:r>
              <a:rPr lang="hr-HR"/>
              <a:t>Na otpremni dokument potrebno je upisati naziv robe koji je u skladu s nazivom iz dispozicije/narudžbenice te HŽ šifru</a:t>
            </a:r>
            <a:endParaRPr lang="hr-HR">
              <a:ea typeface="Calibri"/>
              <a:cs typeface="Calibri"/>
            </a:endParaRPr>
          </a:p>
          <a:p>
            <a:r>
              <a:rPr lang="hr-HR"/>
              <a:t>Svu zapakiranu/nezapakiranu robu potrebno je označiti HŽ šiframa sukladno ispostavljenoj dispoziciji/narudžbenici.</a:t>
            </a:r>
            <a:endParaRPr lang="hr-HR">
              <a:ea typeface="Calibri"/>
              <a:cs typeface="Calibri"/>
            </a:endParaRPr>
          </a:p>
        </p:txBody>
      </p:sp>
    </p:spTree>
    <p:extLst>
      <p:ext uri="{BB962C8B-B14F-4D97-AF65-F5344CB8AC3E}">
        <p14:creationId xmlns:p14="http://schemas.microsoft.com/office/powerpoint/2010/main" val="224357763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B2D346-5CEE-0AE0-EF3A-A8484E13321A}"/>
              </a:ext>
            </a:extLst>
          </p:cNvPr>
          <p:cNvSpPr>
            <a:spLocks noGrp="1"/>
          </p:cNvSpPr>
          <p:nvPr>
            <p:ph idx="1"/>
          </p:nvPr>
        </p:nvSpPr>
        <p:spPr>
          <a:xfrm>
            <a:off x="899409" y="1151960"/>
            <a:ext cx="9534426" cy="3350858"/>
          </a:xfrm>
        </p:spPr>
        <p:txBody>
          <a:bodyPr>
            <a:normAutofit/>
          </a:bodyPr>
          <a:lstStyle/>
          <a:p>
            <a:endParaRPr kumimoji="0" lang="hr-HR" sz="6000" b="1" i="0" u="none" strike="noStrike" kern="1200" cap="none" spc="0" normalizeH="0" baseline="0" noProof="0" dirty="0">
              <a:ln>
                <a:noFill/>
              </a:ln>
              <a:effectLst/>
              <a:uLnTx/>
              <a:uFillTx/>
              <a:latin typeface="Calibri Light" panose="020F0302020204030204"/>
              <a:ea typeface="+mj-ea"/>
              <a:cs typeface="+mj-cs"/>
            </a:endParaRPr>
          </a:p>
          <a:p>
            <a:endParaRPr lang="hr-HR" sz="6000" b="1" dirty="0">
              <a:latin typeface="Calibri Light" panose="020F0302020204030204"/>
              <a:ea typeface="+mj-ea"/>
              <a:cs typeface="+mj-cs"/>
            </a:endParaRPr>
          </a:p>
          <a:p>
            <a:r>
              <a:rPr lang="hr-HR" sz="6000" b="1" dirty="0">
                <a:latin typeface="Calibri Light" panose="020F0302020204030204"/>
                <a:ea typeface="+mj-ea"/>
                <a:cs typeface="+mj-cs"/>
              </a:rPr>
              <a:t>Sredstva za higijenu</a:t>
            </a:r>
            <a:endParaRPr lang="hr-HR" b="1" dirty="0"/>
          </a:p>
        </p:txBody>
      </p:sp>
    </p:spTree>
    <p:extLst>
      <p:ext uri="{BB962C8B-B14F-4D97-AF65-F5344CB8AC3E}">
        <p14:creationId xmlns:p14="http://schemas.microsoft.com/office/powerpoint/2010/main" val="232093907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39137-FE42-D32A-DE9A-EED784E98831}"/>
              </a:ext>
            </a:extLst>
          </p:cNvPr>
          <p:cNvSpPr>
            <a:spLocks noGrp="1"/>
          </p:cNvSpPr>
          <p:nvPr>
            <p:ph type="title"/>
          </p:nvPr>
        </p:nvSpPr>
        <p:spPr/>
        <p:txBody>
          <a:bodyPr vert="horz" lIns="91440" tIns="45720" rIns="91440" bIns="45720" rtlCol="0" anchor="ctr">
            <a:normAutofit fontScale="90000"/>
          </a:bodyPr>
          <a:lstStyle/>
          <a:p>
            <a:r>
              <a:rPr lang="hr-HR" dirty="0"/>
              <a:t>ODLUKA O PROVEDBI ZELENE JAVNE NABAVE</a:t>
            </a:r>
          </a:p>
        </p:txBody>
      </p:sp>
      <p:sp>
        <p:nvSpPr>
          <p:cNvPr id="3" name="Content Placeholder 2">
            <a:extLst>
              <a:ext uri="{FF2B5EF4-FFF2-40B4-BE49-F238E27FC236}">
                <a16:creationId xmlns:a16="http://schemas.microsoft.com/office/drawing/2014/main" id="{BAE4C996-7F14-93A6-D981-CC180139C178}"/>
              </a:ext>
            </a:extLst>
          </p:cNvPr>
          <p:cNvSpPr>
            <a:spLocks noGrp="1"/>
          </p:cNvSpPr>
          <p:nvPr>
            <p:ph idx="1"/>
          </p:nvPr>
        </p:nvSpPr>
        <p:spPr/>
        <p:txBody>
          <a:bodyPr/>
          <a:lstStyle/>
          <a:p>
            <a:pPr marL="457200" indent="-457200">
              <a:buFont typeface="Arial" panose="020B0604020202020204" pitchFamily="34" charset="0"/>
              <a:buChar char="•"/>
            </a:pPr>
            <a:r>
              <a:rPr lang="hr-HR" b="0" i="0" dirty="0">
                <a:effectLst/>
                <a:latin typeface="Minion Pro Cond"/>
              </a:rPr>
              <a:t>Sredstva za higijenu, sapun, šampon, regenerator, kreme, ulja, proizvodi za kosu, dekorativna kozmetika i dezodoransi/</a:t>
            </a:r>
            <a:r>
              <a:rPr lang="hr-HR" b="0" i="0" dirty="0" err="1">
                <a:effectLst/>
                <a:latin typeface="Minion Pro Cond"/>
              </a:rPr>
              <a:t>antiperspiranti</a:t>
            </a:r>
            <a:r>
              <a:rPr lang="hr-HR" b="0" i="0" dirty="0">
                <a:effectLst/>
                <a:latin typeface="Minion Pro Cond"/>
              </a:rPr>
              <a:t>, </a:t>
            </a:r>
          </a:p>
          <a:p>
            <a:r>
              <a:rPr lang="hr-HR" b="0" i="0" dirty="0">
                <a:effectLst/>
                <a:latin typeface="Minion Pro Cond"/>
              </a:rPr>
              <a:t>moraju biti </a:t>
            </a:r>
            <a:r>
              <a:rPr lang="hr-HR" b="0" i="0" u="sng" dirty="0">
                <a:effectLst/>
                <a:latin typeface="Minion Pro Cond"/>
              </a:rPr>
              <a:t>u skladu s mjerilima oznake za okoliš EU </a:t>
            </a:r>
            <a:r>
              <a:rPr lang="hr-HR" b="0" i="0" u="sng" dirty="0" err="1">
                <a:effectLst/>
                <a:latin typeface="Minion Pro Cond"/>
              </a:rPr>
              <a:t>Ecolabel</a:t>
            </a:r>
            <a:r>
              <a:rPr lang="hr-HR" b="0" i="0" u="sng" dirty="0">
                <a:effectLst/>
                <a:latin typeface="Minion Pro Cond"/>
              </a:rPr>
              <a:t> za kozmetičke proizvode</a:t>
            </a:r>
            <a:endParaRPr lang="hr-HR" u="sng" dirty="0"/>
          </a:p>
        </p:txBody>
      </p:sp>
    </p:spTree>
    <p:extLst>
      <p:ext uri="{BB962C8B-B14F-4D97-AF65-F5344CB8AC3E}">
        <p14:creationId xmlns:p14="http://schemas.microsoft.com/office/powerpoint/2010/main" val="328133413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36876-FCE1-DA6D-3283-1E943D700CE1}"/>
              </a:ext>
            </a:extLst>
          </p:cNvPr>
          <p:cNvSpPr>
            <a:spLocks noGrp="1"/>
          </p:cNvSpPr>
          <p:nvPr>
            <p:ph type="title"/>
          </p:nvPr>
        </p:nvSpPr>
        <p:spPr>
          <a:xfrm>
            <a:off x="1047033" y="606751"/>
            <a:ext cx="9534426" cy="995915"/>
          </a:xfrm>
        </p:spPr>
        <p:txBody>
          <a:bodyPr vert="horz" lIns="91440" tIns="45720" rIns="91440" bIns="45720" rtlCol="0" anchor="ctr">
            <a:normAutofit/>
          </a:bodyPr>
          <a:lstStyle/>
          <a:p>
            <a:r>
              <a:rPr lang="en-GB" dirty="0"/>
              <a:t>ODLUKA KOMISIJE (EU) 2021/1870</a:t>
            </a:r>
            <a:endParaRPr lang="hr-HR" dirty="0"/>
          </a:p>
        </p:txBody>
      </p:sp>
      <p:sp>
        <p:nvSpPr>
          <p:cNvPr id="3" name="Content Placeholder 2">
            <a:extLst>
              <a:ext uri="{FF2B5EF4-FFF2-40B4-BE49-F238E27FC236}">
                <a16:creationId xmlns:a16="http://schemas.microsoft.com/office/drawing/2014/main" id="{D331ECF1-B546-AB30-10C8-A9169E8850C9}"/>
              </a:ext>
            </a:extLst>
          </p:cNvPr>
          <p:cNvSpPr>
            <a:spLocks noGrp="1"/>
          </p:cNvSpPr>
          <p:nvPr>
            <p:ph idx="1"/>
          </p:nvPr>
        </p:nvSpPr>
        <p:spPr>
          <a:xfrm>
            <a:off x="859971" y="1904999"/>
            <a:ext cx="10287096" cy="3892485"/>
          </a:xfrm>
        </p:spPr>
        <p:txBody>
          <a:bodyPr>
            <a:normAutofit fontScale="92500"/>
          </a:bodyPr>
          <a:lstStyle/>
          <a:p>
            <a:pPr marL="457200" indent="-457200" algn="just">
              <a:buFont typeface="Arial" panose="020B0604020202020204" pitchFamily="34" charset="0"/>
              <a:buChar char="•"/>
            </a:pPr>
            <a:r>
              <a:rPr lang="hr-HR"/>
              <a:t>ODLUKA KOMISIJE (EU) 2021/1870 </a:t>
            </a:r>
            <a:r>
              <a:rPr lang="az-Cyrl-AZ"/>
              <a:t>о</a:t>
            </a:r>
            <a:r>
              <a:rPr lang="hr-HR"/>
              <a:t>d 22. listopada 2021. o utvrđivanju mjerila za dodjelu znaka za okoliš EU-a za kozmetičke proizvode i proizvode za njegu životinja </a:t>
            </a:r>
            <a:endParaRPr lang="hr-HR" noProof="0"/>
          </a:p>
          <a:p>
            <a:pPr marL="457200" indent="-457200" algn="just">
              <a:buFont typeface="Arial" panose="020B0604020202020204" pitchFamily="34" charset="0"/>
              <a:buChar char="•"/>
            </a:pPr>
            <a:r>
              <a:rPr lang="hr-HR"/>
              <a:t>Za potrebe ove Odluke primjenjuju se sljedeće definicije: </a:t>
            </a:r>
          </a:p>
          <a:p>
            <a:pPr marL="514350" indent="-514350" algn="just">
              <a:buAutoNum type="arabicParenR"/>
            </a:pPr>
            <a:r>
              <a:rPr lang="hr-HR"/>
              <a:t>„proizvodi koji se ne ispiru” znači proizvodi koji se prodaju kao proizvodi koji se ne moraju ukloniti vodom nakon primjene u uobičajenim uvjetima; </a:t>
            </a:r>
          </a:p>
          <a:p>
            <a:pPr marL="514350" indent="-514350" algn="just">
              <a:buAutoNum type="arabicParenR"/>
            </a:pPr>
            <a:r>
              <a:rPr lang="hr-HR"/>
              <a:t>„proizvodi koji se ispiru” znači proizvodi koji se prodaju kao proizvodi koji se moraju ukloniti vodom nakon primjene u uobičajenim uvjetima.</a:t>
            </a:r>
            <a:endParaRPr lang="hr-HR" noProof="0"/>
          </a:p>
        </p:txBody>
      </p:sp>
    </p:spTree>
    <p:extLst>
      <p:ext uri="{BB962C8B-B14F-4D97-AF65-F5344CB8AC3E}">
        <p14:creationId xmlns:p14="http://schemas.microsoft.com/office/powerpoint/2010/main" val="76847483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8B7536E-65D8-C027-C71B-FF96BB879B99}"/>
              </a:ext>
            </a:extLst>
          </p:cNvPr>
          <p:cNvSpPr>
            <a:spLocks noGrp="1"/>
          </p:cNvSpPr>
          <p:nvPr>
            <p:ph type="title"/>
          </p:nvPr>
        </p:nvSpPr>
        <p:spPr>
          <a:xfrm>
            <a:off x="1381355" y="493629"/>
            <a:ext cx="9534426" cy="995915"/>
          </a:xfrm>
        </p:spPr>
        <p:txBody>
          <a:bodyPr vert="horz" lIns="91440" tIns="45720" rIns="91440" bIns="45720" rtlCol="0" anchor="ctr">
            <a:normAutofit/>
          </a:bodyPr>
          <a:lstStyle/>
          <a:p>
            <a:r>
              <a:rPr lang="en-GB" dirty="0"/>
              <a:t>ODLUKA KOMISIJE (EU) 2021/1870</a:t>
            </a:r>
            <a:endParaRPr lang="hr-HR" dirty="0"/>
          </a:p>
        </p:txBody>
      </p:sp>
      <p:sp>
        <p:nvSpPr>
          <p:cNvPr id="3" name="Rezervirano mjesto sadržaja 2">
            <a:extLst>
              <a:ext uri="{FF2B5EF4-FFF2-40B4-BE49-F238E27FC236}">
                <a16:creationId xmlns:a16="http://schemas.microsoft.com/office/drawing/2014/main" id="{79956BC3-1273-0397-03D0-CD07185484AB}"/>
              </a:ext>
            </a:extLst>
          </p:cNvPr>
          <p:cNvSpPr>
            <a:spLocks noGrp="1"/>
          </p:cNvSpPr>
          <p:nvPr>
            <p:ph idx="1"/>
          </p:nvPr>
        </p:nvSpPr>
        <p:spPr>
          <a:xfrm>
            <a:off x="1150070" y="1913641"/>
            <a:ext cx="9996997" cy="3668169"/>
          </a:xfrm>
        </p:spPr>
        <p:txBody>
          <a:bodyPr/>
          <a:lstStyle/>
          <a:p>
            <a:pPr marL="457200" indent="-457200">
              <a:buFont typeface="Arial" panose="020B0604020202020204" pitchFamily="34" charset="0"/>
              <a:buChar char="•"/>
            </a:pPr>
            <a:r>
              <a:rPr lang="hr-HR"/>
              <a:t>Skupinu proizvoda „kozmetički proizvodi” čine sve tvari ili smjese koje su obuhvaćene Uredbom (EZ) br. 1223/2009, namijenjene dodiru s vanjskim dijelovima ljudskog tijela ili sa zubima i sluznicom usne šupljine isključivo ili prvenstveno radi njihova čišćenja, parfimiranja, zaštite i održavanja u dobrom stanju, mijenjanja njihova izgleda ili korekcije tjelesnih mirisa</a:t>
            </a:r>
          </a:p>
          <a:p>
            <a:pPr marL="457200" indent="-457200">
              <a:buFont typeface="Arial" panose="020B0604020202020204" pitchFamily="34" charset="0"/>
              <a:buChar char="•"/>
            </a:pPr>
            <a:r>
              <a:rPr lang="hr-HR"/>
              <a:t>Skupina proizvoda „kozmetički proizvodi” uključuje proizvode za privatnu i profesionalnu upotrebu koji se ispiru i koji se ne ispiru</a:t>
            </a:r>
          </a:p>
        </p:txBody>
      </p:sp>
    </p:spTree>
    <p:extLst>
      <p:ext uri="{BB962C8B-B14F-4D97-AF65-F5344CB8AC3E}">
        <p14:creationId xmlns:p14="http://schemas.microsoft.com/office/powerpoint/2010/main" val="54542997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E2D1F-4A4D-FBDB-99C4-EF5B94CBE87D}"/>
              </a:ext>
            </a:extLst>
          </p:cNvPr>
          <p:cNvSpPr>
            <a:spLocks noGrp="1"/>
          </p:cNvSpPr>
          <p:nvPr>
            <p:ph type="title"/>
          </p:nvPr>
        </p:nvSpPr>
        <p:spPr>
          <a:xfrm>
            <a:off x="772886" y="776433"/>
            <a:ext cx="10374181" cy="995915"/>
          </a:xfrm>
        </p:spPr>
        <p:txBody>
          <a:bodyPr vert="horz" lIns="91440" tIns="45720" rIns="91440" bIns="45720" rtlCol="0" anchor="ctr">
            <a:normAutofit fontScale="90000"/>
          </a:bodyPr>
          <a:lstStyle/>
          <a:p>
            <a:r>
              <a:rPr lang="pl-PL" dirty="0"/>
              <a:t>Mjerila za dodjelu znaka za okoliš EU-a za „kozmetičke proizvode” su sljedeća:</a:t>
            </a:r>
          </a:p>
        </p:txBody>
      </p:sp>
      <p:sp>
        <p:nvSpPr>
          <p:cNvPr id="3" name="Content Placeholder 2">
            <a:extLst>
              <a:ext uri="{FF2B5EF4-FFF2-40B4-BE49-F238E27FC236}">
                <a16:creationId xmlns:a16="http://schemas.microsoft.com/office/drawing/2014/main" id="{CE473C07-8271-5CC8-1BF8-C073BE2F8A44}"/>
              </a:ext>
            </a:extLst>
          </p:cNvPr>
          <p:cNvSpPr>
            <a:spLocks noGrp="1"/>
          </p:cNvSpPr>
          <p:nvPr>
            <p:ph idx="1"/>
          </p:nvPr>
        </p:nvSpPr>
        <p:spPr>
          <a:xfrm>
            <a:off x="772886" y="1970314"/>
            <a:ext cx="10374181" cy="3611496"/>
          </a:xfrm>
        </p:spPr>
        <p:txBody>
          <a:bodyPr>
            <a:normAutofit fontScale="85000" lnSpcReduction="20000"/>
          </a:bodyPr>
          <a:lstStyle/>
          <a:p>
            <a:r>
              <a:rPr lang="hr-HR" noProof="0"/>
              <a:t>1. Toksičnost za vodene organizme: kritični volumen razrjeđenja (CDV) proizvoda koji se ispiru</a:t>
            </a:r>
          </a:p>
          <a:p>
            <a:r>
              <a:rPr lang="hr-HR" noProof="0"/>
              <a:t>2. Biorazgradivost proizvoda koji se ispiru</a:t>
            </a:r>
          </a:p>
          <a:p>
            <a:r>
              <a:rPr lang="hr-HR" noProof="0"/>
              <a:t>3. Toksičnost za vodeni okoliš i biorazgradivost proizvoda koji se ne ispiru</a:t>
            </a:r>
          </a:p>
          <a:p>
            <a:r>
              <a:rPr lang="hr-HR" noProof="0"/>
              <a:t>4. Tvari čija je upotreba zabranjena ili ograničena</a:t>
            </a:r>
          </a:p>
          <a:p>
            <a:r>
              <a:rPr lang="hr-HR" noProof="0"/>
              <a:t>5. Pakiranje</a:t>
            </a:r>
          </a:p>
          <a:p>
            <a:r>
              <a:rPr lang="hr-HR" noProof="0"/>
              <a:t>6. Palmino ulje iz održivih izvora, uključujući ulje od palminih koštica i njihove derivate</a:t>
            </a:r>
          </a:p>
          <a:p>
            <a:r>
              <a:rPr lang="hr-HR" noProof="0"/>
              <a:t>7. Prikladnost za upotrebu</a:t>
            </a:r>
          </a:p>
          <a:p>
            <a:r>
              <a:rPr lang="hr-HR" noProof="0"/>
              <a:t>8. Informacije na znaku za okoliš EU-a</a:t>
            </a:r>
          </a:p>
        </p:txBody>
      </p:sp>
    </p:spTree>
    <p:extLst>
      <p:ext uri="{BB962C8B-B14F-4D97-AF65-F5344CB8AC3E}">
        <p14:creationId xmlns:p14="http://schemas.microsoft.com/office/powerpoint/2010/main" val="302961977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B9AE65A-80AE-0202-6451-EF71E1C5FAF9}"/>
              </a:ext>
            </a:extLst>
          </p:cNvPr>
          <p:cNvSpPr>
            <a:spLocks noGrp="1"/>
          </p:cNvSpPr>
          <p:nvPr>
            <p:ph type="title"/>
          </p:nvPr>
        </p:nvSpPr>
        <p:spPr>
          <a:xfrm>
            <a:off x="387157" y="220251"/>
            <a:ext cx="9534426" cy="995915"/>
          </a:xfrm>
        </p:spPr>
        <p:txBody>
          <a:bodyPr/>
          <a:lstStyle/>
          <a:p>
            <a:pPr algn="ctr"/>
            <a:r>
              <a:rPr lang="hr-HR"/>
              <a:t>Granične vrijednosti CDV-a</a:t>
            </a:r>
          </a:p>
        </p:txBody>
      </p:sp>
      <p:graphicFrame>
        <p:nvGraphicFramePr>
          <p:cNvPr id="4" name="Rezervirano mjesto sadržaja 3">
            <a:extLst>
              <a:ext uri="{FF2B5EF4-FFF2-40B4-BE49-F238E27FC236}">
                <a16:creationId xmlns:a16="http://schemas.microsoft.com/office/drawing/2014/main" id="{C1953733-86C4-3E05-33A3-6A6F6483CFEA}"/>
              </a:ext>
            </a:extLst>
          </p:cNvPr>
          <p:cNvGraphicFramePr>
            <a:graphicFrameLocks noGrp="1"/>
          </p:cNvGraphicFramePr>
          <p:nvPr>
            <p:ph idx="1"/>
          </p:nvPr>
        </p:nvGraphicFramePr>
        <p:xfrm>
          <a:off x="476583" y="995526"/>
          <a:ext cx="10675326" cy="5156200"/>
        </p:xfrm>
        <a:graphic>
          <a:graphicData uri="http://schemas.openxmlformats.org/drawingml/2006/table">
            <a:tbl>
              <a:tblPr firstRow="1" bandRow="1">
                <a:tableStyleId>{5C22544A-7EE6-4342-B048-85BDC9FD1C3A}</a:tableStyleId>
              </a:tblPr>
              <a:tblGrid>
                <a:gridCol w="5427403">
                  <a:extLst>
                    <a:ext uri="{9D8B030D-6E8A-4147-A177-3AD203B41FA5}">
                      <a16:colId xmlns:a16="http://schemas.microsoft.com/office/drawing/2014/main" val="713739533"/>
                    </a:ext>
                  </a:extLst>
                </a:gridCol>
                <a:gridCol w="5247923">
                  <a:extLst>
                    <a:ext uri="{9D8B030D-6E8A-4147-A177-3AD203B41FA5}">
                      <a16:colId xmlns:a16="http://schemas.microsoft.com/office/drawing/2014/main" val="2435516678"/>
                    </a:ext>
                  </a:extLst>
                </a:gridCol>
              </a:tblGrid>
              <a:tr h="370840">
                <a:tc>
                  <a:txBody>
                    <a:bodyPr/>
                    <a:lstStyle/>
                    <a:p>
                      <a:pPr algn="ctr"/>
                      <a:r>
                        <a:rPr lang="da-DK"/>
                        <a:t>Proizvod</a:t>
                      </a:r>
                      <a:endParaRPr lang="hr-HR"/>
                    </a:p>
                  </a:txBody>
                  <a:tcPr/>
                </a:tc>
                <a:tc>
                  <a:txBody>
                    <a:bodyPr/>
                    <a:lstStyle/>
                    <a:p>
                      <a:pPr algn="ctr"/>
                      <a:r>
                        <a:rPr lang="da-DK"/>
                        <a:t>CDV (l/g AC) </a:t>
                      </a:r>
                      <a:endParaRPr lang="hr-HR"/>
                    </a:p>
                  </a:txBody>
                  <a:tcPr/>
                </a:tc>
                <a:extLst>
                  <a:ext uri="{0D108BD9-81ED-4DB2-BD59-A6C34878D82A}">
                    <a16:rowId xmlns:a16="http://schemas.microsoft.com/office/drawing/2014/main" val="128514781"/>
                  </a:ext>
                </a:extLst>
              </a:tr>
              <a:tr h="370840">
                <a:tc>
                  <a:txBody>
                    <a:bodyPr/>
                    <a:lstStyle/>
                    <a:p>
                      <a:r>
                        <a:rPr lang="hr-HR"/>
                        <a:t>Šamponi, sapuni, pripravci za tuširanje, sapuni za brijanje i zubna pasta (kruti oblik)</a:t>
                      </a:r>
                    </a:p>
                  </a:txBody>
                  <a:tcPr/>
                </a:tc>
                <a:tc>
                  <a:txBody>
                    <a:bodyPr/>
                    <a:lstStyle/>
                    <a:p>
                      <a:r>
                        <a:rPr lang="hr-HR"/>
                        <a:t>2 200</a:t>
                      </a:r>
                    </a:p>
                  </a:txBody>
                  <a:tcPr/>
                </a:tc>
                <a:extLst>
                  <a:ext uri="{0D108BD9-81ED-4DB2-BD59-A6C34878D82A}">
                    <a16:rowId xmlns:a16="http://schemas.microsoft.com/office/drawing/2014/main" val="349473775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a:t>Tekući sapuni i pripravci za tuširanje</a:t>
                      </a:r>
                    </a:p>
                  </a:txBody>
                  <a:tcPr/>
                </a:tc>
                <a:tc>
                  <a:txBody>
                    <a:bodyPr/>
                    <a:lstStyle/>
                    <a:p>
                      <a:r>
                        <a:rPr lang="hr-HR"/>
                        <a:t>10 000</a:t>
                      </a:r>
                    </a:p>
                  </a:txBody>
                  <a:tcPr/>
                </a:tc>
                <a:extLst>
                  <a:ext uri="{0D108BD9-81ED-4DB2-BD59-A6C34878D82A}">
                    <a16:rowId xmlns:a16="http://schemas.microsoft.com/office/drawing/2014/main" val="2114127673"/>
                  </a:ext>
                </a:extLst>
              </a:tr>
              <a:tr h="370840">
                <a:tc>
                  <a:txBody>
                    <a:bodyPr/>
                    <a:lstStyle/>
                    <a:p>
                      <a:r>
                        <a:rPr lang="hr-HR"/>
                        <a:t>Šamponi (tekući oblik)</a:t>
                      </a:r>
                    </a:p>
                  </a:txBody>
                  <a:tcPr/>
                </a:tc>
                <a:tc>
                  <a:txBody>
                    <a:bodyPr/>
                    <a:lstStyle/>
                    <a:p>
                      <a:r>
                        <a:rPr lang="hr-HR"/>
                        <a:t>11 000</a:t>
                      </a:r>
                    </a:p>
                  </a:txBody>
                  <a:tcPr/>
                </a:tc>
                <a:extLst>
                  <a:ext uri="{0D108BD9-81ED-4DB2-BD59-A6C34878D82A}">
                    <a16:rowId xmlns:a16="http://schemas.microsoft.com/office/drawing/2014/main" val="268153675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a:t>Kozmetički proizvodi za žensku higijenu</a:t>
                      </a:r>
                    </a:p>
                  </a:txBody>
                  <a:tcPr/>
                </a:tc>
                <a:tc>
                  <a:txBody>
                    <a:bodyPr/>
                    <a:lstStyle/>
                    <a:p>
                      <a:r>
                        <a:rPr lang="hr-HR"/>
                        <a:t>12 000</a:t>
                      </a:r>
                    </a:p>
                  </a:txBody>
                  <a:tcPr/>
                </a:tc>
                <a:extLst>
                  <a:ext uri="{0D108BD9-81ED-4DB2-BD59-A6C34878D82A}">
                    <a16:rowId xmlns:a16="http://schemas.microsoft.com/office/drawing/2014/main" val="144896982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a:t>Regeneratori za kosu</a:t>
                      </a:r>
                    </a:p>
                  </a:txBody>
                  <a:tcPr/>
                </a:tc>
                <a:tc>
                  <a:txBody>
                    <a:bodyPr/>
                    <a:lstStyle/>
                    <a:p>
                      <a:r>
                        <a:rPr lang="hr-HR"/>
                        <a:t>12 000</a:t>
                      </a:r>
                    </a:p>
                  </a:txBody>
                  <a:tcPr/>
                </a:tc>
                <a:extLst>
                  <a:ext uri="{0D108BD9-81ED-4DB2-BD59-A6C34878D82A}">
                    <a16:rowId xmlns:a16="http://schemas.microsoft.com/office/drawing/2014/main" val="361154030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a:t>Proizvodi za oblikovanje i njegu kose koji se ispiru (proizvodi za bojenje kose)</a:t>
                      </a:r>
                    </a:p>
                  </a:txBody>
                  <a:tcPr/>
                </a:tc>
                <a:tc>
                  <a:txBody>
                    <a:bodyPr/>
                    <a:lstStyle/>
                    <a:p>
                      <a:r>
                        <a:rPr lang="hr-HR"/>
                        <a:t>12 000</a:t>
                      </a:r>
                    </a:p>
                  </a:txBody>
                  <a:tcPr/>
                </a:tc>
                <a:extLst>
                  <a:ext uri="{0D108BD9-81ED-4DB2-BD59-A6C34878D82A}">
                    <a16:rowId xmlns:a16="http://schemas.microsoft.com/office/drawing/2014/main" val="117319496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a:t>Proizvodi za njegu kože koji se ispiru (sredstva za eksfolijaciju)</a:t>
                      </a:r>
                    </a:p>
                  </a:txBody>
                  <a:tcPr/>
                </a:tc>
                <a:tc>
                  <a:txBody>
                    <a:bodyPr/>
                    <a:lstStyle/>
                    <a:p>
                      <a:r>
                        <a:rPr lang="hr-HR"/>
                        <a:t>12 000</a:t>
                      </a:r>
                    </a:p>
                  </a:txBody>
                  <a:tcPr/>
                </a:tc>
                <a:extLst>
                  <a:ext uri="{0D108BD9-81ED-4DB2-BD59-A6C34878D82A}">
                    <a16:rowId xmlns:a16="http://schemas.microsoft.com/office/drawing/2014/main" val="421508127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a:t>Pjene za brijanje, gelovi za brijanje, kreme za brijanje</a:t>
                      </a:r>
                    </a:p>
                  </a:txBody>
                  <a:tcPr/>
                </a:tc>
                <a:tc>
                  <a:txBody>
                    <a:bodyPr/>
                    <a:lstStyle/>
                    <a:p>
                      <a:r>
                        <a:rPr lang="hr-HR"/>
                        <a:t>12 000</a:t>
                      </a:r>
                    </a:p>
                  </a:txBody>
                  <a:tcPr/>
                </a:tc>
                <a:extLst>
                  <a:ext uri="{0D108BD9-81ED-4DB2-BD59-A6C34878D82A}">
                    <a16:rowId xmlns:a16="http://schemas.microsoft.com/office/drawing/2014/main" val="1843559838"/>
                  </a:ext>
                </a:extLst>
              </a:tr>
              <a:tr h="370840">
                <a:tc>
                  <a:txBody>
                    <a:bodyPr/>
                    <a:lstStyle/>
                    <a:p>
                      <a:r>
                        <a:rPr lang="hr-HR"/>
                        <a:t>Zubna pasta i tekućina za ispiranje usne šupljine </a:t>
                      </a:r>
                    </a:p>
                  </a:txBody>
                  <a:tcPr/>
                </a:tc>
                <a:tc>
                  <a:txBody>
                    <a:bodyPr/>
                    <a:lstStyle/>
                    <a:p>
                      <a:r>
                        <a:rPr lang="hr-HR"/>
                        <a:t>12 000</a:t>
                      </a:r>
                    </a:p>
                    <a:p>
                      <a:endParaRPr lang="hr-HR"/>
                    </a:p>
                  </a:txBody>
                  <a:tcPr/>
                </a:tc>
                <a:extLst>
                  <a:ext uri="{0D108BD9-81ED-4DB2-BD59-A6C34878D82A}">
                    <a16:rowId xmlns:a16="http://schemas.microsoft.com/office/drawing/2014/main" val="3817002981"/>
                  </a:ext>
                </a:extLst>
              </a:tr>
              <a:tr h="370840">
                <a:tc>
                  <a:txBody>
                    <a:bodyPr/>
                    <a:lstStyle/>
                    <a:p>
                      <a:r>
                        <a:rPr lang="it-IT"/>
                        <a:t>Ostali </a:t>
                      </a:r>
                      <a:r>
                        <a:rPr lang="it-IT" err="1"/>
                        <a:t>proizvodi</a:t>
                      </a:r>
                      <a:r>
                        <a:rPr lang="it-IT"/>
                        <a:t> </a:t>
                      </a:r>
                      <a:r>
                        <a:rPr lang="it-IT" err="1"/>
                        <a:t>koji</a:t>
                      </a:r>
                      <a:r>
                        <a:rPr lang="it-IT"/>
                        <a:t> se </a:t>
                      </a:r>
                      <a:r>
                        <a:rPr lang="it-IT" err="1"/>
                        <a:t>ispiru</a:t>
                      </a:r>
                      <a:r>
                        <a:rPr lang="it-IT"/>
                        <a:t> </a:t>
                      </a:r>
                      <a:endParaRPr lang="hr-HR"/>
                    </a:p>
                  </a:txBody>
                  <a:tcPr/>
                </a:tc>
                <a:tc>
                  <a:txBody>
                    <a:bodyPr/>
                    <a:lstStyle/>
                    <a:p>
                      <a:r>
                        <a:rPr lang="hr-HR"/>
                        <a:t>12 000</a:t>
                      </a:r>
                    </a:p>
                  </a:txBody>
                  <a:tcPr/>
                </a:tc>
                <a:extLst>
                  <a:ext uri="{0D108BD9-81ED-4DB2-BD59-A6C34878D82A}">
                    <a16:rowId xmlns:a16="http://schemas.microsoft.com/office/drawing/2014/main" val="626315707"/>
                  </a:ext>
                </a:extLst>
              </a:tr>
            </a:tbl>
          </a:graphicData>
        </a:graphic>
      </p:graphicFrame>
    </p:spTree>
    <p:extLst>
      <p:ext uri="{BB962C8B-B14F-4D97-AF65-F5344CB8AC3E}">
        <p14:creationId xmlns:p14="http://schemas.microsoft.com/office/powerpoint/2010/main" val="3675662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4E6F5-1A84-EA8A-0890-4AC5BC595887}"/>
              </a:ext>
            </a:extLst>
          </p:cNvPr>
          <p:cNvSpPr>
            <a:spLocks noGrp="1"/>
          </p:cNvSpPr>
          <p:nvPr>
            <p:ph type="title"/>
          </p:nvPr>
        </p:nvSpPr>
        <p:spPr/>
        <p:txBody>
          <a:bodyPr vert="horz" lIns="91440" tIns="45720" rIns="91440" bIns="45720" rtlCol="0" anchor="ctr">
            <a:normAutofit/>
          </a:bodyPr>
          <a:lstStyle/>
          <a:p>
            <a:r>
              <a:rPr lang="hr-HR" dirty="0"/>
              <a:t>Odluka o provedbi zelene javne nabave</a:t>
            </a:r>
          </a:p>
        </p:txBody>
      </p:sp>
      <p:sp>
        <p:nvSpPr>
          <p:cNvPr id="3" name="Content Placeholder 2">
            <a:extLst>
              <a:ext uri="{FF2B5EF4-FFF2-40B4-BE49-F238E27FC236}">
                <a16:creationId xmlns:a16="http://schemas.microsoft.com/office/drawing/2014/main" id="{A849EB6B-94C9-10F0-513D-CD631D1E25BF}"/>
              </a:ext>
            </a:extLst>
          </p:cNvPr>
          <p:cNvSpPr>
            <a:spLocks noGrp="1"/>
          </p:cNvSpPr>
          <p:nvPr>
            <p:ph idx="1"/>
          </p:nvPr>
        </p:nvSpPr>
        <p:spPr>
          <a:xfrm>
            <a:off x="751114" y="1772348"/>
            <a:ext cx="10744200" cy="3855566"/>
          </a:xfrm>
        </p:spPr>
        <p:txBody>
          <a:bodyPr vert="horz" lIns="91440" tIns="45720" rIns="91440" bIns="45720" rtlCol="0" anchor="t">
            <a:normAutofit fontScale="77500" lnSpcReduction="20000"/>
          </a:bodyPr>
          <a:lstStyle/>
          <a:p>
            <a:pPr marL="457200" indent="-457200">
              <a:lnSpc>
                <a:spcPct val="110000"/>
              </a:lnSpc>
              <a:buFont typeface="Arial" panose="020B0604020202020204" pitchFamily="34" charset="0"/>
              <a:buChar char="•"/>
            </a:pPr>
            <a:r>
              <a:rPr lang="hr-HR" noProof="0" dirty="0"/>
              <a:t>Stupila na snagu 1. siječnja 2025. godine</a:t>
            </a:r>
          </a:p>
          <a:p>
            <a:pPr marL="457200" indent="-457200">
              <a:lnSpc>
                <a:spcPct val="110000"/>
              </a:lnSpc>
              <a:buFont typeface="Arial" panose="020B0604020202020204" pitchFamily="34" charset="0"/>
              <a:buChar char="•"/>
            </a:pPr>
            <a:r>
              <a:rPr lang="hr-HR" noProof="0" dirty="0"/>
              <a:t>Istom se  zadužuju tijela državne uprave, kao obveznici javne nabave za provedbu zelene javne nabava</a:t>
            </a:r>
          </a:p>
          <a:p>
            <a:pPr marL="457200" indent="-457200">
              <a:lnSpc>
                <a:spcPct val="110000"/>
              </a:lnSpc>
              <a:buFont typeface="Arial" panose="020B0604020202020204" pitchFamily="34" charset="0"/>
              <a:buChar char="•"/>
            </a:pPr>
            <a:r>
              <a:rPr lang="hr-HR" noProof="0" dirty="0"/>
              <a:t>Tijela državne uprave </a:t>
            </a:r>
            <a:r>
              <a:rPr lang="hr-HR" dirty="0"/>
              <a:t>obavještavaju </a:t>
            </a:r>
            <a:r>
              <a:rPr lang="hr-HR" noProof="0" dirty="0"/>
              <a:t>tijela iz svoje nadležnosti o provedbi zelene javne nabave</a:t>
            </a:r>
          </a:p>
          <a:p>
            <a:pPr marL="457200" indent="-457200">
              <a:lnSpc>
                <a:spcPct val="110000"/>
              </a:lnSpc>
              <a:buFont typeface="Arial" panose="020B0604020202020204" pitchFamily="34" charset="0"/>
              <a:buChar char="•"/>
            </a:pPr>
            <a:r>
              <a:rPr lang="hr-HR" b="0" i="0" noProof="0" dirty="0">
                <a:effectLst/>
                <a:latin typeface="Minion Pro Cond"/>
              </a:rPr>
              <a:t>Drugi obveznici javne nabave, jedinice lokalne i područne (regionalne) samouprave i druga tijela iz njihove nadležnosti </a:t>
            </a:r>
            <a:r>
              <a:rPr lang="hr-HR" dirty="0">
                <a:latin typeface="Minion Pro Cond"/>
              </a:rPr>
              <a:t>pozvani su na provedbu </a:t>
            </a:r>
            <a:r>
              <a:rPr lang="hr-HR" b="0" i="0" noProof="0" dirty="0">
                <a:effectLst/>
                <a:latin typeface="Minion Pro Cond"/>
              </a:rPr>
              <a:t>primjene Odluke</a:t>
            </a:r>
          </a:p>
          <a:p>
            <a:pPr marL="457200" indent="-457200">
              <a:lnSpc>
                <a:spcPct val="110000"/>
              </a:lnSpc>
              <a:buFont typeface="Arial" panose="020B0604020202020204" pitchFamily="34" charset="0"/>
              <a:buChar char="•"/>
            </a:pPr>
            <a:r>
              <a:rPr lang="hr-HR" noProof="0" dirty="0">
                <a:latin typeface="Minion Pro Cond"/>
              </a:rPr>
              <a:t>KLJUČNI DIO: </a:t>
            </a:r>
            <a:r>
              <a:rPr lang="hr-HR" b="0" i="0" noProof="0" dirty="0">
                <a:effectLst/>
                <a:latin typeface="Minion Pro Cond"/>
              </a:rPr>
              <a:t>Prilikom provedbe zelene javne nabave </a:t>
            </a:r>
            <a:r>
              <a:rPr lang="hr-HR" b="1" i="0" noProof="0" dirty="0">
                <a:effectLst/>
                <a:latin typeface="Minion Pro Cond"/>
              </a:rPr>
              <a:t>i ugovaranja </a:t>
            </a:r>
            <a:r>
              <a:rPr lang="hr-HR" b="0" i="0" noProof="0" dirty="0">
                <a:effectLst/>
                <a:latin typeface="Minion Pro Cond"/>
              </a:rPr>
              <a:t>za predmete nabave ili grupu/e predmeta nabave </a:t>
            </a:r>
            <a:r>
              <a:rPr lang="hr-HR" b="1" i="0" noProof="0" dirty="0">
                <a:effectLst/>
                <a:latin typeface="Minion Pro Cond"/>
              </a:rPr>
              <a:t>moraju biti ispunjena zelena mjerila i ciljevi</a:t>
            </a:r>
            <a:endParaRPr lang="hr-HR" b="1" noProof="0" dirty="0"/>
          </a:p>
        </p:txBody>
      </p:sp>
    </p:spTree>
    <p:extLst>
      <p:ext uri="{BB962C8B-B14F-4D97-AF65-F5344CB8AC3E}">
        <p14:creationId xmlns:p14="http://schemas.microsoft.com/office/powerpoint/2010/main" val="425460049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65206-A4FA-94DF-0C76-E5994E7150EA}"/>
              </a:ext>
            </a:extLst>
          </p:cNvPr>
          <p:cNvSpPr>
            <a:spLocks noGrp="1"/>
          </p:cNvSpPr>
          <p:nvPr>
            <p:ph type="title"/>
          </p:nvPr>
        </p:nvSpPr>
        <p:spPr/>
        <p:txBody>
          <a:bodyPr/>
          <a:lstStyle/>
          <a:p>
            <a:r>
              <a:rPr lang="hr-HR" sz="4400" noProof="0"/>
              <a:t>Mjerila za dodjelu znaka za okoliš EU-a</a:t>
            </a:r>
            <a:endParaRPr lang="hr-HR"/>
          </a:p>
        </p:txBody>
      </p:sp>
      <p:sp>
        <p:nvSpPr>
          <p:cNvPr id="3" name="Content Placeholder 2">
            <a:extLst>
              <a:ext uri="{FF2B5EF4-FFF2-40B4-BE49-F238E27FC236}">
                <a16:creationId xmlns:a16="http://schemas.microsoft.com/office/drawing/2014/main" id="{F5308FB9-B708-1CDD-DC66-793B1032D69E}"/>
              </a:ext>
            </a:extLst>
          </p:cNvPr>
          <p:cNvSpPr>
            <a:spLocks noGrp="1"/>
          </p:cNvSpPr>
          <p:nvPr>
            <p:ph idx="1"/>
          </p:nvPr>
        </p:nvSpPr>
        <p:spPr>
          <a:xfrm>
            <a:off x="1328787" y="1826552"/>
            <a:ext cx="9534426" cy="3350858"/>
          </a:xfrm>
        </p:spPr>
        <p:txBody>
          <a:bodyPr/>
          <a:lstStyle/>
          <a:p>
            <a:pPr marL="457200" indent="-457200">
              <a:buFont typeface="Arial" panose="020B0604020202020204" pitchFamily="34" charset="0"/>
              <a:buChar char="•"/>
            </a:pPr>
            <a:r>
              <a:rPr lang="hr-HR"/>
              <a:t>Za svako od mjerila, Odlukom EK je propisan kriterij po kojem se načelno može odrediti jednakovrijednost </a:t>
            </a:r>
          </a:p>
          <a:p>
            <a:r>
              <a:rPr lang="hr-HR">
                <a:hlinkClick r:id="rId2"/>
              </a:rPr>
              <a:t>https://eur-lex.europa.eu/legal-content/HR/TXT/PDF/?uri=CELEX:32021D1870</a:t>
            </a:r>
            <a:r>
              <a:rPr lang="hr-HR"/>
              <a:t> </a:t>
            </a:r>
          </a:p>
        </p:txBody>
      </p:sp>
    </p:spTree>
    <p:extLst>
      <p:ext uri="{BB962C8B-B14F-4D97-AF65-F5344CB8AC3E}">
        <p14:creationId xmlns:p14="http://schemas.microsoft.com/office/powerpoint/2010/main" val="151168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9FADA93-33F4-A3B3-B6FD-CA1F1E6BA576}"/>
              </a:ext>
            </a:extLst>
          </p:cNvPr>
          <p:cNvSpPr>
            <a:spLocks noGrp="1"/>
          </p:cNvSpPr>
          <p:nvPr>
            <p:ph type="title"/>
          </p:nvPr>
        </p:nvSpPr>
        <p:spPr>
          <a:xfrm>
            <a:off x="811362" y="778393"/>
            <a:ext cx="9954047" cy="995915"/>
          </a:xfrm>
        </p:spPr>
        <p:txBody>
          <a:bodyPr vert="horz" lIns="91440" tIns="45720" rIns="91440" bIns="45720" rtlCol="0" anchor="ctr">
            <a:noAutofit/>
          </a:bodyPr>
          <a:lstStyle/>
          <a:p>
            <a:r>
              <a:rPr lang="hr-HR" sz="3200" dirty="0"/>
              <a:t>Primjer 1:</a:t>
            </a:r>
            <a:br>
              <a:rPr lang="hr-HR" sz="3200" dirty="0"/>
            </a:br>
            <a:r>
              <a:rPr lang="hr-HR" sz="3200" dirty="0"/>
              <a:t>Nabava higijenskih potrepština i sredstava za čišćenje</a:t>
            </a:r>
            <a:br>
              <a:rPr lang="hr-HR" sz="3200" dirty="0"/>
            </a:br>
            <a:r>
              <a:rPr lang="hr-HR" sz="3200" dirty="0"/>
              <a:t>- tehničke specifikacije</a:t>
            </a:r>
          </a:p>
        </p:txBody>
      </p:sp>
      <p:graphicFrame>
        <p:nvGraphicFramePr>
          <p:cNvPr id="4" name="Rezervirano mjesto sadržaja 3">
            <a:extLst>
              <a:ext uri="{FF2B5EF4-FFF2-40B4-BE49-F238E27FC236}">
                <a16:creationId xmlns:a16="http://schemas.microsoft.com/office/drawing/2014/main" id="{CFF4D1EF-D3B7-7FF7-542A-28AC552F2F0D}"/>
              </a:ext>
            </a:extLst>
          </p:cNvPr>
          <p:cNvGraphicFramePr>
            <a:graphicFrameLocks noGrp="1"/>
          </p:cNvGraphicFramePr>
          <p:nvPr>
            <p:ph idx="1"/>
            <p:extLst>
              <p:ext uri="{D42A27DB-BD31-4B8C-83A1-F6EECF244321}">
                <p14:modId xmlns:p14="http://schemas.microsoft.com/office/powerpoint/2010/main" val="3075801575"/>
              </p:ext>
            </p:extLst>
          </p:nvPr>
        </p:nvGraphicFramePr>
        <p:xfrm>
          <a:off x="1668544" y="2356701"/>
          <a:ext cx="7487642" cy="3722900"/>
        </p:xfrm>
        <a:graphic>
          <a:graphicData uri="http://schemas.openxmlformats.org/drawingml/2006/table">
            <a:tbl>
              <a:tblPr/>
              <a:tblGrid>
                <a:gridCol w="531791">
                  <a:extLst>
                    <a:ext uri="{9D8B030D-6E8A-4147-A177-3AD203B41FA5}">
                      <a16:colId xmlns:a16="http://schemas.microsoft.com/office/drawing/2014/main" val="265231381"/>
                    </a:ext>
                  </a:extLst>
                </a:gridCol>
                <a:gridCol w="6955851">
                  <a:extLst>
                    <a:ext uri="{9D8B030D-6E8A-4147-A177-3AD203B41FA5}">
                      <a16:colId xmlns:a16="http://schemas.microsoft.com/office/drawing/2014/main" val="513084265"/>
                    </a:ext>
                  </a:extLst>
                </a:gridCol>
              </a:tblGrid>
              <a:tr h="297832">
                <a:tc>
                  <a:txBody>
                    <a:bodyPr/>
                    <a:lstStyle/>
                    <a:p>
                      <a:pPr algn="ctr" fontAlgn="ctr"/>
                      <a:r>
                        <a:rPr lang="hr-HR" sz="800" b="1" i="0" u="none" strike="noStrike">
                          <a:solidFill>
                            <a:srgbClr val="000000"/>
                          </a:solidFill>
                          <a:effectLst/>
                          <a:latin typeface="Calibri" panose="020F0502020204030204" pitchFamily="34" charset="0"/>
                        </a:rPr>
                        <a:t>BR. </a:t>
                      </a:r>
                    </a:p>
                  </a:txBody>
                  <a:tcPr marL="6702" marR="6702" marT="67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hr-HR" sz="800" b="1" i="0" u="none" strike="noStrike">
                          <a:solidFill>
                            <a:srgbClr val="000000"/>
                          </a:solidFill>
                          <a:effectLst/>
                          <a:latin typeface="Calibri" panose="020F0502020204030204" pitchFamily="34" charset="0"/>
                        </a:rPr>
                        <a:t>OPIS STAVKE</a:t>
                      </a:r>
                    </a:p>
                  </a:txBody>
                  <a:tcPr marL="6702" marR="6702" marT="67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13970191"/>
                  </a:ext>
                </a:extLst>
              </a:tr>
              <a:tr h="297832">
                <a:tc>
                  <a:txBody>
                    <a:bodyPr/>
                    <a:lstStyle/>
                    <a:p>
                      <a:pPr algn="ctr" fontAlgn="ctr"/>
                      <a:r>
                        <a:rPr lang="hr-HR" sz="800" b="1" i="0" u="none" strike="noStrike">
                          <a:solidFill>
                            <a:srgbClr val="000000"/>
                          </a:solidFill>
                          <a:effectLst/>
                          <a:latin typeface="Calibri" panose="020F0502020204030204" pitchFamily="34" charset="0"/>
                        </a:rPr>
                        <a:t>1.</a:t>
                      </a:r>
                    </a:p>
                  </a:txBody>
                  <a:tcPr marL="6702" marR="6702" marT="67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hr-HR" sz="800" b="1" i="0" u="none" strike="noStrike">
                          <a:solidFill>
                            <a:srgbClr val="000000"/>
                          </a:solidFill>
                          <a:effectLst/>
                          <a:latin typeface="Calibri" panose="020F0502020204030204" pitchFamily="34" charset="0"/>
                        </a:rPr>
                        <a:t>Sredstvo za pranje posuđa min. 450 ml, </a:t>
                      </a:r>
                      <a:r>
                        <a:rPr lang="hr-HR" sz="800">
                          <a:ea typeface="Calibri"/>
                          <a:cs typeface="Calibri"/>
                        </a:rPr>
                        <a:t>EU </a:t>
                      </a:r>
                      <a:r>
                        <a:rPr lang="hr-HR" sz="800" err="1">
                          <a:ea typeface="Calibri"/>
                          <a:cs typeface="Calibri"/>
                        </a:rPr>
                        <a:t>Ecolabel</a:t>
                      </a:r>
                      <a:br>
                        <a:rPr lang="hr-HR" sz="800" b="0" i="0" u="none" strike="noStrike">
                          <a:solidFill>
                            <a:srgbClr val="000000"/>
                          </a:solidFill>
                          <a:effectLst/>
                          <a:latin typeface="Calibri" panose="020F0502020204030204" pitchFamily="34" charset="0"/>
                        </a:rPr>
                      </a:br>
                      <a:r>
                        <a:rPr lang="hr-HR" sz="800" b="0" i="0" u="none" strike="noStrike">
                          <a:solidFill>
                            <a:srgbClr val="000000"/>
                          </a:solidFill>
                          <a:effectLst/>
                          <a:latin typeface="Calibri" panose="020F0502020204030204" pitchFamily="34" charset="0"/>
                        </a:rPr>
                        <a:t>Tekuće sredstvo za ručno pranje posuđa, za otklanjanje masnoća</a:t>
                      </a:r>
                    </a:p>
                  </a:txBody>
                  <a:tcPr marL="6702" marR="6702" marT="67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22007239"/>
                  </a:ext>
                </a:extLst>
              </a:tr>
              <a:tr h="297832">
                <a:tc>
                  <a:txBody>
                    <a:bodyPr/>
                    <a:lstStyle/>
                    <a:p>
                      <a:pPr algn="ctr" fontAlgn="ctr"/>
                      <a:r>
                        <a:rPr lang="hr-HR" sz="800" b="1" i="0" u="none" strike="noStrike">
                          <a:solidFill>
                            <a:srgbClr val="000000"/>
                          </a:solidFill>
                          <a:effectLst/>
                          <a:latin typeface="Calibri" panose="020F0502020204030204" pitchFamily="34" charset="0"/>
                        </a:rPr>
                        <a:t>2.</a:t>
                      </a:r>
                    </a:p>
                  </a:txBody>
                  <a:tcPr marL="6702" marR="6702" marT="67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hr-HR" sz="800" b="1" i="0" u="none" strike="noStrike">
                          <a:solidFill>
                            <a:srgbClr val="000000"/>
                          </a:solidFill>
                          <a:effectLst/>
                          <a:latin typeface="Calibri" panose="020F0502020204030204" pitchFamily="34" charset="0"/>
                        </a:rPr>
                        <a:t>Pakiranje troslojnog toaletnog papira min. 10/1, </a:t>
                      </a:r>
                      <a:r>
                        <a:rPr lang="hr-HR" sz="800">
                          <a:ea typeface="Calibri"/>
                          <a:cs typeface="Calibri"/>
                        </a:rPr>
                        <a:t>EU </a:t>
                      </a:r>
                      <a:r>
                        <a:rPr lang="hr-HR" sz="800" err="1">
                          <a:ea typeface="Calibri"/>
                          <a:cs typeface="Calibri"/>
                        </a:rPr>
                        <a:t>Ecolabel</a:t>
                      </a:r>
                      <a:br>
                        <a:rPr lang="hr-HR" sz="800" b="0" i="0" u="none" strike="noStrike">
                          <a:solidFill>
                            <a:srgbClr val="000000"/>
                          </a:solidFill>
                          <a:effectLst/>
                          <a:latin typeface="Calibri" panose="020F0502020204030204" pitchFamily="34" charset="0"/>
                        </a:rPr>
                      </a:br>
                      <a:r>
                        <a:rPr lang="hr-HR" sz="800" b="0" i="0" u="none" strike="noStrike">
                          <a:solidFill>
                            <a:srgbClr val="000000"/>
                          </a:solidFill>
                          <a:effectLst/>
                          <a:latin typeface="Calibri" panose="020F0502020204030204" pitchFamily="34" charset="0"/>
                        </a:rPr>
                        <a:t>U roli, troslojni, 100% celuloza, pakiranje min. 10/1</a:t>
                      </a:r>
                    </a:p>
                  </a:txBody>
                  <a:tcPr marL="6702" marR="6702" marT="67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2772386"/>
                  </a:ext>
                </a:extLst>
              </a:tr>
              <a:tr h="297832">
                <a:tc>
                  <a:txBody>
                    <a:bodyPr/>
                    <a:lstStyle/>
                    <a:p>
                      <a:pPr algn="ctr" fontAlgn="ctr"/>
                      <a:r>
                        <a:rPr lang="hr-HR" sz="800" b="1" i="0" u="none" strike="noStrike">
                          <a:solidFill>
                            <a:srgbClr val="000000"/>
                          </a:solidFill>
                          <a:effectLst/>
                          <a:latin typeface="Calibri" panose="020F0502020204030204" pitchFamily="34" charset="0"/>
                        </a:rPr>
                        <a:t>3.</a:t>
                      </a:r>
                    </a:p>
                  </a:txBody>
                  <a:tcPr marL="6702" marR="6702" marT="67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hr-HR" sz="800" b="1" i="0" u="none" strike="noStrike">
                          <a:solidFill>
                            <a:srgbClr val="000000"/>
                          </a:solidFill>
                          <a:effectLst/>
                          <a:latin typeface="Calibri" panose="020F0502020204030204" pitchFamily="34" charset="0"/>
                        </a:rPr>
                        <a:t>Papirnati troslojni ručnici min. 4/1</a:t>
                      </a:r>
                      <a:br>
                        <a:rPr lang="hr-HR" sz="800" b="0" i="0" u="none" strike="noStrike">
                          <a:solidFill>
                            <a:srgbClr val="000000"/>
                          </a:solidFill>
                          <a:effectLst/>
                          <a:latin typeface="Calibri" panose="020F0502020204030204" pitchFamily="34" charset="0"/>
                        </a:rPr>
                      </a:br>
                      <a:r>
                        <a:rPr lang="hr-HR" sz="800" b="0" i="0" u="none" strike="noStrike">
                          <a:solidFill>
                            <a:srgbClr val="000000"/>
                          </a:solidFill>
                          <a:effectLst/>
                          <a:latin typeface="Calibri" panose="020F0502020204030204" pitchFamily="34" charset="0"/>
                        </a:rPr>
                        <a:t>U roli, troslojni, 100% celuloza, pakiranje min. 4/1</a:t>
                      </a:r>
                    </a:p>
                  </a:txBody>
                  <a:tcPr marL="6702" marR="6702" marT="67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60240654"/>
                  </a:ext>
                </a:extLst>
              </a:tr>
              <a:tr h="446748">
                <a:tc>
                  <a:txBody>
                    <a:bodyPr/>
                    <a:lstStyle/>
                    <a:p>
                      <a:pPr algn="ctr" fontAlgn="ctr"/>
                      <a:r>
                        <a:rPr lang="hr-HR" sz="800" b="1" i="0" u="none" strike="noStrike">
                          <a:solidFill>
                            <a:srgbClr val="000000"/>
                          </a:solidFill>
                          <a:effectLst/>
                          <a:latin typeface="Calibri" panose="020F0502020204030204" pitchFamily="34" charset="0"/>
                        </a:rPr>
                        <a:t>4.</a:t>
                      </a:r>
                    </a:p>
                  </a:txBody>
                  <a:tcPr marL="6702" marR="6702" marT="67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hr-HR" sz="800" b="1" i="0" u="none" strike="noStrike">
                          <a:solidFill>
                            <a:srgbClr val="000000"/>
                          </a:solidFill>
                          <a:effectLst/>
                          <a:latin typeface="Calibri" panose="020F0502020204030204" pitchFamily="34" charset="0"/>
                        </a:rPr>
                        <a:t>Sredstvo za pranje ruku min. 300 ml, </a:t>
                      </a:r>
                      <a:r>
                        <a:rPr lang="hr-HR" sz="800">
                          <a:ea typeface="Calibri"/>
                          <a:cs typeface="Calibri"/>
                        </a:rPr>
                        <a:t>EU </a:t>
                      </a:r>
                      <a:r>
                        <a:rPr lang="hr-HR" sz="800" err="1">
                          <a:ea typeface="Calibri"/>
                          <a:cs typeface="Calibri"/>
                        </a:rPr>
                        <a:t>Ecolabel</a:t>
                      </a:r>
                      <a:br>
                        <a:rPr lang="hr-HR" sz="800" b="0" i="0" u="none" strike="noStrike">
                          <a:solidFill>
                            <a:srgbClr val="000000"/>
                          </a:solidFill>
                          <a:effectLst/>
                          <a:latin typeface="Calibri" panose="020F0502020204030204" pitchFamily="34" charset="0"/>
                        </a:rPr>
                      </a:br>
                      <a:r>
                        <a:rPr lang="hr-HR" sz="800" b="0" i="0" u="none" strike="noStrike">
                          <a:solidFill>
                            <a:srgbClr val="000000"/>
                          </a:solidFill>
                          <a:effectLst/>
                          <a:latin typeface="Calibri" panose="020F0502020204030204" pitchFamily="34" charset="0"/>
                        </a:rPr>
                        <a:t>Tekući sapun s pumpicom  za pranje i njegu ruku s antibakterijskim djelovanjem</a:t>
                      </a:r>
                    </a:p>
                  </a:txBody>
                  <a:tcPr marL="6702" marR="6702" marT="67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32329835"/>
                  </a:ext>
                </a:extLst>
              </a:tr>
              <a:tr h="297832">
                <a:tc>
                  <a:txBody>
                    <a:bodyPr/>
                    <a:lstStyle/>
                    <a:p>
                      <a:pPr algn="ctr" fontAlgn="ctr"/>
                      <a:r>
                        <a:rPr lang="hr-HR" sz="800" b="1" i="0" u="none" strike="noStrike">
                          <a:solidFill>
                            <a:srgbClr val="000000"/>
                          </a:solidFill>
                          <a:effectLst/>
                          <a:latin typeface="Calibri" panose="020F0502020204030204" pitchFamily="34" charset="0"/>
                        </a:rPr>
                        <a:t>5.</a:t>
                      </a:r>
                    </a:p>
                  </a:txBody>
                  <a:tcPr marL="6702" marR="6702" marT="67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sv-SE" sz="800" b="1" i="0" u="none" strike="noStrike">
                          <a:solidFill>
                            <a:srgbClr val="000000"/>
                          </a:solidFill>
                          <a:effectLst/>
                          <a:latin typeface="Calibri" panose="020F0502020204030204" pitchFamily="34" charset="0"/>
                        </a:rPr>
                        <a:t>Sredstvo za tuširanje min. 350 ml</a:t>
                      </a:r>
                      <a:r>
                        <a:rPr lang="hr-HR" sz="800" b="1" i="0" u="none" strike="noStrike">
                          <a:solidFill>
                            <a:srgbClr val="000000"/>
                          </a:solidFill>
                          <a:effectLst/>
                          <a:latin typeface="Calibri" panose="020F0502020204030204" pitchFamily="34" charset="0"/>
                        </a:rPr>
                        <a:t>, </a:t>
                      </a:r>
                      <a:r>
                        <a:rPr lang="hr-HR" sz="800">
                          <a:ea typeface="Calibri"/>
                          <a:cs typeface="Calibri"/>
                        </a:rPr>
                        <a:t>EU </a:t>
                      </a:r>
                      <a:r>
                        <a:rPr lang="hr-HR" sz="800" err="1">
                          <a:ea typeface="Calibri"/>
                          <a:cs typeface="Calibri"/>
                        </a:rPr>
                        <a:t>Ecolabel</a:t>
                      </a:r>
                      <a:br>
                        <a:rPr lang="sv-SE" sz="800" b="0" i="0" u="none" strike="noStrike">
                          <a:solidFill>
                            <a:srgbClr val="000000"/>
                          </a:solidFill>
                          <a:effectLst/>
                          <a:latin typeface="Calibri" panose="020F0502020204030204" pitchFamily="34" charset="0"/>
                        </a:rPr>
                      </a:br>
                      <a:r>
                        <a:rPr lang="sv-SE" sz="800" b="0" i="0" u="none" strike="noStrike">
                          <a:solidFill>
                            <a:srgbClr val="000000"/>
                          </a:solidFill>
                          <a:effectLst/>
                          <a:latin typeface="Calibri" panose="020F0502020204030204" pitchFamily="34" charset="0"/>
                        </a:rPr>
                        <a:t>Gel za tuširanje, Ph neutralan, dermatološki ispitan</a:t>
                      </a:r>
                    </a:p>
                  </a:txBody>
                  <a:tcPr marL="6702" marR="6702" marT="67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892985"/>
                  </a:ext>
                </a:extLst>
              </a:tr>
              <a:tr h="446748">
                <a:tc>
                  <a:txBody>
                    <a:bodyPr/>
                    <a:lstStyle/>
                    <a:p>
                      <a:pPr algn="ctr" fontAlgn="ctr"/>
                      <a:r>
                        <a:rPr lang="hr-HR" sz="800" b="1" i="0" u="none" strike="noStrike">
                          <a:solidFill>
                            <a:srgbClr val="000000"/>
                          </a:solidFill>
                          <a:effectLst/>
                          <a:latin typeface="Calibri" panose="020F0502020204030204" pitchFamily="34" charset="0"/>
                        </a:rPr>
                        <a:t>6.</a:t>
                      </a:r>
                    </a:p>
                  </a:txBody>
                  <a:tcPr marL="6702" marR="6702" marT="67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hr-HR" sz="800" b="1" i="0" u="none" strike="noStrike">
                          <a:solidFill>
                            <a:srgbClr val="000000"/>
                          </a:solidFill>
                          <a:effectLst/>
                          <a:latin typeface="Calibri" panose="020F0502020204030204" pitchFamily="34" charset="0"/>
                        </a:rPr>
                        <a:t>Univerzalno sredstvo za čišćenje min. 750 ml, </a:t>
                      </a:r>
                      <a:r>
                        <a:rPr lang="hr-HR" sz="800">
                          <a:ea typeface="Calibri"/>
                          <a:cs typeface="Calibri"/>
                        </a:rPr>
                        <a:t>EU </a:t>
                      </a:r>
                      <a:r>
                        <a:rPr lang="hr-HR" sz="800" err="1">
                          <a:ea typeface="Calibri"/>
                          <a:cs typeface="Calibri"/>
                        </a:rPr>
                        <a:t>Ecolabel</a:t>
                      </a:r>
                      <a:br>
                        <a:rPr lang="hr-HR" sz="800" b="0" i="0" u="none" strike="noStrike">
                          <a:solidFill>
                            <a:srgbClr val="000000"/>
                          </a:solidFill>
                          <a:effectLst/>
                          <a:latin typeface="Calibri" panose="020F0502020204030204" pitchFamily="34" charset="0"/>
                        </a:rPr>
                      </a:br>
                      <a:r>
                        <a:rPr lang="hr-HR" sz="800" b="0" i="0" u="none" strike="noStrike">
                          <a:solidFill>
                            <a:srgbClr val="000000"/>
                          </a:solidFill>
                          <a:effectLst/>
                          <a:latin typeface="Calibri" panose="020F0502020204030204" pitchFamily="34" charset="0"/>
                        </a:rPr>
                        <a:t>Univerzalno sredstvo za čišćenje bez abraziva, namijenjen čišćenju svih </a:t>
                      </a:r>
                      <a:r>
                        <a:rPr lang="hr-HR" sz="800" b="0" i="0" u="none" strike="noStrike" err="1">
                          <a:solidFill>
                            <a:srgbClr val="000000"/>
                          </a:solidFill>
                          <a:effectLst/>
                          <a:latin typeface="Calibri" panose="020F0502020204030204" pitchFamily="34" charset="0"/>
                        </a:rPr>
                        <a:t>vodoperivih</a:t>
                      </a:r>
                      <a:r>
                        <a:rPr lang="hr-HR" sz="800" b="0" i="0" u="none" strike="noStrike">
                          <a:solidFill>
                            <a:srgbClr val="000000"/>
                          </a:solidFill>
                          <a:effectLst/>
                          <a:latin typeface="Calibri" panose="020F0502020204030204" pitchFamily="34" charset="0"/>
                        </a:rPr>
                        <a:t> površina u kućanstvu</a:t>
                      </a:r>
                    </a:p>
                  </a:txBody>
                  <a:tcPr marL="6702" marR="6702" marT="67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66109208"/>
                  </a:ext>
                </a:extLst>
              </a:tr>
              <a:tr h="297832">
                <a:tc>
                  <a:txBody>
                    <a:bodyPr/>
                    <a:lstStyle/>
                    <a:p>
                      <a:pPr algn="ctr" fontAlgn="ctr"/>
                      <a:r>
                        <a:rPr lang="hr-HR" sz="800" b="1" i="0" u="none" strike="noStrike">
                          <a:solidFill>
                            <a:srgbClr val="000000"/>
                          </a:solidFill>
                          <a:effectLst/>
                          <a:latin typeface="Calibri" panose="020F0502020204030204" pitchFamily="34" charset="0"/>
                        </a:rPr>
                        <a:t>7.</a:t>
                      </a:r>
                    </a:p>
                  </a:txBody>
                  <a:tcPr marL="6702" marR="6702" marT="67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hr-HR" sz="800" b="1" i="0" u="none" strike="noStrike">
                          <a:solidFill>
                            <a:srgbClr val="000000"/>
                          </a:solidFill>
                          <a:effectLst/>
                          <a:latin typeface="Calibri" panose="020F0502020204030204" pitchFamily="34" charset="0"/>
                        </a:rPr>
                        <a:t>Vlažne  higijenske maramice min. 50/1</a:t>
                      </a:r>
                      <a:br>
                        <a:rPr lang="hr-HR" sz="800" b="0" i="0" u="none" strike="noStrike">
                          <a:solidFill>
                            <a:srgbClr val="000000"/>
                          </a:solidFill>
                          <a:effectLst/>
                          <a:latin typeface="Calibri" panose="020F0502020204030204" pitchFamily="34" charset="0"/>
                        </a:rPr>
                      </a:br>
                      <a:r>
                        <a:rPr lang="hr-HR" sz="800" b="0" i="0" u="none" strike="noStrike">
                          <a:solidFill>
                            <a:srgbClr val="000000"/>
                          </a:solidFill>
                          <a:effectLst/>
                          <a:latin typeface="Calibri" panose="020F0502020204030204" pitchFamily="34" charset="0"/>
                        </a:rPr>
                        <a:t>Bez alkohola i boje, dermatološki ispitane, pH kože - 5,5</a:t>
                      </a:r>
                    </a:p>
                  </a:txBody>
                  <a:tcPr marL="6702" marR="6702" marT="67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11532246"/>
                  </a:ext>
                </a:extLst>
              </a:tr>
              <a:tr h="446748">
                <a:tc>
                  <a:txBody>
                    <a:bodyPr/>
                    <a:lstStyle/>
                    <a:p>
                      <a:pPr algn="ctr" fontAlgn="ctr"/>
                      <a:r>
                        <a:rPr lang="hr-HR" sz="800" b="1" i="0" u="none" strike="noStrike">
                          <a:solidFill>
                            <a:srgbClr val="000000"/>
                          </a:solidFill>
                          <a:effectLst/>
                          <a:latin typeface="Calibri" panose="020F0502020204030204" pitchFamily="34" charset="0"/>
                        </a:rPr>
                        <a:t>8.</a:t>
                      </a:r>
                    </a:p>
                  </a:txBody>
                  <a:tcPr marL="6702" marR="6702" marT="67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hr-HR" sz="800" b="1" i="0" u="none" strike="noStrike">
                          <a:solidFill>
                            <a:srgbClr val="000000"/>
                          </a:solidFill>
                          <a:effectLst/>
                          <a:latin typeface="Calibri" panose="020F0502020204030204" pitchFamily="34" charset="0"/>
                        </a:rPr>
                        <a:t>Prašak za pranje rublja min. 1500 g</a:t>
                      </a:r>
                      <a:br>
                        <a:rPr lang="hr-HR" sz="800" b="0" i="0" u="none" strike="noStrike">
                          <a:solidFill>
                            <a:srgbClr val="000000"/>
                          </a:solidFill>
                          <a:effectLst/>
                          <a:latin typeface="Calibri" panose="020F0502020204030204" pitchFamily="34" charset="0"/>
                        </a:rPr>
                      </a:br>
                      <a:r>
                        <a:rPr lang="hr-HR" sz="800" b="0" i="0" u="none" strike="noStrike">
                          <a:solidFill>
                            <a:srgbClr val="000000"/>
                          </a:solidFill>
                          <a:effectLst/>
                          <a:latin typeface="Calibri" panose="020F0502020204030204" pitchFamily="34" charset="0"/>
                        </a:rPr>
                        <a:t>Prašak za strojno pranje rublja, učinkovito pranje i na niskim i visokim temperaturama (30, 40, 60 i 90C)</a:t>
                      </a:r>
                    </a:p>
                  </a:txBody>
                  <a:tcPr marL="6702" marR="6702" marT="67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02931932"/>
                  </a:ext>
                </a:extLst>
              </a:tr>
              <a:tr h="297832">
                <a:tc>
                  <a:txBody>
                    <a:bodyPr/>
                    <a:lstStyle/>
                    <a:p>
                      <a:pPr algn="ctr" fontAlgn="ctr"/>
                      <a:r>
                        <a:rPr lang="hr-HR" sz="800" b="1" i="0" u="none" strike="noStrike">
                          <a:solidFill>
                            <a:srgbClr val="000000"/>
                          </a:solidFill>
                          <a:effectLst/>
                          <a:latin typeface="Calibri" panose="020F0502020204030204" pitchFamily="34" charset="0"/>
                        </a:rPr>
                        <a:t>9.</a:t>
                      </a:r>
                    </a:p>
                  </a:txBody>
                  <a:tcPr marL="6702" marR="6702" marT="67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hr-HR" sz="800" b="1" i="0" u="none" strike="noStrike">
                          <a:solidFill>
                            <a:srgbClr val="000000"/>
                          </a:solidFill>
                          <a:effectLst/>
                          <a:latin typeface="Calibri" panose="020F0502020204030204" pitchFamily="34" charset="0"/>
                        </a:rPr>
                        <a:t>Sredstvo za pranje kose min. 250 ml, EU Ecolabel</a:t>
                      </a:r>
                      <a:br>
                        <a:rPr lang="hr-HR" sz="800" b="0" i="0" u="none" strike="noStrike">
                          <a:solidFill>
                            <a:srgbClr val="000000"/>
                          </a:solidFill>
                          <a:effectLst/>
                          <a:latin typeface="Calibri" panose="020F0502020204030204" pitchFamily="34" charset="0"/>
                        </a:rPr>
                      </a:br>
                      <a:r>
                        <a:rPr lang="hr-HR" sz="800" b="0" i="0" u="none" strike="noStrike">
                          <a:solidFill>
                            <a:srgbClr val="000000"/>
                          </a:solidFill>
                          <a:effectLst/>
                          <a:latin typeface="Calibri" panose="020F0502020204030204" pitchFamily="34" charset="0"/>
                        </a:rPr>
                        <a:t>Šampon za pranje kose, namijenjen za sve tipove kose</a:t>
                      </a:r>
                    </a:p>
                  </a:txBody>
                  <a:tcPr marL="6702" marR="6702" marT="67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49756166"/>
                  </a:ext>
                </a:extLst>
              </a:tr>
              <a:tr h="297832">
                <a:tc>
                  <a:txBody>
                    <a:bodyPr/>
                    <a:lstStyle/>
                    <a:p>
                      <a:pPr algn="ctr" fontAlgn="ctr"/>
                      <a:r>
                        <a:rPr lang="hr-HR" sz="800" b="1" i="0" u="none" strike="noStrike">
                          <a:solidFill>
                            <a:srgbClr val="000000"/>
                          </a:solidFill>
                          <a:effectLst/>
                          <a:latin typeface="Calibri" panose="020F0502020204030204" pitchFamily="34" charset="0"/>
                        </a:rPr>
                        <a:t>10.</a:t>
                      </a:r>
                    </a:p>
                  </a:txBody>
                  <a:tcPr marL="6702" marR="6702" marT="67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hr-HR" sz="800" b="1" i="0" u="none" strike="noStrike">
                          <a:solidFill>
                            <a:srgbClr val="000000"/>
                          </a:solidFill>
                          <a:effectLst/>
                          <a:latin typeface="Calibri" panose="020F0502020204030204" pitchFamily="34" charset="0"/>
                        </a:rPr>
                        <a:t>Pasta za zube min. 75 ml</a:t>
                      </a:r>
                      <a:br>
                        <a:rPr lang="hr-HR" sz="800" b="0" i="0" u="none" strike="noStrike">
                          <a:solidFill>
                            <a:srgbClr val="000000"/>
                          </a:solidFill>
                          <a:effectLst/>
                          <a:latin typeface="Calibri" panose="020F0502020204030204" pitchFamily="34" charset="0"/>
                        </a:rPr>
                      </a:br>
                      <a:r>
                        <a:rPr lang="hr-HR" sz="800" b="0" i="0" u="none" strike="noStrike">
                          <a:solidFill>
                            <a:srgbClr val="000000"/>
                          </a:solidFill>
                          <a:effectLst/>
                          <a:latin typeface="Calibri" panose="020F0502020204030204" pitchFamily="34" charset="0"/>
                        </a:rPr>
                        <a:t>Pasta za zube, s fluorom, pakiranje min. 75 ml</a:t>
                      </a:r>
                    </a:p>
                  </a:txBody>
                  <a:tcPr marL="6702" marR="6702" marT="67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42880744"/>
                  </a:ext>
                </a:extLst>
              </a:tr>
            </a:tbl>
          </a:graphicData>
        </a:graphic>
      </p:graphicFrame>
    </p:spTree>
    <p:extLst>
      <p:ext uri="{BB962C8B-B14F-4D97-AF65-F5344CB8AC3E}">
        <p14:creationId xmlns:p14="http://schemas.microsoft.com/office/powerpoint/2010/main" val="402808113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3B62B-B215-8613-A4B1-5D667C5C7C56}"/>
              </a:ext>
            </a:extLst>
          </p:cNvPr>
          <p:cNvSpPr>
            <a:spLocks noGrp="1"/>
          </p:cNvSpPr>
          <p:nvPr>
            <p:ph type="title"/>
          </p:nvPr>
        </p:nvSpPr>
        <p:spPr/>
        <p:txBody>
          <a:bodyPr vert="horz" lIns="91440" tIns="45720" rIns="91440" bIns="45720" rtlCol="0" anchor="ctr">
            <a:noAutofit/>
          </a:bodyPr>
          <a:lstStyle/>
          <a:p>
            <a:r>
              <a:rPr lang="hr-HR" sz="3200" dirty="0"/>
              <a:t>Nabava higijenskih potrepština i sredstava za čišćenje</a:t>
            </a:r>
            <a:br>
              <a:rPr lang="hr-HR" sz="3200" dirty="0"/>
            </a:br>
            <a:r>
              <a:rPr lang="hr-HR" sz="3200" dirty="0"/>
              <a:t>- kriterij za odabir ponude</a:t>
            </a:r>
          </a:p>
        </p:txBody>
      </p:sp>
      <p:graphicFrame>
        <p:nvGraphicFramePr>
          <p:cNvPr id="4" name="Rezervirano mjesto sadržaja 3">
            <a:extLst>
              <a:ext uri="{FF2B5EF4-FFF2-40B4-BE49-F238E27FC236}">
                <a16:creationId xmlns:a16="http://schemas.microsoft.com/office/drawing/2014/main" id="{C4879A6A-47B4-6472-5B89-20D98DDD1116}"/>
              </a:ext>
            </a:extLst>
          </p:cNvPr>
          <p:cNvGraphicFramePr>
            <a:graphicFrameLocks noGrp="1"/>
          </p:cNvGraphicFramePr>
          <p:nvPr>
            <p:ph idx="1"/>
          </p:nvPr>
        </p:nvGraphicFramePr>
        <p:xfrm>
          <a:off x="1612641" y="2624757"/>
          <a:ext cx="9534524" cy="649684"/>
        </p:xfrm>
        <a:graphic>
          <a:graphicData uri="http://schemas.openxmlformats.org/drawingml/2006/table">
            <a:tbl>
              <a:tblPr/>
              <a:tblGrid>
                <a:gridCol w="4767262">
                  <a:extLst>
                    <a:ext uri="{9D8B030D-6E8A-4147-A177-3AD203B41FA5}">
                      <a16:colId xmlns:a16="http://schemas.microsoft.com/office/drawing/2014/main" val="212627413"/>
                    </a:ext>
                  </a:extLst>
                </a:gridCol>
                <a:gridCol w="4767262">
                  <a:extLst>
                    <a:ext uri="{9D8B030D-6E8A-4147-A177-3AD203B41FA5}">
                      <a16:colId xmlns:a16="http://schemas.microsoft.com/office/drawing/2014/main" val="82652677"/>
                    </a:ext>
                  </a:extLst>
                </a:gridCol>
              </a:tblGrid>
              <a:tr h="324005">
                <a:tc>
                  <a:txBody>
                    <a:bodyPr/>
                    <a:lstStyle/>
                    <a:p>
                      <a:pPr algn="l" fontAlgn="b"/>
                      <a:r>
                        <a:rPr lang="hr-HR" sz="1600">
                          <a:solidFill>
                            <a:srgbClr val="495057"/>
                          </a:solidFill>
                          <a:effectLst/>
                        </a:rPr>
                        <a:t>Naziv kriterija</a:t>
                      </a:r>
                    </a:p>
                  </a:txBody>
                  <a:tcPr marL="81001" marR="81001" marT="40501" marB="40501" anchor="b">
                    <a:lnL w="19050" cap="flat" cmpd="sng" algn="ctr">
                      <a:solidFill>
                        <a:srgbClr val="DEE2E6"/>
                      </a:solidFill>
                      <a:prstDash val="solid"/>
                      <a:round/>
                      <a:headEnd type="none" w="med" len="med"/>
                      <a:tailEnd type="none" w="med" len="med"/>
                    </a:lnL>
                    <a:lnR w="19050"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E9ECEF"/>
                    </a:solidFill>
                  </a:tcPr>
                </a:tc>
                <a:tc>
                  <a:txBody>
                    <a:bodyPr/>
                    <a:lstStyle/>
                    <a:p>
                      <a:pPr algn="r" fontAlgn="b"/>
                      <a:r>
                        <a:rPr lang="hr-HR" sz="1600">
                          <a:solidFill>
                            <a:srgbClr val="495057"/>
                          </a:solidFill>
                          <a:effectLst/>
                        </a:rPr>
                        <a:t>Značaj</a:t>
                      </a:r>
                    </a:p>
                  </a:txBody>
                  <a:tcPr marL="81001" marR="81001" marT="40501" marB="40501" anchor="b">
                    <a:lnL w="19050" cap="flat" cmpd="sng" algn="ctr">
                      <a:solidFill>
                        <a:srgbClr val="DEE2E6"/>
                      </a:solidFill>
                      <a:prstDash val="solid"/>
                      <a:round/>
                      <a:headEnd type="none" w="med" len="med"/>
                      <a:tailEnd type="none" w="med" len="med"/>
                    </a:lnL>
                    <a:lnR w="19050"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E9ECEF"/>
                    </a:solidFill>
                  </a:tcPr>
                </a:tc>
                <a:extLst>
                  <a:ext uri="{0D108BD9-81ED-4DB2-BD59-A6C34878D82A}">
                    <a16:rowId xmlns:a16="http://schemas.microsoft.com/office/drawing/2014/main" val="1610805952"/>
                  </a:ext>
                </a:extLst>
              </a:tr>
              <a:tr h="324005">
                <a:tc>
                  <a:txBody>
                    <a:bodyPr/>
                    <a:lstStyle/>
                    <a:p>
                      <a:pPr fontAlgn="t"/>
                      <a:r>
                        <a:rPr lang="hr-HR" sz="1600">
                          <a:effectLst/>
                        </a:rPr>
                        <a:t>Cijena</a:t>
                      </a:r>
                    </a:p>
                  </a:txBody>
                  <a:tcPr marL="81001" marR="81001" marT="40501" marB="40501">
                    <a:lnL>
                      <a:noFill/>
                    </a:lnL>
                    <a:lnR>
                      <a:noFill/>
                    </a:lnR>
                    <a:lnT w="9525" cap="flat" cmpd="sng" algn="ctr">
                      <a:solidFill>
                        <a:srgbClr val="DEE2E6"/>
                      </a:solidFill>
                      <a:prstDash val="solid"/>
                      <a:round/>
                      <a:headEnd type="none" w="med" len="med"/>
                      <a:tailEnd type="none" w="med" len="med"/>
                    </a:lnT>
                    <a:lnB>
                      <a:noFill/>
                    </a:lnB>
                    <a:solidFill>
                      <a:srgbClr val="FFFFFF"/>
                    </a:solidFill>
                  </a:tcPr>
                </a:tc>
                <a:tc>
                  <a:txBody>
                    <a:bodyPr/>
                    <a:lstStyle/>
                    <a:p>
                      <a:pPr algn="r" fontAlgn="t"/>
                      <a:r>
                        <a:rPr lang="hr-HR" sz="1600">
                          <a:effectLst/>
                        </a:rPr>
                        <a:t>90,00</a:t>
                      </a:r>
                    </a:p>
                  </a:txBody>
                  <a:tcPr marL="81001" marR="81001" marT="40501" marB="40501">
                    <a:lnL>
                      <a:noFill/>
                    </a:lnL>
                    <a:lnR>
                      <a:noFill/>
                    </a:lnR>
                    <a:lnT w="9525" cap="flat" cmpd="sng" algn="ctr">
                      <a:solidFill>
                        <a:srgbClr val="DEE2E6"/>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016623973"/>
                  </a:ext>
                </a:extLst>
              </a:tr>
            </a:tbl>
          </a:graphicData>
        </a:graphic>
      </p:graphicFrame>
      <p:graphicFrame>
        <p:nvGraphicFramePr>
          <p:cNvPr id="5" name="Tablica 4">
            <a:extLst>
              <a:ext uri="{FF2B5EF4-FFF2-40B4-BE49-F238E27FC236}">
                <a16:creationId xmlns:a16="http://schemas.microsoft.com/office/drawing/2014/main" id="{6850A6C7-051A-ACA3-1E12-3B164FDE9802}"/>
              </a:ext>
            </a:extLst>
          </p:cNvPr>
          <p:cNvGraphicFramePr>
            <a:graphicFrameLocks noGrp="1"/>
          </p:cNvGraphicFramePr>
          <p:nvPr/>
        </p:nvGraphicFramePr>
        <p:xfrm>
          <a:off x="1651918" y="3399538"/>
          <a:ext cx="9455872" cy="727312"/>
        </p:xfrm>
        <a:graphic>
          <a:graphicData uri="http://schemas.openxmlformats.org/drawingml/2006/table">
            <a:tbl>
              <a:tblPr/>
              <a:tblGrid>
                <a:gridCol w="4727936">
                  <a:extLst>
                    <a:ext uri="{9D8B030D-6E8A-4147-A177-3AD203B41FA5}">
                      <a16:colId xmlns:a16="http://schemas.microsoft.com/office/drawing/2014/main" val="2892632464"/>
                    </a:ext>
                  </a:extLst>
                </a:gridCol>
                <a:gridCol w="4727936">
                  <a:extLst>
                    <a:ext uri="{9D8B030D-6E8A-4147-A177-3AD203B41FA5}">
                      <a16:colId xmlns:a16="http://schemas.microsoft.com/office/drawing/2014/main" val="493475279"/>
                    </a:ext>
                  </a:extLst>
                </a:gridCol>
              </a:tblGrid>
              <a:tr h="357344">
                <a:tc>
                  <a:txBody>
                    <a:bodyPr/>
                    <a:lstStyle/>
                    <a:p>
                      <a:pPr algn="l" fontAlgn="b"/>
                      <a:r>
                        <a:rPr lang="hr-HR" sz="1800">
                          <a:solidFill>
                            <a:srgbClr val="495057"/>
                          </a:solidFill>
                          <a:effectLst/>
                        </a:rPr>
                        <a:t>Naziv kriterija</a:t>
                      </a:r>
                    </a:p>
                  </a:txBody>
                  <a:tcPr marL="89336" marR="89336" marT="44668" marB="44668" anchor="b">
                    <a:lnL w="19050" cap="flat" cmpd="sng" algn="ctr">
                      <a:solidFill>
                        <a:srgbClr val="DEE2E6"/>
                      </a:solidFill>
                      <a:prstDash val="solid"/>
                      <a:round/>
                      <a:headEnd type="none" w="med" len="med"/>
                      <a:tailEnd type="none" w="med" len="med"/>
                    </a:lnL>
                    <a:lnR w="19050"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E9ECEF"/>
                    </a:solidFill>
                  </a:tcPr>
                </a:tc>
                <a:tc>
                  <a:txBody>
                    <a:bodyPr/>
                    <a:lstStyle/>
                    <a:p>
                      <a:pPr algn="r" fontAlgn="b"/>
                      <a:r>
                        <a:rPr lang="hr-HR" sz="1800">
                          <a:solidFill>
                            <a:srgbClr val="495057"/>
                          </a:solidFill>
                          <a:effectLst/>
                        </a:rPr>
                        <a:t>Značaj</a:t>
                      </a:r>
                    </a:p>
                  </a:txBody>
                  <a:tcPr marL="89336" marR="89336" marT="44668" marB="44668" anchor="b">
                    <a:lnL w="19050" cap="flat" cmpd="sng" algn="ctr">
                      <a:solidFill>
                        <a:srgbClr val="DEE2E6"/>
                      </a:solidFill>
                      <a:prstDash val="solid"/>
                      <a:round/>
                      <a:headEnd type="none" w="med" len="med"/>
                      <a:tailEnd type="none" w="med" len="med"/>
                    </a:lnL>
                    <a:lnR w="19050"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E9ECEF"/>
                    </a:solidFill>
                  </a:tcPr>
                </a:tc>
                <a:extLst>
                  <a:ext uri="{0D108BD9-81ED-4DB2-BD59-A6C34878D82A}">
                    <a16:rowId xmlns:a16="http://schemas.microsoft.com/office/drawing/2014/main" val="2417779844"/>
                  </a:ext>
                </a:extLst>
              </a:tr>
              <a:tr h="357344">
                <a:tc>
                  <a:txBody>
                    <a:bodyPr/>
                    <a:lstStyle/>
                    <a:p>
                      <a:pPr fontAlgn="t"/>
                      <a:r>
                        <a:rPr lang="hr-HR" sz="1800">
                          <a:effectLst/>
                        </a:rPr>
                        <a:t>Rok isporuke robe</a:t>
                      </a:r>
                    </a:p>
                  </a:txBody>
                  <a:tcPr marL="89336" marR="89336" marT="44668" marB="44668">
                    <a:lnL>
                      <a:noFill/>
                    </a:lnL>
                    <a:lnR>
                      <a:noFill/>
                    </a:lnR>
                    <a:lnT w="9525" cap="flat" cmpd="sng" algn="ctr">
                      <a:solidFill>
                        <a:srgbClr val="DEE2E6"/>
                      </a:solidFill>
                      <a:prstDash val="solid"/>
                      <a:round/>
                      <a:headEnd type="none" w="med" len="med"/>
                      <a:tailEnd type="none" w="med" len="med"/>
                    </a:lnT>
                    <a:lnB>
                      <a:noFill/>
                    </a:lnB>
                    <a:solidFill>
                      <a:srgbClr val="FFFFFF"/>
                    </a:solidFill>
                  </a:tcPr>
                </a:tc>
                <a:tc>
                  <a:txBody>
                    <a:bodyPr/>
                    <a:lstStyle/>
                    <a:p>
                      <a:pPr algn="r" fontAlgn="t"/>
                      <a:r>
                        <a:rPr lang="hr-HR" sz="1800">
                          <a:effectLst/>
                        </a:rPr>
                        <a:t>10,00</a:t>
                      </a:r>
                    </a:p>
                  </a:txBody>
                  <a:tcPr marL="89336" marR="89336" marT="44668" marB="44668">
                    <a:lnL>
                      <a:noFill/>
                    </a:lnL>
                    <a:lnR>
                      <a:noFill/>
                    </a:lnR>
                    <a:lnT w="9525" cap="flat" cmpd="sng" algn="ctr">
                      <a:solidFill>
                        <a:srgbClr val="DEE2E6"/>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692659829"/>
                  </a:ext>
                </a:extLst>
              </a:tr>
            </a:tbl>
          </a:graphicData>
        </a:graphic>
      </p:graphicFrame>
    </p:spTree>
    <p:extLst>
      <p:ext uri="{BB962C8B-B14F-4D97-AF65-F5344CB8AC3E}">
        <p14:creationId xmlns:p14="http://schemas.microsoft.com/office/powerpoint/2010/main" val="159761999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CD1A5-A86A-4DAC-D222-FFCB7A2578DB}"/>
              </a:ext>
            </a:extLst>
          </p:cNvPr>
          <p:cNvSpPr>
            <a:spLocks noGrp="1"/>
          </p:cNvSpPr>
          <p:nvPr>
            <p:ph type="title"/>
          </p:nvPr>
        </p:nvSpPr>
        <p:spPr>
          <a:xfrm>
            <a:off x="1252980" y="512483"/>
            <a:ext cx="9534426" cy="995915"/>
          </a:xfrm>
        </p:spPr>
        <p:txBody>
          <a:bodyPr>
            <a:normAutofit/>
          </a:bodyPr>
          <a:lstStyle/>
          <a:p>
            <a:r>
              <a:rPr lang="hr-HR" dirty="0"/>
              <a:t>Primjer 1. – tehničke specifikacija</a:t>
            </a:r>
          </a:p>
        </p:txBody>
      </p:sp>
      <p:sp>
        <p:nvSpPr>
          <p:cNvPr id="3" name="Content Placeholder 2">
            <a:extLst>
              <a:ext uri="{FF2B5EF4-FFF2-40B4-BE49-F238E27FC236}">
                <a16:creationId xmlns:a16="http://schemas.microsoft.com/office/drawing/2014/main" id="{CC9F86B8-FE76-0C8C-947C-39CA4DDFEA1D}"/>
              </a:ext>
            </a:extLst>
          </p:cNvPr>
          <p:cNvSpPr>
            <a:spLocks noGrp="1"/>
          </p:cNvSpPr>
          <p:nvPr>
            <p:ph idx="1"/>
          </p:nvPr>
        </p:nvSpPr>
        <p:spPr>
          <a:xfrm>
            <a:off x="758383" y="1347976"/>
            <a:ext cx="10523620" cy="4430489"/>
          </a:xfrm>
        </p:spPr>
        <p:txBody>
          <a:bodyPr>
            <a:normAutofit fontScale="77500" lnSpcReduction="20000"/>
          </a:bodyPr>
          <a:lstStyle/>
          <a:p>
            <a:pPr algn="just">
              <a:lnSpc>
                <a:spcPct val="120000"/>
              </a:lnSpc>
            </a:pPr>
            <a:r>
              <a:rPr lang="hr-HR" i="0" dirty="0">
                <a:effectLst/>
              </a:rPr>
              <a:t>Navedene količine higijenskih potrepština su izražene kao minimalne, uključujući i jedinične količine proizvoda koje se nabavljaju u komadima. Za proizvode jedinične mjere izražene u gramima, litrama, mililitrima, kilogramima, komadima i pakiranjima ponuditelj može ponuditi proizvod drugačije jedinice mjere ili drugačijeg pakiranja pod uvjetom da ponuđeni proizvod zadovoljava minimalne potrebne količine izražene u ovoj točki Dokumentacije o nabavi i u troškovniku. Za proizvode izražene u komadima Ponuditelj može ponuditi i neko drugo pakiranje proizvoda s većom jediničnom količinom proizvoda u komadu pri čemu broj komada mora biti zadovoljen kao minimalna količina jedinica.</a:t>
            </a:r>
          </a:p>
          <a:p>
            <a:pPr algn="just">
              <a:lnSpc>
                <a:spcPct val="120000"/>
              </a:lnSpc>
            </a:pPr>
            <a:r>
              <a:rPr lang="hr-HR" i="0" dirty="0">
                <a:effectLst/>
              </a:rPr>
              <a:t>Sve higijenske potrepštine u trenutku isporuke moraju imati rok trajanja minimalno 6 mjeseci od dana isporuke. Svi proizvodi u sastavu paketa moraju zadovoljavati sve zahtjeve određene važećim propisima koji se odnose na zdravstvenu ispravnost higijenskih proizvoda, te njihovo označavanje.</a:t>
            </a:r>
            <a:endParaRPr lang="hr-HR" dirty="0"/>
          </a:p>
        </p:txBody>
      </p:sp>
    </p:spTree>
    <p:extLst>
      <p:ext uri="{BB962C8B-B14F-4D97-AF65-F5344CB8AC3E}">
        <p14:creationId xmlns:p14="http://schemas.microsoft.com/office/powerpoint/2010/main" val="227247607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A9AF29-06FC-163C-BC3A-8D93F44873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0148B1-8CC4-07D8-334C-E03757A86A0C}"/>
              </a:ext>
            </a:extLst>
          </p:cNvPr>
          <p:cNvSpPr>
            <a:spLocks noGrp="1"/>
          </p:cNvSpPr>
          <p:nvPr>
            <p:ph type="title"/>
          </p:nvPr>
        </p:nvSpPr>
        <p:spPr>
          <a:xfrm>
            <a:off x="1005840" y="365124"/>
            <a:ext cx="8658626" cy="1347027"/>
          </a:xfrm>
        </p:spPr>
        <p:txBody>
          <a:bodyPr vert="horz" lIns="91440" tIns="45720" rIns="91440" bIns="45720" rtlCol="0" anchor="ctr">
            <a:normAutofit/>
          </a:bodyPr>
          <a:lstStyle/>
          <a:p>
            <a:r>
              <a:rPr lang="hr-HR" b="1" dirty="0">
                <a:solidFill>
                  <a:schemeClr val="tx1">
                    <a:lumMod val="75000"/>
                    <a:lumOff val="25000"/>
                  </a:schemeClr>
                </a:solidFill>
                <a:latin typeface="+mn-lt"/>
              </a:rPr>
              <a:t>Primjer 2. - Nabava higijenskih proizvoda</a:t>
            </a:r>
          </a:p>
        </p:txBody>
      </p:sp>
      <p:sp>
        <p:nvSpPr>
          <p:cNvPr id="3" name="Content Placeholder 2">
            <a:extLst>
              <a:ext uri="{FF2B5EF4-FFF2-40B4-BE49-F238E27FC236}">
                <a16:creationId xmlns:a16="http://schemas.microsoft.com/office/drawing/2014/main" id="{315AD7C0-15EE-3207-5057-B4D62608C41D}"/>
              </a:ext>
            </a:extLst>
          </p:cNvPr>
          <p:cNvSpPr>
            <a:spLocks noGrp="1"/>
          </p:cNvSpPr>
          <p:nvPr>
            <p:ph sz="half" idx="1"/>
          </p:nvPr>
        </p:nvSpPr>
        <p:spPr>
          <a:xfrm>
            <a:off x="838200" y="1825625"/>
            <a:ext cx="5181600" cy="4351338"/>
          </a:xfrm>
        </p:spPr>
        <p:txBody>
          <a:bodyPr vert="horz" lIns="91440" tIns="45720" rIns="91440" bIns="45720" rtlCol="0" anchor="t">
            <a:normAutofit/>
          </a:bodyPr>
          <a:lstStyle/>
          <a:p>
            <a:pPr marL="0" indent="0">
              <a:buNone/>
            </a:pPr>
            <a:r>
              <a:rPr lang="hr-HR" dirty="0">
                <a:solidFill>
                  <a:schemeClr val="tx1">
                    <a:lumMod val="75000"/>
                    <a:lumOff val="25000"/>
                  </a:schemeClr>
                </a:solidFill>
              </a:rPr>
              <a:t>Tehničke specifikacije: </a:t>
            </a:r>
            <a:endParaRPr lang="hr-HR" dirty="0">
              <a:solidFill>
                <a:schemeClr val="tx1">
                  <a:lumMod val="75000"/>
                  <a:lumOff val="25000"/>
                </a:schemeClr>
              </a:solidFill>
              <a:ea typeface="Calibri"/>
              <a:cs typeface="Calibri"/>
            </a:endParaRPr>
          </a:p>
          <a:p>
            <a:pPr marL="514350" indent="-514350">
              <a:buAutoNum type="arabicPeriod"/>
            </a:pPr>
            <a:r>
              <a:rPr lang="hr-HR" dirty="0">
                <a:solidFill>
                  <a:schemeClr val="tx1">
                    <a:lumMod val="75000"/>
                    <a:lumOff val="25000"/>
                  </a:schemeClr>
                </a:solidFill>
                <a:ea typeface="Calibri"/>
                <a:cs typeface="Calibri"/>
              </a:rPr>
              <a:t>Šampon za kosu i tijelo, 400 ml, EU </a:t>
            </a:r>
            <a:r>
              <a:rPr lang="hr-HR" dirty="0" err="1">
                <a:solidFill>
                  <a:schemeClr val="tx1">
                    <a:lumMod val="75000"/>
                    <a:lumOff val="25000"/>
                  </a:schemeClr>
                </a:solidFill>
                <a:ea typeface="Calibri"/>
                <a:cs typeface="Calibri"/>
              </a:rPr>
              <a:t>Ecolabel</a:t>
            </a:r>
            <a:endParaRPr lang="hr-HR" dirty="0">
              <a:solidFill>
                <a:schemeClr val="tx1">
                  <a:lumMod val="75000"/>
                  <a:lumOff val="25000"/>
                </a:schemeClr>
              </a:solidFill>
              <a:ea typeface="Calibri"/>
              <a:cs typeface="Calibri"/>
            </a:endParaRPr>
          </a:p>
          <a:p>
            <a:pPr marL="514350" indent="-514350">
              <a:buAutoNum type="arabicPeriod"/>
            </a:pPr>
            <a:r>
              <a:rPr lang="hr-HR" dirty="0">
                <a:solidFill>
                  <a:schemeClr val="tx1">
                    <a:lumMod val="75000"/>
                    <a:lumOff val="25000"/>
                  </a:schemeClr>
                </a:solidFill>
                <a:ea typeface="Calibri"/>
                <a:cs typeface="Calibri"/>
              </a:rPr>
              <a:t>Tekući sapun za ruke, bez palminog ulja, 500 ml, EU </a:t>
            </a:r>
            <a:r>
              <a:rPr lang="hr-HR" dirty="0" err="1">
                <a:solidFill>
                  <a:schemeClr val="tx1">
                    <a:lumMod val="75000"/>
                    <a:lumOff val="25000"/>
                  </a:schemeClr>
                </a:solidFill>
                <a:ea typeface="Calibri"/>
                <a:cs typeface="Calibri"/>
              </a:rPr>
              <a:t>Ecolabel</a:t>
            </a:r>
            <a:endParaRPr lang="hr-HR" dirty="0">
              <a:solidFill>
                <a:schemeClr val="tx1">
                  <a:lumMod val="75000"/>
                  <a:lumOff val="25000"/>
                </a:schemeClr>
              </a:solidFill>
              <a:ea typeface="Calibri"/>
              <a:cs typeface="Calibri"/>
            </a:endParaRPr>
          </a:p>
          <a:p>
            <a:pPr marL="514350" indent="-514350">
              <a:buAutoNum type="arabicPeriod"/>
            </a:pPr>
            <a:r>
              <a:rPr lang="hr-HR" dirty="0">
                <a:solidFill>
                  <a:schemeClr val="tx1">
                    <a:lumMod val="75000"/>
                    <a:lumOff val="25000"/>
                  </a:schemeClr>
                </a:solidFill>
                <a:ea typeface="Calibri"/>
                <a:cs typeface="Calibri"/>
              </a:rPr>
              <a:t>Pjena za ruke, bez palminog ulja, 200 ml, EU </a:t>
            </a:r>
            <a:r>
              <a:rPr lang="hr-HR" dirty="0" err="1">
                <a:solidFill>
                  <a:schemeClr val="tx1">
                    <a:lumMod val="75000"/>
                    <a:lumOff val="25000"/>
                  </a:schemeClr>
                </a:solidFill>
                <a:ea typeface="Calibri"/>
                <a:cs typeface="Calibri"/>
              </a:rPr>
              <a:t>Ecolabel</a:t>
            </a:r>
            <a:endParaRPr lang="hr-HR" dirty="0">
              <a:solidFill>
                <a:schemeClr val="tx1">
                  <a:lumMod val="75000"/>
                  <a:lumOff val="25000"/>
                </a:schemeClr>
              </a:solidFill>
              <a:ea typeface="Calibri"/>
              <a:cs typeface="Calibri"/>
            </a:endParaRPr>
          </a:p>
          <a:p>
            <a:pPr marL="514350" indent="-514350">
              <a:buAutoNum type="arabicPeriod"/>
            </a:pPr>
            <a:endParaRPr lang="hr-HR" dirty="0">
              <a:solidFill>
                <a:schemeClr val="tx1">
                  <a:lumMod val="75000"/>
                  <a:lumOff val="25000"/>
                </a:schemeClr>
              </a:solidFill>
              <a:ea typeface="Calibri"/>
              <a:cs typeface="Calibri"/>
            </a:endParaRPr>
          </a:p>
          <a:p>
            <a:pPr marL="514350" indent="-514350">
              <a:buAutoNum type="arabicPeriod"/>
            </a:pPr>
            <a:endParaRPr lang="hr-HR" dirty="0">
              <a:solidFill>
                <a:schemeClr val="tx1">
                  <a:lumMod val="75000"/>
                  <a:lumOff val="25000"/>
                </a:schemeClr>
              </a:solidFill>
              <a:ea typeface="Calibri"/>
              <a:cs typeface="Calibri"/>
            </a:endParaRPr>
          </a:p>
          <a:p>
            <a:pPr>
              <a:buAutoNum type="arabicPeriod"/>
            </a:pPr>
            <a:endParaRPr lang="hr-HR" dirty="0">
              <a:solidFill>
                <a:schemeClr val="tx1">
                  <a:lumMod val="75000"/>
                  <a:lumOff val="25000"/>
                </a:schemeClr>
              </a:solidFill>
              <a:ea typeface="Calibri"/>
              <a:cs typeface="Calibri"/>
            </a:endParaRPr>
          </a:p>
          <a:p>
            <a:pPr>
              <a:buAutoNum type="arabicPeriod"/>
            </a:pPr>
            <a:endParaRPr lang="hr-HR" dirty="0">
              <a:solidFill>
                <a:schemeClr val="tx1">
                  <a:lumMod val="75000"/>
                  <a:lumOff val="25000"/>
                </a:schemeClr>
              </a:solidFill>
              <a:ea typeface="Calibri"/>
              <a:cs typeface="Calibri"/>
            </a:endParaRPr>
          </a:p>
          <a:p>
            <a:pPr>
              <a:buAutoNum type="arabicPeriod"/>
            </a:pPr>
            <a:endParaRPr lang="hr-HR" dirty="0">
              <a:solidFill>
                <a:schemeClr val="tx1">
                  <a:lumMod val="75000"/>
                  <a:lumOff val="25000"/>
                </a:schemeClr>
              </a:solidFill>
              <a:ea typeface="Calibri"/>
              <a:cs typeface="Calibri"/>
            </a:endParaRPr>
          </a:p>
          <a:p>
            <a:pPr>
              <a:buAutoNum type="arabicPeriod"/>
            </a:pPr>
            <a:endParaRPr lang="hr-HR" dirty="0">
              <a:solidFill>
                <a:schemeClr val="tx1">
                  <a:lumMod val="75000"/>
                  <a:lumOff val="25000"/>
                </a:schemeClr>
              </a:solidFill>
              <a:ea typeface="Calibri"/>
              <a:cs typeface="Calibri"/>
            </a:endParaRPr>
          </a:p>
        </p:txBody>
      </p:sp>
      <p:pic>
        <p:nvPicPr>
          <p:cNvPr id="6" name="Picture 5" descr="A logo with a star and leaf&#10;&#10;AI-generated content may be incorrect.">
            <a:extLst>
              <a:ext uri="{FF2B5EF4-FFF2-40B4-BE49-F238E27FC236}">
                <a16:creationId xmlns:a16="http://schemas.microsoft.com/office/drawing/2014/main" id="{2D3A6D4A-BAF3-7EBB-BD9E-80EAA1ACCC77}"/>
              </a:ext>
            </a:extLst>
          </p:cNvPr>
          <p:cNvPicPr>
            <a:picLocks noChangeAspect="1"/>
          </p:cNvPicPr>
          <p:nvPr/>
        </p:nvPicPr>
        <p:blipFill>
          <a:blip r:embed="rId2"/>
          <a:stretch>
            <a:fillRect/>
          </a:stretch>
        </p:blipFill>
        <p:spPr>
          <a:xfrm>
            <a:off x="8077468" y="2705905"/>
            <a:ext cx="1167147" cy="1167147"/>
          </a:xfrm>
          <a:prstGeom prst="rect">
            <a:avLst/>
          </a:prstGeom>
        </p:spPr>
      </p:pic>
    </p:spTree>
    <p:extLst>
      <p:ext uri="{BB962C8B-B14F-4D97-AF65-F5344CB8AC3E}">
        <p14:creationId xmlns:p14="http://schemas.microsoft.com/office/powerpoint/2010/main" val="382562637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6145D8-E4D1-E159-03BF-0BF978C5D3A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F9CAA5-B72B-237F-FFAE-D77B427AD928}"/>
              </a:ext>
            </a:extLst>
          </p:cNvPr>
          <p:cNvSpPr>
            <a:spLocks noGrp="1"/>
          </p:cNvSpPr>
          <p:nvPr>
            <p:ph idx="1"/>
          </p:nvPr>
        </p:nvSpPr>
        <p:spPr>
          <a:xfrm>
            <a:off x="926841" y="1426280"/>
            <a:ext cx="9534426" cy="3350858"/>
          </a:xfrm>
        </p:spPr>
        <p:txBody>
          <a:bodyPr>
            <a:normAutofit/>
          </a:bodyPr>
          <a:lstStyle/>
          <a:p>
            <a:endParaRPr kumimoji="0" lang="hr-HR" sz="6000" b="1" i="0" u="none" strike="noStrike" kern="1200" cap="none" spc="0" normalizeH="0" baseline="0" noProof="0" dirty="0">
              <a:ln>
                <a:noFill/>
              </a:ln>
              <a:effectLst/>
              <a:uLnTx/>
              <a:uFillTx/>
              <a:latin typeface="Calibri Light" panose="020F0302020204030204"/>
              <a:ea typeface="+mj-ea"/>
              <a:cs typeface="+mj-cs"/>
            </a:endParaRPr>
          </a:p>
          <a:p>
            <a:endParaRPr lang="hr-HR" sz="6000" b="1" dirty="0">
              <a:latin typeface="Calibri Light" panose="020F0302020204030204"/>
              <a:ea typeface="+mj-ea"/>
              <a:cs typeface="+mj-cs"/>
            </a:endParaRPr>
          </a:p>
          <a:p>
            <a:r>
              <a:rPr lang="hr-HR" sz="6000" b="1" dirty="0">
                <a:latin typeface="Calibri Light" panose="020F0302020204030204"/>
                <a:ea typeface="+mj-ea"/>
                <a:cs typeface="+mj-cs"/>
              </a:rPr>
              <a:t>Promotivni materijal</a:t>
            </a:r>
            <a:endParaRPr lang="hr-HR" b="1" dirty="0"/>
          </a:p>
        </p:txBody>
      </p:sp>
    </p:spTree>
    <p:extLst>
      <p:ext uri="{BB962C8B-B14F-4D97-AF65-F5344CB8AC3E}">
        <p14:creationId xmlns:p14="http://schemas.microsoft.com/office/powerpoint/2010/main" val="343962682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384D1-5FE8-101B-4E5D-09F832C5B44B}"/>
              </a:ext>
            </a:extLst>
          </p:cNvPr>
          <p:cNvSpPr>
            <a:spLocks noGrp="1"/>
          </p:cNvSpPr>
          <p:nvPr>
            <p:ph type="title"/>
          </p:nvPr>
        </p:nvSpPr>
        <p:spPr/>
        <p:txBody>
          <a:bodyPr vert="horz" lIns="91440" tIns="45720" rIns="91440" bIns="45720" rtlCol="0" anchor="ctr">
            <a:normAutofit fontScale="90000"/>
          </a:bodyPr>
          <a:lstStyle/>
          <a:p>
            <a:r>
              <a:rPr lang="hr-HR" dirty="0"/>
              <a:t>ODLUKA O PROVEDBI ZELENE JAVNE NABAVE</a:t>
            </a:r>
          </a:p>
        </p:txBody>
      </p:sp>
      <p:sp>
        <p:nvSpPr>
          <p:cNvPr id="3" name="Content Placeholder 2">
            <a:extLst>
              <a:ext uri="{FF2B5EF4-FFF2-40B4-BE49-F238E27FC236}">
                <a16:creationId xmlns:a16="http://schemas.microsoft.com/office/drawing/2014/main" id="{F939FB94-2342-8396-16FD-3EDACC0998DD}"/>
              </a:ext>
            </a:extLst>
          </p:cNvPr>
          <p:cNvSpPr>
            <a:spLocks noGrp="1"/>
          </p:cNvSpPr>
          <p:nvPr>
            <p:ph idx="1"/>
          </p:nvPr>
        </p:nvSpPr>
        <p:spPr/>
        <p:txBody>
          <a:bodyPr/>
          <a:lstStyle/>
          <a:p>
            <a:pPr marL="457200" indent="-457200">
              <a:buFont typeface="Arial" panose="020B0604020202020204" pitchFamily="34" charset="0"/>
              <a:buChar char="•"/>
            </a:pPr>
            <a:r>
              <a:rPr lang="hr-HR" b="0" i="0">
                <a:solidFill>
                  <a:srgbClr val="231F20"/>
                </a:solidFill>
                <a:effectLst/>
                <a:latin typeface="Minion Pro Cond"/>
              </a:rPr>
              <a:t>Promotivni materijali </a:t>
            </a:r>
            <a:r>
              <a:rPr lang="hr-HR" b="0" i="0" u="sng">
                <a:solidFill>
                  <a:srgbClr val="231F20"/>
                </a:solidFill>
                <a:effectLst/>
                <a:latin typeface="Minion Pro Cond"/>
              </a:rPr>
              <a:t>ne smiju biti pakirani u plastičnoj ambalaži</a:t>
            </a:r>
            <a:endParaRPr lang="hr-HR" u="sng"/>
          </a:p>
        </p:txBody>
      </p:sp>
    </p:spTree>
    <p:extLst>
      <p:ext uri="{BB962C8B-B14F-4D97-AF65-F5344CB8AC3E}">
        <p14:creationId xmlns:p14="http://schemas.microsoft.com/office/powerpoint/2010/main" val="67998962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B79112-5082-EB71-FC80-C3FEA95252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F5C0D7-00BE-076B-AEDB-BD45F3E71E81}"/>
              </a:ext>
            </a:extLst>
          </p:cNvPr>
          <p:cNvSpPr>
            <a:spLocks noGrp="1"/>
          </p:cNvSpPr>
          <p:nvPr>
            <p:ph type="title"/>
          </p:nvPr>
        </p:nvSpPr>
        <p:spPr>
          <a:xfrm>
            <a:off x="1328787" y="493629"/>
            <a:ext cx="9534426" cy="995915"/>
          </a:xfrm>
        </p:spPr>
        <p:txBody>
          <a:bodyPr>
            <a:normAutofit/>
          </a:bodyPr>
          <a:lstStyle/>
          <a:p>
            <a:r>
              <a:rPr lang="hr-HR"/>
              <a:t>Primjer:</a:t>
            </a:r>
          </a:p>
        </p:txBody>
      </p:sp>
      <p:sp>
        <p:nvSpPr>
          <p:cNvPr id="3" name="Content Placeholder 2">
            <a:extLst>
              <a:ext uri="{FF2B5EF4-FFF2-40B4-BE49-F238E27FC236}">
                <a16:creationId xmlns:a16="http://schemas.microsoft.com/office/drawing/2014/main" id="{B7FB8551-198F-9BE9-07E2-BCCEDB895D77}"/>
              </a:ext>
            </a:extLst>
          </p:cNvPr>
          <p:cNvSpPr>
            <a:spLocks noGrp="1"/>
          </p:cNvSpPr>
          <p:nvPr>
            <p:ph idx="1"/>
          </p:nvPr>
        </p:nvSpPr>
        <p:spPr>
          <a:xfrm>
            <a:off x="1044933" y="1696825"/>
            <a:ext cx="10102134" cy="4015818"/>
          </a:xfrm>
        </p:spPr>
        <p:txBody>
          <a:bodyPr>
            <a:normAutofit fontScale="62500" lnSpcReduction="20000"/>
          </a:bodyPr>
          <a:lstStyle/>
          <a:p>
            <a:r>
              <a:rPr lang="hr-HR"/>
              <a:t>Kriterij odabira Ekonomski najpovoljnija ponuda. Naručitelj je u kriterijima za odabir ponude bodovao cijenu te ambalažu/pakiranje.</a:t>
            </a:r>
          </a:p>
          <a:p>
            <a:endParaRPr lang="hr-HR"/>
          </a:p>
          <a:p>
            <a:r>
              <a:rPr lang="hr-HR"/>
              <a:t>KRITERIJ ZA ODABIR PONUDE:</a:t>
            </a:r>
          </a:p>
          <a:p>
            <a:endParaRPr lang="hr-HR"/>
          </a:p>
          <a:p>
            <a:endParaRPr lang="hr-HR"/>
          </a:p>
          <a:p>
            <a:endParaRPr lang="hr-HR"/>
          </a:p>
          <a:p>
            <a:endParaRPr lang="hr-HR"/>
          </a:p>
          <a:p>
            <a:endParaRPr lang="hr-HR"/>
          </a:p>
          <a:p>
            <a:endParaRPr lang="hr-HR"/>
          </a:p>
          <a:p>
            <a:r>
              <a:rPr lang="hr-HR"/>
              <a:t>Nefinancijski kriterij - ambalaža/pakiranje </a:t>
            </a:r>
          </a:p>
          <a:p>
            <a:r>
              <a:rPr lang="hr-HR"/>
              <a:t>Ambalaža/pakiranje promotivnog materijala, koji je izrađen od materijala koji su okolišu prihvatljivi i/ili od recikliranih materijala =&lt; 10 bodova</a:t>
            </a:r>
          </a:p>
        </p:txBody>
      </p:sp>
      <p:graphicFrame>
        <p:nvGraphicFramePr>
          <p:cNvPr id="4" name="Tablica 3">
            <a:extLst>
              <a:ext uri="{FF2B5EF4-FFF2-40B4-BE49-F238E27FC236}">
                <a16:creationId xmlns:a16="http://schemas.microsoft.com/office/drawing/2014/main" id="{1F58B1BC-FC45-5A04-FDB9-3913C555A58A}"/>
              </a:ext>
            </a:extLst>
          </p:cNvPr>
          <p:cNvGraphicFramePr>
            <a:graphicFrameLocks noGrp="1"/>
          </p:cNvGraphicFramePr>
          <p:nvPr/>
        </p:nvGraphicFramePr>
        <p:xfrm>
          <a:off x="1928306" y="2798656"/>
          <a:ext cx="8128000" cy="148336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405299299"/>
                    </a:ext>
                  </a:extLst>
                </a:gridCol>
                <a:gridCol w="4064000">
                  <a:extLst>
                    <a:ext uri="{9D8B030D-6E8A-4147-A177-3AD203B41FA5}">
                      <a16:colId xmlns:a16="http://schemas.microsoft.com/office/drawing/2014/main" val="3858544479"/>
                    </a:ext>
                  </a:extLst>
                </a:gridCol>
              </a:tblGrid>
              <a:tr h="370840">
                <a:tc>
                  <a:txBody>
                    <a:bodyPr/>
                    <a:lstStyle/>
                    <a:p>
                      <a:r>
                        <a:rPr lang="hr-HR"/>
                        <a:t>Kriterij ocjenjivanja</a:t>
                      </a:r>
                    </a:p>
                  </a:txBody>
                  <a:tcPr/>
                </a:tc>
                <a:tc>
                  <a:txBody>
                    <a:bodyPr/>
                    <a:lstStyle/>
                    <a:p>
                      <a:r>
                        <a:rPr lang="hr-HR"/>
                        <a:t>Učešće u ponudi</a:t>
                      </a:r>
                    </a:p>
                  </a:txBody>
                  <a:tcPr/>
                </a:tc>
                <a:extLst>
                  <a:ext uri="{0D108BD9-81ED-4DB2-BD59-A6C34878D82A}">
                    <a16:rowId xmlns:a16="http://schemas.microsoft.com/office/drawing/2014/main" val="4267633592"/>
                  </a:ext>
                </a:extLst>
              </a:tr>
              <a:tr h="370840">
                <a:tc>
                  <a:txBody>
                    <a:bodyPr/>
                    <a:lstStyle/>
                    <a:p>
                      <a:r>
                        <a:rPr lang="hr-HR"/>
                        <a:t>Cijena ponude</a:t>
                      </a:r>
                    </a:p>
                  </a:txBody>
                  <a:tcPr/>
                </a:tc>
                <a:tc>
                  <a:txBody>
                    <a:bodyPr/>
                    <a:lstStyle/>
                    <a:p>
                      <a:r>
                        <a:rPr lang="hr-HR"/>
                        <a:t>90%</a:t>
                      </a:r>
                    </a:p>
                  </a:txBody>
                  <a:tcPr/>
                </a:tc>
                <a:extLst>
                  <a:ext uri="{0D108BD9-81ED-4DB2-BD59-A6C34878D82A}">
                    <a16:rowId xmlns:a16="http://schemas.microsoft.com/office/drawing/2014/main" val="854799548"/>
                  </a:ext>
                </a:extLst>
              </a:tr>
              <a:tr h="370840">
                <a:tc>
                  <a:txBody>
                    <a:bodyPr/>
                    <a:lstStyle/>
                    <a:p>
                      <a:r>
                        <a:rPr lang="hr-HR"/>
                        <a:t>Ambalaža/pakiranje</a:t>
                      </a:r>
                    </a:p>
                  </a:txBody>
                  <a:tcPr/>
                </a:tc>
                <a:tc>
                  <a:txBody>
                    <a:bodyPr/>
                    <a:lstStyle/>
                    <a:p>
                      <a:r>
                        <a:rPr lang="hr-HR"/>
                        <a:t>10%</a:t>
                      </a:r>
                    </a:p>
                  </a:txBody>
                  <a:tcPr/>
                </a:tc>
                <a:extLst>
                  <a:ext uri="{0D108BD9-81ED-4DB2-BD59-A6C34878D82A}">
                    <a16:rowId xmlns:a16="http://schemas.microsoft.com/office/drawing/2014/main" val="2215160775"/>
                  </a:ext>
                </a:extLst>
              </a:tr>
              <a:tr h="370840">
                <a:tc>
                  <a:txBody>
                    <a:bodyPr/>
                    <a:lstStyle/>
                    <a:p>
                      <a:r>
                        <a:rPr lang="hr-HR"/>
                        <a:t>Ukupno:</a:t>
                      </a:r>
                    </a:p>
                  </a:txBody>
                  <a:tcPr/>
                </a:tc>
                <a:tc>
                  <a:txBody>
                    <a:bodyPr/>
                    <a:lstStyle/>
                    <a:p>
                      <a:r>
                        <a:rPr lang="hr-HR"/>
                        <a:t>100%</a:t>
                      </a:r>
                    </a:p>
                  </a:txBody>
                  <a:tcPr/>
                </a:tc>
                <a:extLst>
                  <a:ext uri="{0D108BD9-81ED-4DB2-BD59-A6C34878D82A}">
                    <a16:rowId xmlns:a16="http://schemas.microsoft.com/office/drawing/2014/main" val="2105946450"/>
                  </a:ext>
                </a:extLst>
              </a:tr>
            </a:tbl>
          </a:graphicData>
        </a:graphic>
      </p:graphicFrame>
    </p:spTree>
    <p:extLst>
      <p:ext uri="{BB962C8B-B14F-4D97-AF65-F5344CB8AC3E}">
        <p14:creationId xmlns:p14="http://schemas.microsoft.com/office/powerpoint/2010/main" val="144170036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4BE94B-466B-D25D-DBB1-DA7B1E7484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B1FFE2-3ECD-CD38-62EF-495E0458FCBC}"/>
              </a:ext>
            </a:extLst>
          </p:cNvPr>
          <p:cNvSpPr>
            <a:spLocks noGrp="1"/>
          </p:cNvSpPr>
          <p:nvPr>
            <p:ph type="title"/>
          </p:nvPr>
        </p:nvSpPr>
        <p:spPr/>
        <p:txBody>
          <a:bodyPr>
            <a:normAutofit/>
          </a:bodyPr>
          <a:lstStyle/>
          <a:p>
            <a:r>
              <a:rPr lang="hr-HR"/>
              <a:t>Primjer 1.</a:t>
            </a:r>
          </a:p>
        </p:txBody>
      </p:sp>
      <p:sp>
        <p:nvSpPr>
          <p:cNvPr id="3" name="Content Placeholder 2">
            <a:extLst>
              <a:ext uri="{FF2B5EF4-FFF2-40B4-BE49-F238E27FC236}">
                <a16:creationId xmlns:a16="http://schemas.microsoft.com/office/drawing/2014/main" id="{8B3A5FA1-7923-47C9-8211-DDA7DDD8E0B3}"/>
              </a:ext>
            </a:extLst>
          </p:cNvPr>
          <p:cNvSpPr>
            <a:spLocks noGrp="1"/>
          </p:cNvSpPr>
          <p:nvPr>
            <p:ph idx="1"/>
          </p:nvPr>
        </p:nvSpPr>
        <p:spPr>
          <a:xfrm>
            <a:off x="876693" y="1772349"/>
            <a:ext cx="10270374" cy="4034562"/>
          </a:xfrm>
        </p:spPr>
        <p:txBody>
          <a:bodyPr>
            <a:normAutofit lnSpcReduction="10000"/>
          </a:bodyPr>
          <a:lstStyle/>
          <a:p>
            <a:r>
              <a:rPr lang="hr-HR"/>
              <a:t>Kriterij za odabir ponude:</a:t>
            </a:r>
          </a:p>
          <a:p>
            <a:r>
              <a:rPr lang="hr-HR"/>
              <a:t>2a. povratna ambalaža (ponovna i višekratna uporaba ambalaže): 10 bodova </a:t>
            </a:r>
          </a:p>
          <a:p>
            <a:r>
              <a:rPr lang="hr-HR"/>
              <a:t>2b. kartonska i PVC ambalaža koje se može reciklirati: 5 bodova </a:t>
            </a:r>
          </a:p>
          <a:p>
            <a:r>
              <a:rPr lang="hr-HR"/>
              <a:t>2c. nepovratna i nerazgradiva ambalaža: 0 bodova </a:t>
            </a:r>
          </a:p>
          <a:p>
            <a:r>
              <a:rPr lang="hr-HR"/>
              <a:t>Ponuditelj u ponudi dostavlja Izjavu o ambalaži/pakiranju. Ukoliko izjava nije dostavljena u roku za dostavu ponuda prilikom pregleda i ocjene ponude uzet će se da je ambalaža od nepovratnog i nerazgradivog materijala i ponuda neće biti odbijena. </a:t>
            </a:r>
          </a:p>
          <a:p>
            <a:endParaRPr lang="hr-HR"/>
          </a:p>
        </p:txBody>
      </p:sp>
    </p:spTree>
    <p:extLst>
      <p:ext uri="{BB962C8B-B14F-4D97-AF65-F5344CB8AC3E}">
        <p14:creationId xmlns:p14="http://schemas.microsoft.com/office/powerpoint/2010/main" val="334393422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92B70A-C9DD-A8F9-DB22-76A31B8BA5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79AE0F-99E9-BFE3-320F-15E31AC06595}"/>
              </a:ext>
            </a:extLst>
          </p:cNvPr>
          <p:cNvSpPr>
            <a:spLocks noGrp="1"/>
          </p:cNvSpPr>
          <p:nvPr>
            <p:ph type="title"/>
          </p:nvPr>
        </p:nvSpPr>
        <p:spPr>
          <a:xfrm>
            <a:off x="622169" y="776433"/>
            <a:ext cx="10524898" cy="995915"/>
          </a:xfrm>
        </p:spPr>
        <p:txBody>
          <a:bodyPr>
            <a:normAutofit/>
          </a:bodyPr>
          <a:lstStyle/>
          <a:p>
            <a:r>
              <a:rPr lang="hr-HR"/>
              <a:t>Primjer 2. – ambalaža/pakiranje 15 bodova</a:t>
            </a:r>
          </a:p>
        </p:txBody>
      </p:sp>
      <p:sp>
        <p:nvSpPr>
          <p:cNvPr id="3" name="Content Placeholder 2">
            <a:extLst>
              <a:ext uri="{FF2B5EF4-FFF2-40B4-BE49-F238E27FC236}">
                <a16:creationId xmlns:a16="http://schemas.microsoft.com/office/drawing/2014/main" id="{AB73F6C6-0A76-7BEA-9428-19C817168A42}"/>
              </a:ext>
            </a:extLst>
          </p:cNvPr>
          <p:cNvSpPr>
            <a:spLocks noGrp="1"/>
          </p:cNvSpPr>
          <p:nvPr>
            <p:ph idx="1"/>
          </p:nvPr>
        </p:nvSpPr>
        <p:spPr>
          <a:xfrm>
            <a:off x="1612641" y="1772348"/>
            <a:ext cx="9534426" cy="4015710"/>
          </a:xfrm>
        </p:spPr>
        <p:txBody>
          <a:bodyPr>
            <a:normAutofit fontScale="92500" lnSpcReduction="10000"/>
          </a:bodyPr>
          <a:lstStyle/>
          <a:p>
            <a:pPr marL="457200" indent="-457200">
              <a:buFont typeface="Arial" panose="020B0604020202020204" pitchFamily="34" charset="0"/>
              <a:buChar char="•"/>
            </a:pPr>
            <a:r>
              <a:rPr lang="hr-HR"/>
              <a:t>Naručitelj vrednuje proizvode prema tipu i količini ambalaže razlikujući pakiranja koja su izrađena od okolišu prihvatljivih i/ili recikliranih materijala</a:t>
            </a:r>
          </a:p>
          <a:p>
            <a:pPr marL="457200" indent="-457200">
              <a:buFont typeface="Arial" panose="020B0604020202020204" pitchFamily="34" charset="0"/>
              <a:buChar char="•"/>
            </a:pPr>
            <a:r>
              <a:rPr lang="hr-HR"/>
              <a:t>Dodatno se boduje korištenje ambalaže /pakiranja koja su izrađena od ekološki prihvatljivih i /ili recikliranih materijala</a:t>
            </a:r>
          </a:p>
          <a:p>
            <a:pPr marL="457200" indent="-457200">
              <a:buFont typeface="Arial" panose="020B0604020202020204" pitchFamily="34" charset="0"/>
              <a:buChar char="•"/>
            </a:pPr>
            <a:r>
              <a:rPr lang="hr-HR"/>
              <a:t>Povratna (višekratna uporaba) od recikliranih materijala (&gt;45%) ili od materijala koji se može reciklirati nosi 15 bodova</a:t>
            </a:r>
          </a:p>
          <a:p>
            <a:pPr marL="457200" indent="-457200">
              <a:buFont typeface="Arial" panose="020B0604020202020204" pitchFamily="34" charset="0"/>
              <a:buChar char="•"/>
            </a:pPr>
            <a:r>
              <a:rPr lang="hr-HR"/>
              <a:t>Nepovratna ambalaža od recikliranih materijala (&gt;45%) ili od materijala koji se može reciklirati nosi 10 bodova</a:t>
            </a:r>
          </a:p>
          <a:p>
            <a:pPr marL="457200" indent="-457200">
              <a:buFont typeface="Arial" panose="020B0604020202020204" pitchFamily="34" charset="0"/>
              <a:buChar char="•"/>
            </a:pPr>
            <a:r>
              <a:rPr lang="hr-HR"/>
              <a:t>Nepovratna i ambalaža koja se ne može reciklirati 0 bodova</a:t>
            </a:r>
          </a:p>
        </p:txBody>
      </p:sp>
    </p:spTree>
    <p:extLst>
      <p:ext uri="{BB962C8B-B14F-4D97-AF65-F5344CB8AC3E}">
        <p14:creationId xmlns:p14="http://schemas.microsoft.com/office/powerpoint/2010/main" val="1247615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noProof="0"/>
          </a:p>
        </p:txBody>
      </p:sp>
      <p:sp>
        <p:nvSpPr>
          <p:cNvPr id="2" name="Title 1">
            <a:extLst>
              <a:ext uri="{FF2B5EF4-FFF2-40B4-BE49-F238E27FC236}">
                <a16:creationId xmlns:a16="http://schemas.microsoft.com/office/drawing/2014/main" id="{218A5F70-6C05-71CD-9B75-7DDAEA2C338D}"/>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hr-HR" dirty="0"/>
              <a:t>Nabavne kategorije Odluke</a:t>
            </a:r>
          </a:p>
        </p:txBody>
      </p:sp>
      <p:sp>
        <p:nvSpPr>
          <p:cNvPr id="11"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noProof="0"/>
          </a:p>
        </p:txBody>
      </p:sp>
      <p:graphicFrame>
        <p:nvGraphicFramePr>
          <p:cNvPr id="5" name="Content Placeholder 2">
            <a:extLst>
              <a:ext uri="{FF2B5EF4-FFF2-40B4-BE49-F238E27FC236}">
                <a16:creationId xmlns:a16="http://schemas.microsoft.com/office/drawing/2014/main" id="{290BDC64-4998-B7A4-1145-FF5EB1411CE2}"/>
              </a:ext>
            </a:extLst>
          </p:cNvPr>
          <p:cNvGraphicFramePr>
            <a:graphicFrameLocks noGrp="1"/>
          </p:cNvGraphicFramePr>
          <p:nvPr>
            <p:ph idx="1"/>
            <p:extLst>
              <p:ext uri="{D42A27DB-BD31-4B8C-83A1-F6EECF244321}">
                <p14:modId xmlns:p14="http://schemas.microsoft.com/office/powerpoint/2010/main" val="3322320757"/>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42123353"/>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86828D7-D731-D10B-1BBA-F89F9E0CB594}"/>
              </a:ext>
            </a:extLst>
          </p:cNvPr>
          <p:cNvSpPr>
            <a:spLocks noGrp="1"/>
          </p:cNvSpPr>
          <p:nvPr>
            <p:ph type="title"/>
          </p:nvPr>
        </p:nvSpPr>
        <p:spPr>
          <a:xfrm>
            <a:off x="838200" y="365124"/>
            <a:ext cx="8525759" cy="1325563"/>
          </a:xfrm>
        </p:spPr>
        <p:txBody>
          <a:bodyPr anchor="ctr">
            <a:normAutofit/>
          </a:bodyPr>
          <a:lstStyle/>
          <a:p>
            <a:r>
              <a:rPr lang="hr-HR" b="1">
                <a:solidFill>
                  <a:schemeClr val="tx1">
                    <a:lumMod val="75000"/>
                    <a:lumOff val="25000"/>
                  </a:schemeClr>
                </a:solidFill>
                <a:latin typeface="+mn-lt"/>
              </a:rPr>
              <a:t>Primjer 3: tehničke specifikacije promotivnog materijala - MUP</a:t>
            </a:r>
          </a:p>
        </p:txBody>
      </p:sp>
      <p:pic>
        <p:nvPicPr>
          <p:cNvPr id="5" name="Slika 4">
            <a:extLst>
              <a:ext uri="{FF2B5EF4-FFF2-40B4-BE49-F238E27FC236}">
                <a16:creationId xmlns:a16="http://schemas.microsoft.com/office/drawing/2014/main" id="{36173B7E-4F81-01B7-BF13-B70D9E5E3094}"/>
              </a:ext>
            </a:extLst>
          </p:cNvPr>
          <p:cNvPicPr>
            <a:picLocks noChangeAspect="1"/>
          </p:cNvPicPr>
          <p:nvPr/>
        </p:nvPicPr>
        <p:blipFill>
          <a:blip r:embed="rId2"/>
          <a:stretch>
            <a:fillRect/>
          </a:stretch>
        </p:blipFill>
        <p:spPr>
          <a:xfrm>
            <a:off x="1137192" y="1825625"/>
            <a:ext cx="4583615" cy="4351338"/>
          </a:xfrm>
          <a:prstGeom prst="rect">
            <a:avLst/>
          </a:prstGeom>
          <a:noFill/>
        </p:spPr>
      </p:pic>
      <p:sp>
        <p:nvSpPr>
          <p:cNvPr id="3" name="Rezervirano mjesto sadržaja 2">
            <a:extLst>
              <a:ext uri="{FF2B5EF4-FFF2-40B4-BE49-F238E27FC236}">
                <a16:creationId xmlns:a16="http://schemas.microsoft.com/office/drawing/2014/main" id="{5EB9E761-83D4-5E08-C2B9-ED6317747BEE}"/>
              </a:ext>
            </a:extLst>
          </p:cNvPr>
          <p:cNvSpPr>
            <a:spLocks noGrp="1"/>
          </p:cNvSpPr>
          <p:nvPr>
            <p:ph sz="half" idx="2"/>
          </p:nvPr>
        </p:nvSpPr>
        <p:spPr>
          <a:xfrm>
            <a:off x="6172200" y="1825625"/>
            <a:ext cx="5181600" cy="4351338"/>
          </a:xfrm>
        </p:spPr>
        <p:txBody>
          <a:bodyPr>
            <a:normAutofit/>
          </a:bodyPr>
          <a:lstStyle/>
          <a:p>
            <a:pPr marL="0" indent="0">
              <a:buNone/>
            </a:pPr>
            <a:r>
              <a:rPr lang="pl-PL" b="1" i="0" u="none" strike="noStrike" baseline="0"/>
              <a:t>Torba za kupovinu s tiskom </a:t>
            </a:r>
          </a:p>
          <a:p>
            <a:r>
              <a:rPr lang="hr-HR" sz="1800" b="0" i="0" u="none" strike="noStrike" baseline="0">
                <a:solidFill>
                  <a:srgbClr val="000000"/>
                </a:solidFill>
                <a:latin typeface="Arial" panose="020B0604020202020204" pitchFamily="34" charset="0"/>
              </a:rPr>
              <a:t>Specifikacije </a:t>
            </a:r>
          </a:p>
          <a:p>
            <a:r>
              <a:rPr lang="hr-HR" sz="1800" b="0" i="0" u="none" strike="noStrike" baseline="0">
                <a:solidFill>
                  <a:srgbClr val="000000"/>
                </a:solidFill>
                <a:latin typeface="Arial" panose="020B0604020202020204" pitchFamily="34" charset="0"/>
              </a:rPr>
              <a:t>Materijal: Torba za kupovinu, reciklirani pamuk, duge ručke </a:t>
            </a:r>
          </a:p>
          <a:p>
            <a:r>
              <a:rPr lang="pl-PL" sz="1800" b="0" i="0" u="none" strike="noStrike" baseline="0">
                <a:solidFill>
                  <a:srgbClr val="000000"/>
                </a:solidFill>
                <a:latin typeface="Arial" panose="020B0604020202020204" pitchFamily="34" charset="0"/>
              </a:rPr>
              <a:t>Dimenzije proizvoda (cm): 50X36X16cm, 190gr, boja natur </a:t>
            </a:r>
          </a:p>
          <a:p>
            <a:r>
              <a:rPr lang="hr-HR" sz="1800" b="0" i="0" u="none" strike="noStrike" baseline="0">
                <a:solidFill>
                  <a:srgbClr val="000000"/>
                </a:solidFill>
                <a:latin typeface="Arial" panose="020B0604020202020204" pitchFamily="34" charset="0"/>
              </a:rPr>
              <a:t>Prostor za tisak (mm): uključen tisak grba na vrećicu cca 60x75 mm </a:t>
            </a:r>
            <a:endParaRPr lang="pl-PL" b="0" i="0" u="none" strike="noStrike" baseline="0"/>
          </a:p>
        </p:txBody>
      </p:sp>
    </p:spTree>
    <p:extLst>
      <p:ext uri="{BB962C8B-B14F-4D97-AF65-F5344CB8AC3E}">
        <p14:creationId xmlns:p14="http://schemas.microsoft.com/office/powerpoint/2010/main" val="76094468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6687040-EA01-2E99-D7B3-A136F1B08739}"/>
              </a:ext>
            </a:extLst>
          </p:cNvPr>
          <p:cNvSpPr>
            <a:spLocks noGrp="1"/>
          </p:cNvSpPr>
          <p:nvPr>
            <p:ph type="title"/>
          </p:nvPr>
        </p:nvSpPr>
        <p:spPr/>
        <p:txBody>
          <a:bodyPr/>
          <a:lstStyle/>
          <a:p>
            <a:r>
              <a:rPr lang="hr-HR" b="1">
                <a:solidFill>
                  <a:schemeClr val="tx1">
                    <a:lumMod val="75000"/>
                    <a:lumOff val="25000"/>
                  </a:schemeClr>
                </a:solidFill>
                <a:latin typeface="+mn-lt"/>
              </a:rPr>
              <a:t>Primjer 3: tehničke specifikacije promotivnog materijala - MUP</a:t>
            </a:r>
            <a:endParaRPr lang="hr-HR"/>
          </a:p>
        </p:txBody>
      </p:sp>
      <p:pic>
        <p:nvPicPr>
          <p:cNvPr id="6" name="Rezervirano mjesto sadržaja 5">
            <a:extLst>
              <a:ext uri="{FF2B5EF4-FFF2-40B4-BE49-F238E27FC236}">
                <a16:creationId xmlns:a16="http://schemas.microsoft.com/office/drawing/2014/main" id="{B21D6C9F-3D3D-FC5F-1CAA-4A438EAD7C8A}"/>
              </a:ext>
            </a:extLst>
          </p:cNvPr>
          <p:cNvPicPr>
            <a:picLocks noGrp="1" noChangeAspect="1"/>
          </p:cNvPicPr>
          <p:nvPr>
            <p:ph sz="half" idx="1"/>
          </p:nvPr>
        </p:nvPicPr>
        <p:blipFill>
          <a:blip r:embed="rId2"/>
          <a:stretch>
            <a:fillRect/>
          </a:stretch>
        </p:blipFill>
        <p:spPr>
          <a:xfrm>
            <a:off x="1494503" y="1825625"/>
            <a:ext cx="3466276" cy="4351338"/>
          </a:xfrm>
        </p:spPr>
      </p:pic>
      <p:sp>
        <p:nvSpPr>
          <p:cNvPr id="4" name="Rezervirano mjesto sadržaja 3">
            <a:extLst>
              <a:ext uri="{FF2B5EF4-FFF2-40B4-BE49-F238E27FC236}">
                <a16:creationId xmlns:a16="http://schemas.microsoft.com/office/drawing/2014/main" id="{8F396064-D6EB-C3D3-30BA-AB657CAC9783}"/>
              </a:ext>
            </a:extLst>
          </p:cNvPr>
          <p:cNvSpPr>
            <a:spLocks noGrp="1"/>
          </p:cNvSpPr>
          <p:nvPr>
            <p:ph sz="half" idx="2"/>
          </p:nvPr>
        </p:nvSpPr>
        <p:spPr/>
        <p:txBody>
          <a:bodyPr>
            <a:normAutofit/>
          </a:bodyPr>
          <a:lstStyle/>
          <a:p>
            <a:r>
              <a:rPr lang="hr-HR" sz="2400" b="1" i="0" u="none" strike="noStrike" baseline="0">
                <a:solidFill>
                  <a:srgbClr val="000000"/>
                </a:solidFill>
                <a:latin typeface="Arial" panose="020B0604020202020204" pitchFamily="34" charset="0"/>
              </a:rPr>
              <a:t>Torba s tiskom </a:t>
            </a:r>
          </a:p>
          <a:p>
            <a:r>
              <a:rPr lang="hr-HR" sz="1800" b="0" i="0" u="none" strike="noStrike" baseline="0">
                <a:solidFill>
                  <a:srgbClr val="000000"/>
                </a:solidFill>
                <a:latin typeface="Arial" panose="020B0604020202020204" pitchFamily="34" charset="0"/>
              </a:rPr>
              <a:t>Specifikacije </a:t>
            </a:r>
          </a:p>
          <a:p>
            <a:r>
              <a:rPr lang="hr-HR" sz="1800" b="0" i="0" u="none" strike="noStrike" baseline="0">
                <a:solidFill>
                  <a:srgbClr val="000000"/>
                </a:solidFill>
                <a:latin typeface="Arial" panose="020B0604020202020204" pitchFamily="34" charset="0"/>
              </a:rPr>
              <a:t>Materijal: Torba za kupovinu, duge ručke, </a:t>
            </a:r>
            <a:r>
              <a:rPr lang="hr-HR" sz="1800" b="0" i="0" u="none" strike="noStrike" baseline="0" err="1">
                <a:solidFill>
                  <a:srgbClr val="000000"/>
                </a:solidFill>
                <a:latin typeface="Arial" panose="020B0604020202020204" pitchFamily="34" charset="0"/>
              </a:rPr>
              <a:t>canvas</a:t>
            </a:r>
            <a:r>
              <a:rPr lang="hr-HR" sz="1800" b="0" i="0" u="none" strike="noStrike" baseline="0">
                <a:solidFill>
                  <a:srgbClr val="000000"/>
                </a:solidFill>
                <a:latin typeface="Arial" panose="020B0604020202020204" pitchFamily="34" charset="0"/>
              </a:rPr>
              <a:t> pamuk 270 gr, bež </a:t>
            </a:r>
          </a:p>
          <a:p>
            <a:r>
              <a:rPr lang="hr-HR" sz="1800" b="0" i="0" u="none" strike="noStrike" baseline="0">
                <a:solidFill>
                  <a:srgbClr val="000000"/>
                </a:solidFill>
                <a:latin typeface="Arial" panose="020B0604020202020204" pitchFamily="34" charset="0"/>
              </a:rPr>
              <a:t>Dimenzije proizvoda (cm): </a:t>
            </a:r>
          </a:p>
          <a:p>
            <a:r>
              <a:rPr lang="pl-PL" sz="1800" b="0" i="0" u="none" strike="noStrike" baseline="0">
                <a:solidFill>
                  <a:srgbClr val="000000"/>
                </a:solidFill>
                <a:latin typeface="Arial" panose="020B0604020202020204" pitchFamily="34" charset="0"/>
              </a:rPr>
              <a:t>Prostor za tisak (mm): uključen tisak fotografije do A4 formata 210x300mm </a:t>
            </a:r>
            <a:endParaRPr lang="hr-HR" sz="2400"/>
          </a:p>
        </p:txBody>
      </p:sp>
    </p:spTree>
    <p:extLst>
      <p:ext uri="{BB962C8B-B14F-4D97-AF65-F5344CB8AC3E}">
        <p14:creationId xmlns:p14="http://schemas.microsoft.com/office/powerpoint/2010/main" val="2914936014"/>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8F5FEE-0347-59FE-6B76-E1E53207124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C64A3D-856E-10FE-6A24-CB114F461BB8}"/>
              </a:ext>
            </a:extLst>
          </p:cNvPr>
          <p:cNvSpPr>
            <a:spLocks noGrp="1"/>
          </p:cNvSpPr>
          <p:nvPr>
            <p:ph idx="1"/>
          </p:nvPr>
        </p:nvSpPr>
        <p:spPr>
          <a:xfrm>
            <a:off x="853689" y="1439850"/>
            <a:ext cx="9534426" cy="3611608"/>
          </a:xfrm>
        </p:spPr>
        <p:txBody>
          <a:bodyPr>
            <a:normAutofit fontScale="92500" lnSpcReduction="20000"/>
          </a:bodyPr>
          <a:lstStyle/>
          <a:p>
            <a:endParaRPr kumimoji="0" lang="hr-HR" sz="6000" b="1" i="0" u="none" strike="noStrike" kern="1200" cap="none" spc="0" normalizeH="0" baseline="0" noProof="0" dirty="0">
              <a:ln>
                <a:noFill/>
              </a:ln>
              <a:effectLst/>
              <a:uLnTx/>
              <a:uFillTx/>
              <a:latin typeface="Calibri Light" panose="020F0302020204030204"/>
              <a:ea typeface="+mj-ea"/>
              <a:cs typeface="+mj-cs"/>
            </a:endParaRPr>
          </a:p>
          <a:p>
            <a:endParaRPr lang="hr-HR" sz="6000" b="1" dirty="0">
              <a:latin typeface="Calibri Light" panose="020F0302020204030204"/>
              <a:ea typeface="+mj-ea"/>
              <a:cs typeface="+mj-cs"/>
            </a:endParaRPr>
          </a:p>
          <a:p>
            <a:r>
              <a:rPr lang="hr-HR" sz="6000" b="1" dirty="0">
                <a:latin typeface="Calibri Light" panose="020F0302020204030204"/>
                <a:ea typeface="+mj-ea"/>
                <a:cs typeface="+mj-cs"/>
              </a:rPr>
              <a:t>Namještaj i građevinska stolarija i ostali građevinski elementi od drva</a:t>
            </a:r>
            <a:endParaRPr lang="hr-HR" b="1" dirty="0"/>
          </a:p>
        </p:txBody>
      </p:sp>
    </p:spTree>
    <p:extLst>
      <p:ext uri="{BB962C8B-B14F-4D97-AF65-F5344CB8AC3E}">
        <p14:creationId xmlns:p14="http://schemas.microsoft.com/office/powerpoint/2010/main" val="414424857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12076-570F-A534-3FB2-5992A70C11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46524C-339B-10A1-F296-095FB4CEC3D7}"/>
              </a:ext>
            </a:extLst>
          </p:cNvPr>
          <p:cNvSpPr>
            <a:spLocks noGrp="1"/>
          </p:cNvSpPr>
          <p:nvPr>
            <p:ph type="title"/>
          </p:nvPr>
        </p:nvSpPr>
        <p:spPr/>
        <p:txBody>
          <a:bodyPr vert="horz" lIns="91440" tIns="45720" rIns="91440" bIns="45720" rtlCol="0" anchor="ctr">
            <a:normAutofit fontScale="90000"/>
          </a:bodyPr>
          <a:lstStyle/>
          <a:p>
            <a:r>
              <a:rPr lang="hr-HR" dirty="0"/>
              <a:t>ODLUKA O PROVEDBI ZELENE JAVNE NABAVE</a:t>
            </a:r>
          </a:p>
        </p:txBody>
      </p:sp>
      <p:sp>
        <p:nvSpPr>
          <p:cNvPr id="3" name="Content Placeholder 2">
            <a:extLst>
              <a:ext uri="{FF2B5EF4-FFF2-40B4-BE49-F238E27FC236}">
                <a16:creationId xmlns:a16="http://schemas.microsoft.com/office/drawing/2014/main" id="{1040BDFF-2662-9339-5907-86EC34045A2D}"/>
              </a:ext>
            </a:extLst>
          </p:cNvPr>
          <p:cNvSpPr>
            <a:spLocks noGrp="1"/>
          </p:cNvSpPr>
          <p:nvPr>
            <p:ph idx="1"/>
          </p:nvPr>
        </p:nvSpPr>
        <p:spPr>
          <a:xfrm>
            <a:off x="1612640" y="2230952"/>
            <a:ext cx="9614683" cy="3350858"/>
          </a:xfrm>
        </p:spPr>
        <p:txBody>
          <a:bodyPr/>
          <a:lstStyle/>
          <a:p>
            <a:pPr marL="457200" indent="-457200">
              <a:buFont typeface="Arial" panose="020B0604020202020204" pitchFamily="34" charset="0"/>
              <a:buChar char="•"/>
            </a:pPr>
            <a:r>
              <a:rPr lang="hr-HR" b="0" i="0">
                <a:solidFill>
                  <a:srgbClr val="231F20"/>
                </a:solidFill>
                <a:effectLst/>
                <a:latin typeface="Minion Pro Cond"/>
              </a:rPr>
              <a:t>Od 1. siječnja 2025. </a:t>
            </a:r>
            <a:r>
              <a:rPr lang="hr-HR" b="1" i="0">
                <a:solidFill>
                  <a:srgbClr val="231F20"/>
                </a:solidFill>
                <a:effectLst/>
                <a:latin typeface="Minion Pro Cond"/>
              </a:rPr>
              <a:t>udio drva u namještaju </a:t>
            </a:r>
            <a:r>
              <a:rPr lang="hr-HR" b="0" i="0">
                <a:solidFill>
                  <a:srgbClr val="231F20"/>
                </a:solidFill>
                <a:effectLst/>
                <a:latin typeface="Minion Pro Cond"/>
              </a:rPr>
              <a:t>iznosi najmanje 20 %, od 1. siječnja 2028. najmanje 30 %, a od 1. siječnja 2030. najmanje 50 % </a:t>
            </a:r>
            <a:r>
              <a:rPr lang="hr-HR" b="0" i="0" u="sng">
                <a:solidFill>
                  <a:srgbClr val="231F20"/>
                </a:solidFill>
                <a:effectLst/>
                <a:latin typeface="Minion Pro Cond"/>
              </a:rPr>
              <a:t>u odnosu na volumen materijala od kojih je namještaj izrađen</a:t>
            </a:r>
            <a:r>
              <a:rPr lang="hr-HR" b="0" i="0">
                <a:solidFill>
                  <a:srgbClr val="231F20"/>
                </a:solidFill>
                <a:effectLst/>
                <a:latin typeface="Minion Pro Cond"/>
              </a:rPr>
              <a:t>, osim ako to propisom ili namjenom uporabe nije zabranjeno ili onemogućeno s tim d</a:t>
            </a:r>
            <a:r>
              <a:rPr lang="hr-HR" b="0" i="0" u="sng">
                <a:solidFill>
                  <a:srgbClr val="231F20"/>
                </a:solidFill>
                <a:effectLst/>
                <a:latin typeface="Minion Pro Cond"/>
              </a:rPr>
              <a:t>a ima dokazanu </a:t>
            </a:r>
            <a:r>
              <a:rPr lang="hr-HR" b="0" i="0" u="sng" err="1">
                <a:solidFill>
                  <a:srgbClr val="231F20"/>
                </a:solidFill>
                <a:effectLst/>
                <a:latin typeface="Minion Pro Cond"/>
              </a:rPr>
              <a:t>sljedivost</a:t>
            </a:r>
            <a:r>
              <a:rPr lang="hr-HR" b="0" i="0">
                <a:solidFill>
                  <a:srgbClr val="231F20"/>
                </a:solidFill>
                <a:effectLst/>
                <a:latin typeface="Minion Pro Cond"/>
              </a:rPr>
              <a:t>, odnosno </a:t>
            </a:r>
            <a:r>
              <a:rPr lang="hr-HR" b="1" i="0">
                <a:solidFill>
                  <a:srgbClr val="231F20"/>
                </a:solidFill>
                <a:effectLst/>
                <a:latin typeface="Minion Pro Cond"/>
              </a:rPr>
              <a:t>FSC, PEFC i/ili drugi međunarodno priznati certifikati</a:t>
            </a:r>
            <a:r>
              <a:rPr lang="hr-HR" b="0" i="0">
                <a:solidFill>
                  <a:srgbClr val="231F20"/>
                </a:solidFill>
                <a:effectLst/>
                <a:latin typeface="Minion Pro Cond"/>
              </a:rPr>
              <a:t> koji jamče da je </a:t>
            </a:r>
            <a:r>
              <a:rPr lang="hr-HR" b="0" i="0" u="sng">
                <a:solidFill>
                  <a:srgbClr val="231F20"/>
                </a:solidFill>
                <a:effectLst/>
                <a:latin typeface="Minion Pro Cond"/>
              </a:rPr>
              <a:t>drvo dobiveno iz održivo gospodarenih šuma</a:t>
            </a:r>
            <a:endParaRPr lang="hr-HR" u="sng"/>
          </a:p>
        </p:txBody>
      </p:sp>
    </p:spTree>
    <p:extLst>
      <p:ext uri="{BB962C8B-B14F-4D97-AF65-F5344CB8AC3E}">
        <p14:creationId xmlns:p14="http://schemas.microsoft.com/office/powerpoint/2010/main" val="134251478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70AC66-3A11-7247-6475-FDC8A9D2B2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A4D0DC-607D-B753-E400-7FE0DEC2AAF9}"/>
              </a:ext>
            </a:extLst>
          </p:cNvPr>
          <p:cNvSpPr>
            <a:spLocks noGrp="1"/>
          </p:cNvSpPr>
          <p:nvPr>
            <p:ph type="title"/>
          </p:nvPr>
        </p:nvSpPr>
        <p:spPr/>
        <p:txBody>
          <a:bodyPr vert="horz" lIns="91440" tIns="45720" rIns="91440" bIns="45720" rtlCol="0" anchor="ctr">
            <a:normAutofit fontScale="90000"/>
          </a:bodyPr>
          <a:lstStyle/>
          <a:p>
            <a:r>
              <a:rPr lang="hr-HR" dirty="0"/>
              <a:t>ODLUKA O PROVEDBI ZELENE JAVNE NABAVE</a:t>
            </a:r>
          </a:p>
        </p:txBody>
      </p:sp>
      <p:sp>
        <p:nvSpPr>
          <p:cNvPr id="3" name="Content Placeholder 2">
            <a:extLst>
              <a:ext uri="{FF2B5EF4-FFF2-40B4-BE49-F238E27FC236}">
                <a16:creationId xmlns:a16="http://schemas.microsoft.com/office/drawing/2014/main" id="{889E3248-0D89-D37C-4CBF-2719B9B284E8}"/>
              </a:ext>
            </a:extLst>
          </p:cNvPr>
          <p:cNvSpPr>
            <a:spLocks noGrp="1"/>
          </p:cNvSpPr>
          <p:nvPr>
            <p:ph idx="1"/>
          </p:nvPr>
        </p:nvSpPr>
        <p:spPr/>
        <p:txBody>
          <a:bodyPr/>
          <a:lstStyle/>
          <a:p>
            <a:pPr marL="457200" indent="-457200">
              <a:buFont typeface="Arial" panose="020B0604020202020204" pitchFamily="34" charset="0"/>
              <a:buChar char="•"/>
            </a:pPr>
            <a:r>
              <a:rPr lang="hr-HR" b="1" i="0" dirty="0">
                <a:effectLst/>
                <a:latin typeface="Minion Pro Cond"/>
              </a:rPr>
              <a:t>Dokazana </a:t>
            </a:r>
            <a:r>
              <a:rPr lang="hr-HR" b="1" i="0" dirty="0" err="1">
                <a:effectLst/>
                <a:latin typeface="Minion Pro Cond"/>
              </a:rPr>
              <a:t>sljedivost</a:t>
            </a:r>
            <a:r>
              <a:rPr lang="hr-HR" b="1" i="0" dirty="0">
                <a:effectLst/>
                <a:latin typeface="Minion Pro Cond"/>
              </a:rPr>
              <a:t> </a:t>
            </a:r>
            <a:r>
              <a:rPr lang="hr-HR" b="0" i="0" dirty="0">
                <a:effectLst/>
                <a:latin typeface="Minion Pro Cond"/>
              </a:rPr>
              <a:t>za građevinsku stolariju i ostale građevinske elemente izrađene od drva odnosno </a:t>
            </a:r>
            <a:r>
              <a:rPr lang="hr-HR" b="1" i="0" dirty="0">
                <a:effectLst/>
                <a:latin typeface="Minion Pro Cond"/>
              </a:rPr>
              <a:t>FSC, PEFC i/ili drugi međunarodno priznati certifikat</a:t>
            </a:r>
            <a:r>
              <a:rPr lang="hr-HR" b="0" i="0" dirty="0">
                <a:effectLst/>
                <a:latin typeface="Minion Pro Cond"/>
              </a:rPr>
              <a:t>i koji </a:t>
            </a:r>
            <a:r>
              <a:rPr lang="hr-HR" b="0" i="0" u="sng" dirty="0">
                <a:effectLst/>
                <a:latin typeface="Minion Pro Cond"/>
              </a:rPr>
              <a:t>jamče da je drvo dobiveno iz održivo gospodarenih šuma</a:t>
            </a:r>
            <a:endParaRPr lang="hr-HR" u="sng" dirty="0"/>
          </a:p>
        </p:txBody>
      </p:sp>
    </p:spTree>
    <p:extLst>
      <p:ext uri="{BB962C8B-B14F-4D97-AF65-F5344CB8AC3E}">
        <p14:creationId xmlns:p14="http://schemas.microsoft.com/office/powerpoint/2010/main" val="194125576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6311306-34CD-4A12-9D27-85767EC8BC5A}"/>
              </a:ext>
            </a:extLst>
          </p:cNvPr>
          <p:cNvSpPr>
            <a:spLocks noGrp="1"/>
          </p:cNvSpPr>
          <p:nvPr>
            <p:ph type="title"/>
          </p:nvPr>
        </p:nvSpPr>
        <p:spPr/>
        <p:txBody>
          <a:bodyPr vert="horz" lIns="91440" tIns="45720" rIns="91440" bIns="45720" rtlCol="0" anchor="ctr">
            <a:normAutofit fontScale="90000"/>
          </a:bodyPr>
          <a:lstStyle/>
          <a:p>
            <a:r>
              <a:rPr lang="hr-HR" dirty="0"/>
              <a:t>FSC CERTIFIKAT</a:t>
            </a:r>
            <a:br>
              <a:rPr lang="hr-HR" dirty="0"/>
            </a:br>
            <a:endParaRPr lang="hr-HR" dirty="0"/>
          </a:p>
        </p:txBody>
      </p:sp>
      <p:sp>
        <p:nvSpPr>
          <p:cNvPr id="3" name="Rezervirano mjesto sadržaja 2">
            <a:extLst>
              <a:ext uri="{FF2B5EF4-FFF2-40B4-BE49-F238E27FC236}">
                <a16:creationId xmlns:a16="http://schemas.microsoft.com/office/drawing/2014/main" id="{3B25A1BA-EB69-0AE6-659E-19DB057A5675}"/>
              </a:ext>
            </a:extLst>
          </p:cNvPr>
          <p:cNvSpPr>
            <a:spLocks noGrp="1"/>
          </p:cNvSpPr>
          <p:nvPr>
            <p:ph idx="1"/>
          </p:nvPr>
        </p:nvSpPr>
        <p:spPr>
          <a:xfrm>
            <a:off x="848412" y="1640264"/>
            <a:ext cx="10298655" cy="3941546"/>
          </a:xfrm>
        </p:spPr>
        <p:txBody>
          <a:bodyPr>
            <a:normAutofit/>
          </a:bodyPr>
          <a:lstStyle/>
          <a:p>
            <a:pPr marL="358775" indent="-358775">
              <a:buFont typeface="Arial" panose="020B0604020202020204" pitchFamily="34" charset="0"/>
              <a:buChar char="•"/>
            </a:pPr>
            <a:r>
              <a:rPr lang="hr-HR" sz="2200">
                <a:solidFill>
                  <a:srgbClr val="000000"/>
                </a:solidFill>
                <a:latin typeface="Source Sans Pro" panose="020B0503030403020204" pitchFamily="34" charset="0"/>
                <a:hlinkClick r:id="rId2">
                  <a:extLst>
                    <a:ext uri="{A12FA001-AC4F-418D-AE19-62706E023703}">
                      <ahyp:hlinkClr xmlns:ahyp="http://schemas.microsoft.com/office/drawing/2018/hyperlinkcolor" val="tx"/>
                    </a:ext>
                  </a:extLst>
                </a:hlinkClick>
              </a:rPr>
              <a:t>Forest </a:t>
            </a:r>
            <a:r>
              <a:rPr lang="hr-HR" sz="2200" err="1">
                <a:solidFill>
                  <a:srgbClr val="000000"/>
                </a:solidFill>
                <a:latin typeface="Source Sans Pro" panose="020B0503030403020204" pitchFamily="34" charset="0"/>
                <a:hlinkClick r:id="rId2">
                  <a:extLst>
                    <a:ext uri="{A12FA001-AC4F-418D-AE19-62706E023703}">
                      <ahyp:hlinkClr xmlns:ahyp="http://schemas.microsoft.com/office/drawing/2018/hyperlinkcolor" val="tx"/>
                    </a:ext>
                  </a:extLst>
                </a:hlinkClick>
              </a:rPr>
              <a:t>Stewardship</a:t>
            </a:r>
            <a:r>
              <a:rPr lang="hr-HR" sz="2200">
                <a:solidFill>
                  <a:srgbClr val="000000"/>
                </a:solidFill>
                <a:latin typeface="Source Sans Pro" panose="020B0503030403020204" pitchFamily="34" charset="0"/>
                <a:hlinkClick r:id="rId2">
                  <a:extLst>
                    <a:ext uri="{A12FA001-AC4F-418D-AE19-62706E023703}">
                      <ahyp:hlinkClr xmlns:ahyp="http://schemas.microsoft.com/office/drawing/2018/hyperlinkcolor" val="tx"/>
                    </a:ext>
                  </a:extLst>
                </a:hlinkClick>
              </a:rPr>
              <a:t> Council (FSC)</a:t>
            </a:r>
            <a:r>
              <a:rPr lang="hr-HR" sz="2200">
                <a:solidFill>
                  <a:srgbClr val="000000"/>
                </a:solidFill>
                <a:latin typeface="Source Sans Pro" panose="020B0503030403020204" pitchFamily="34" charset="0"/>
              </a:rPr>
              <a:t> certificira šume kako bi osiguralo odgovorno upravljanje njihovim okolišem i ispunjavanje najviših ekoloških i društvenih standarda.</a:t>
            </a:r>
          </a:p>
          <a:p>
            <a:pPr marL="358775" indent="-358775">
              <a:buFont typeface="Arial" panose="020B0604020202020204" pitchFamily="34" charset="0"/>
              <a:buChar char="•"/>
            </a:pPr>
            <a:r>
              <a:rPr lang="hr-HR" sz="2200">
                <a:solidFill>
                  <a:srgbClr val="000000"/>
                </a:solidFill>
                <a:latin typeface="Source Sans Pro" panose="020B0503030403020204" pitchFamily="34" charset="0"/>
              </a:rPr>
              <a:t>FSC® logotip potvrđuje da je proizvod iz održivog izvora drva.</a:t>
            </a:r>
          </a:p>
          <a:p>
            <a:pPr marL="358775" indent="-358775">
              <a:buFont typeface="Arial" panose="020B0604020202020204" pitchFamily="34" charset="0"/>
              <a:buChar char="•"/>
            </a:pPr>
            <a:r>
              <a:rPr lang="hr-HR" sz="2200">
                <a:solidFill>
                  <a:srgbClr val="000000"/>
                </a:solidFill>
                <a:latin typeface="Source Sans Pro" panose="020B0503030403020204" pitchFamily="34" charset="0"/>
              </a:rPr>
              <a:t>Ovaj certifikat imaju </a:t>
            </a:r>
            <a:r>
              <a:rPr lang="hr-HR" sz="2200">
                <a:solidFill>
                  <a:srgbClr val="000000"/>
                </a:solidFill>
                <a:latin typeface="Source Sans Pro" panose="020B0503030403020204" pitchFamily="34" charset="0"/>
                <a:hlinkClick r:id="rId3">
                  <a:extLst>
                    <a:ext uri="{A12FA001-AC4F-418D-AE19-62706E023703}">
                      <ahyp:hlinkClr xmlns:ahyp="http://schemas.microsoft.com/office/drawing/2018/hyperlinkcolor" val="tx"/>
                    </a:ext>
                  </a:extLst>
                </a:hlinkClick>
              </a:rPr>
              <a:t>papiri</a:t>
            </a:r>
            <a:r>
              <a:rPr lang="hr-HR" sz="2200">
                <a:solidFill>
                  <a:srgbClr val="000000"/>
                </a:solidFill>
                <a:latin typeface="Source Sans Pro" panose="020B0503030403020204" pitchFamily="34" charset="0"/>
              </a:rPr>
              <a:t>, </a:t>
            </a:r>
            <a:r>
              <a:rPr lang="hr-HR" sz="2200">
                <a:solidFill>
                  <a:srgbClr val="000000"/>
                </a:solidFill>
                <a:latin typeface="Source Sans Pro" panose="020B0503030403020204" pitchFamily="34" charset="0"/>
                <a:hlinkClick r:id="rId4">
                  <a:extLst>
                    <a:ext uri="{A12FA001-AC4F-418D-AE19-62706E023703}">
                      <ahyp:hlinkClr xmlns:ahyp="http://schemas.microsoft.com/office/drawing/2018/hyperlinkcolor" val="tx"/>
                    </a:ext>
                  </a:extLst>
                </a:hlinkClick>
              </a:rPr>
              <a:t>kartonske kutije</a:t>
            </a:r>
            <a:r>
              <a:rPr lang="hr-HR" sz="2200">
                <a:solidFill>
                  <a:srgbClr val="000000"/>
                </a:solidFill>
                <a:latin typeface="Source Sans Pro" panose="020B0503030403020204" pitchFamily="34" charset="0"/>
              </a:rPr>
              <a:t>, </a:t>
            </a:r>
            <a:r>
              <a:rPr lang="hr-HR" sz="2200">
                <a:solidFill>
                  <a:srgbClr val="000000"/>
                </a:solidFill>
                <a:latin typeface="Source Sans Pro" panose="020B0503030403020204" pitchFamily="34" charset="0"/>
                <a:hlinkClick r:id="rId5">
                  <a:extLst>
                    <a:ext uri="{A12FA001-AC4F-418D-AE19-62706E023703}">
                      <ahyp:hlinkClr xmlns:ahyp="http://schemas.microsoft.com/office/drawing/2018/hyperlinkcolor" val="tx"/>
                    </a:ext>
                  </a:extLst>
                </a:hlinkClick>
              </a:rPr>
              <a:t>mape, </a:t>
            </a:r>
            <a:r>
              <a:rPr lang="hr-HR" sz="2200" err="1">
                <a:solidFill>
                  <a:srgbClr val="000000"/>
                </a:solidFill>
                <a:latin typeface="Source Sans Pro" panose="020B0503030403020204" pitchFamily="34" charset="0"/>
                <a:hlinkClick r:id="rId5">
                  <a:extLst>
                    <a:ext uri="{A12FA001-AC4F-418D-AE19-62706E023703}">
                      <ahyp:hlinkClr xmlns:ahyp="http://schemas.microsoft.com/office/drawing/2018/hyperlinkcolor" val="tx"/>
                    </a:ext>
                  </a:extLst>
                </a:hlinkClick>
              </a:rPr>
              <a:t>registratori</a:t>
            </a:r>
            <a:r>
              <a:rPr lang="hr-HR" sz="2200">
                <a:solidFill>
                  <a:srgbClr val="000000"/>
                </a:solidFill>
                <a:latin typeface="Source Sans Pro" panose="020B0503030403020204" pitchFamily="34" charset="0"/>
              </a:rPr>
              <a:t>, </a:t>
            </a:r>
            <a:r>
              <a:rPr lang="hr-HR" sz="2200">
                <a:solidFill>
                  <a:srgbClr val="000000"/>
                </a:solidFill>
                <a:latin typeface="Source Sans Pro" panose="020B0503030403020204" pitchFamily="34" charset="0"/>
                <a:hlinkClick r:id="rId6">
                  <a:extLst>
                    <a:ext uri="{A12FA001-AC4F-418D-AE19-62706E023703}">
                      <ahyp:hlinkClr xmlns:ahyp="http://schemas.microsoft.com/office/drawing/2018/hyperlinkcolor" val="tx"/>
                    </a:ext>
                  </a:extLst>
                </a:hlinkClick>
              </a:rPr>
              <a:t>bilježnice</a:t>
            </a:r>
            <a:r>
              <a:rPr lang="hr-HR" sz="2200">
                <a:solidFill>
                  <a:srgbClr val="000000"/>
                </a:solidFill>
                <a:latin typeface="Source Sans Pro" panose="020B0503030403020204" pitchFamily="34" charset="0"/>
              </a:rPr>
              <a:t> i dr.</a:t>
            </a:r>
          </a:p>
          <a:p>
            <a:endParaRPr lang="hr-HR"/>
          </a:p>
        </p:txBody>
      </p:sp>
    </p:spTree>
    <p:extLst>
      <p:ext uri="{BB962C8B-B14F-4D97-AF65-F5344CB8AC3E}">
        <p14:creationId xmlns:p14="http://schemas.microsoft.com/office/powerpoint/2010/main" val="557037951"/>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EDF949D-7255-DF97-A83F-D29A2FD2FC35}"/>
              </a:ext>
            </a:extLst>
          </p:cNvPr>
          <p:cNvSpPr>
            <a:spLocks noGrp="1"/>
          </p:cNvSpPr>
          <p:nvPr>
            <p:ph type="title"/>
          </p:nvPr>
        </p:nvSpPr>
        <p:spPr/>
        <p:txBody>
          <a:bodyPr vert="horz" lIns="91440" tIns="45720" rIns="91440" bIns="45720" rtlCol="0" anchor="ctr">
            <a:normAutofit fontScale="90000"/>
          </a:bodyPr>
          <a:lstStyle/>
          <a:p>
            <a:r>
              <a:rPr lang="hr-HR" dirty="0"/>
              <a:t>PEFC® CERTIFIKAT</a:t>
            </a:r>
            <a:br>
              <a:rPr lang="hr-HR" dirty="0"/>
            </a:br>
            <a:endParaRPr lang="hr-HR" dirty="0"/>
          </a:p>
        </p:txBody>
      </p:sp>
      <p:sp>
        <p:nvSpPr>
          <p:cNvPr id="3" name="Rezervirano mjesto sadržaja 2">
            <a:extLst>
              <a:ext uri="{FF2B5EF4-FFF2-40B4-BE49-F238E27FC236}">
                <a16:creationId xmlns:a16="http://schemas.microsoft.com/office/drawing/2014/main" id="{133C6332-45B4-7DB1-AD7D-9818A71C60C4}"/>
              </a:ext>
            </a:extLst>
          </p:cNvPr>
          <p:cNvSpPr>
            <a:spLocks noGrp="1"/>
          </p:cNvSpPr>
          <p:nvPr>
            <p:ph idx="1"/>
          </p:nvPr>
        </p:nvSpPr>
        <p:spPr>
          <a:xfrm>
            <a:off x="1044933" y="1555423"/>
            <a:ext cx="10102134" cy="4026387"/>
          </a:xfrm>
        </p:spPr>
        <p:txBody>
          <a:bodyPr>
            <a:normAutofit fontScale="92500" lnSpcReduction="20000"/>
          </a:bodyPr>
          <a:lstStyle/>
          <a:p>
            <a:pPr marL="358775" indent="-358775">
              <a:lnSpc>
                <a:spcPct val="110000"/>
              </a:lnSpc>
              <a:buFont typeface="Arial" panose="020B0604020202020204" pitchFamily="34" charset="0"/>
              <a:buChar char="•"/>
            </a:pPr>
            <a:r>
              <a:rPr lang="hr-HR" sz="2400" dirty="0">
                <a:latin typeface="Source Sans Pro" panose="020B0503030403020204" pitchFamily="34" charset="0"/>
                <a:hlinkClick r:id="rId2">
                  <a:extLst>
                    <a:ext uri="{A12FA001-AC4F-418D-AE19-62706E023703}">
                      <ahyp:hlinkClr xmlns:ahyp="http://schemas.microsoft.com/office/drawing/2018/hyperlinkcolor" val="tx"/>
                    </a:ext>
                  </a:extLst>
                </a:hlinkClick>
              </a:rPr>
              <a:t>PEFC®, Program za potvrđivanje certifikacije šuma</a:t>
            </a:r>
            <a:r>
              <a:rPr lang="hr-HR" sz="2400" dirty="0">
                <a:latin typeface="Source Sans Pro" panose="020B0503030403020204" pitchFamily="34" charset="0"/>
              </a:rPr>
              <a:t>, je samostalna, neprofitna, nevladina organizacija, koja promovira održivo upravljanje šumama kroz </a:t>
            </a:r>
            <a:r>
              <a:rPr lang="hr-HR" sz="2400" dirty="0" err="1">
                <a:latin typeface="Source Sans Pro" panose="020B0503030403020204" pitchFamily="34" charset="0"/>
              </a:rPr>
              <a:t>Chainof-Custody</a:t>
            </a:r>
            <a:r>
              <a:rPr lang="hr-HR" sz="2400" dirty="0">
                <a:latin typeface="Source Sans Pro" panose="020B0503030403020204" pitchFamily="34" charset="0"/>
              </a:rPr>
              <a:t> i neovisnu certifikaciju treće strane.</a:t>
            </a:r>
          </a:p>
          <a:p>
            <a:pPr marL="358775" indent="-358775">
              <a:lnSpc>
                <a:spcPct val="110000"/>
              </a:lnSpc>
              <a:buFont typeface="Arial" panose="020B0604020202020204" pitchFamily="34" charset="0"/>
              <a:buChar char="•"/>
            </a:pPr>
            <a:r>
              <a:rPr lang="hr-HR" sz="2400" dirty="0">
                <a:latin typeface="Source Sans Pro" panose="020B0503030403020204" pitchFamily="34" charset="0"/>
              </a:rPr>
              <a:t>PEFC osnovana je kao odgovor na specifične zahtjeve malih i obiteljskih </a:t>
            </a:r>
            <a:r>
              <a:rPr lang="hr-HR" sz="2400" dirty="0" err="1">
                <a:latin typeface="Source Sans Pro" panose="020B0503030403020204" pitchFamily="34" charset="0"/>
              </a:rPr>
              <a:t>šumoposjednika</a:t>
            </a:r>
            <a:r>
              <a:rPr lang="hr-HR" sz="2400" dirty="0">
                <a:latin typeface="Source Sans Pro" panose="020B0503030403020204" pitchFamily="34" charset="0"/>
              </a:rPr>
              <a:t> kao međunarodna organizacija koja pruža neovisnu procjenu, odobrenje te priznavanje nacionalnih sustava certificiranja šuma.</a:t>
            </a:r>
          </a:p>
          <a:p>
            <a:pPr marL="358775" indent="-358775">
              <a:lnSpc>
                <a:spcPct val="110000"/>
              </a:lnSpc>
              <a:buFont typeface="Arial" panose="020B0604020202020204" pitchFamily="34" charset="0"/>
              <a:buChar char="•"/>
            </a:pPr>
            <a:r>
              <a:rPr lang="hr-HR" sz="2400" dirty="0">
                <a:latin typeface="Source Sans Pro" panose="020B0503030403020204" pitchFamily="34" charset="0"/>
              </a:rPr>
              <a:t>Jedan od poznatih artikala koji imaju PEFC certifikat su i </a:t>
            </a:r>
            <a:r>
              <a:rPr lang="hr-HR" sz="2400" dirty="0">
                <a:latin typeface="Source Sans Pro" panose="020B0503030403020204" pitchFamily="34" charset="0"/>
                <a:hlinkClick r:id="rId3">
                  <a:extLst>
                    <a:ext uri="{A12FA001-AC4F-418D-AE19-62706E023703}">
                      <ahyp:hlinkClr xmlns:ahyp="http://schemas.microsoft.com/office/drawing/2018/hyperlinkcolor" val="tx"/>
                    </a:ext>
                  </a:extLst>
                </a:hlinkClick>
              </a:rPr>
              <a:t>šareni Post-</a:t>
            </a:r>
            <a:r>
              <a:rPr lang="hr-HR" sz="2400" dirty="0" err="1">
                <a:latin typeface="Source Sans Pro" panose="020B0503030403020204" pitchFamily="34" charset="0"/>
                <a:hlinkClick r:id="rId3">
                  <a:extLst>
                    <a:ext uri="{A12FA001-AC4F-418D-AE19-62706E023703}">
                      <ahyp:hlinkClr xmlns:ahyp="http://schemas.microsoft.com/office/drawing/2018/hyperlinkcolor" val="tx"/>
                    </a:ext>
                  </a:extLst>
                </a:hlinkClick>
              </a:rPr>
              <a:t>it</a:t>
            </a:r>
            <a:r>
              <a:rPr lang="hr-HR" sz="2400" dirty="0">
                <a:latin typeface="Source Sans Pro" panose="020B0503030403020204" pitchFamily="34" charset="0"/>
                <a:hlinkClick r:id="rId3">
                  <a:extLst>
                    <a:ext uri="{A12FA001-AC4F-418D-AE19-62706E023703}">
                      <ahyp:hlinkClr xmlns:ahyp="http://schemas.microsoft.com/office/drawing/2018/hyperlinkcolor" val="tx"/>
                    </a:ext>
                  </a:extLst>
                </a:hlinkClick>
              </a:rPr>
              <a:t> papirići</a:t>
            </a:r>
            <a:r>
              <a:rPr lang="hr-HR" sz="2400" dirty="0">
                <a:latin typeface="Source Sans Pro" panose="020B0503030403020204" pitchFamily="34" charset="0"/>
              </a:rPr>
              <a:t> izrađeni od PEFC certificiranog papira, dobivenog iz certificiranih, obnovljivih i odgovorno upravljanih šuma, sa 60% ljepila iz obnovljivih izvora iz biljke koja raste svake godine. Zbog ljepila na bazi vode, takvi post-</a:t>
            </a:r>
            <a:r>
              <a:rPr lang="hr-HR" sz="2400" dirty="0" err="1">
                <a:latin typeface="Source Sans Pro" panose="020B0503030403020204" pitchFamily="34" charset="0"/>
              </a:rPr>
              <a:t>it</a:t>
            </a:r>
            <a:r>
              <a:rPr lang="hr-HR" sz="2400" dirty="0">
                <a:latin typeface="Source Sans Pro" panose="020B0503030403020204" pitchFamily="34" charset="0"/>
              </a:rPr>
              <a:t> papirići se mogu reciklirati u odjeljak za papir.</a:t>
            </a:r>
          </a:p>
          <a:p>
            <a:endParaRPr lang="hr-HR" dirty="0"/>
          </a:p>
        </p:txBody>
      </p:sp>
    </p:spTree>
    <p:extLst>
      <p:ext uri="{BB962C8B-B14F-4D97-AF65-F5344CB8AC3E}">
        <p14:creationId xmlns:p14="http://schemas.microsoft.com/office/powerpoint/2010/main" val="168082990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A22EF65-0194-2DB8-6124-844D643919E8}"/>
              </a:ext>
            </a:extLst>
          </p:cNvPr>
          <p:cNvSpPr>
            <a:spLocks noGrp="1"/>
          </p:cNvSpPr>
          <p:nvPr>
            <p:ph type="title"/>
          </p:nvPr>
        </p:nvSpPr>
        <p:spPr>
          <a:xfrm>
            <a:off x="820789" y="333263"/>
            <a:ext cx="9534426" cy="995915"/>
          </a:xfrm>
        </p:spPr>
        <p:txBody>
          <a:bodyPr vert="horz" lIns="91440" tIns="45720" rIns="91440" bIns="45720" rtlCol="0" anchor="ctr">
            <a:normAutofit/>
          </a:bodyPr>
          <a:lstStyle/>
          <a:p>
            <a:r>
              <a:rPr lang="hr-HR" dirty="0"/>
              <a:t>Važnost FSC i PEFC certifikata</a:t>
            </a:r>
          </a:p>
        </p:txBody>
      </p:sp>
      <p:sp>
        <p:nvSpPr>
          <p:cNvPr id="3" name="Rezervirano mjesto sadržaja 2">
            <a:extLst>
              <a:ext uri="{FF2B5EF4-FFF2-40B4-BE49-F238E27FC236}">
                <a16:creationId xmlns:a16="http://schemas.microsoft.com/office/drawing/2014/main" id="{EBA5BB2C-7BF6-ACFA-66AE-F3736F84C972}"/>
              </a:ext>
            </a:extLst>
          </p:cNvPr>
          <p:cNvSpPr>
            <a:spLocks noGrp="1"/>
          </p:cNvSpPr>
          <p:nvPr>
            <p:ph idx="1"/>
          </p:nvPr>
        </p:nvSpPr>
        <p:spPr>
          <a:xfrm>
            <a:off x="896112" y="1329178"/>
            <a:ext cx="10250955" cy="4930219"/>
          </a:xfrm>
        </p:spPr>
        <p:txBody>
          <a:bodyPr>
            <a:normAutofit fontScale="55000" lnSpcReduction="20000"/>
          </a:bodyPr>
          <a:lstStyle/>
          <a:p>
            <a:pPr marL="358775" indent="-358775">
              <a:lnSpc>
                <a:spcPct val="110000"/>
              </a:lnSpc>
              <a:buFont typeface="Arial" panose="020B0604020202020204" pitchFamily="34" charset="0"/>
              <a:buChar char="•"/>
            </a:pPr>
            <a:r>
              <a:rPr lang="hr-HR" sz="3600" dirty="0">
                <a:latin typeface="Source Sans Pro" panose="020B0503030403020204" pitchFamily="34" charset="0"/>
              </a:rPr>
              <a:t>Certifikati poput </a:t>
            </a:r>
            <a:r>
              <a:rPr lang="hr-HR" sz="3600" dirty="0">
                <a:latin typeface="Source Sans Pro" panose="020B0503030403020204" pitchFamily="34" charset="0"/>
                <a:hlinkClick r:id="rId2">
                  <a:extLst>
                    <a:ext uri="{A12FA001-AC4F-418D-AE19-62706E023703}">
                      <ahyp:hlinkClr xmlns:ahyp="http://schemas.microsoft.com/office/drawing/2018/hyperlinkcolor" val="tx"/>
                    </a:ext>
                  </a:extLst>
                </a:hlinkClick>
              </a:rPr>
              <a:t>FSC®</a:t>
            </a:r>
            <a:r>
              <a:rPr lang="hr-HR" sz="3600" dirty="0">
                <a:latin typeface="Source Sans Pro" panose="020B0503030403020204" pitchFamily="34" charset="0"/>
              </a:rPr>
              <a:t> i </a:t>
            </a:r>
            <a:r>
              <a:rPr lang="hr-HR" sz="3600" dirty="0">
                <a:latin typeface="Source Sans Pro" panose="020B0503030403020204" pitchFamily="34" charset="0"/>
                <a:hlinkClick r:id="rId3">
                  <a:extLst>
                    <a:ext uri="{A12FA001-AC4F-418D-AE19-62706E023703}">
                      <ahyp:hlinkClr xmlns:ahyp="http://schemas.microsoft.com/office/drawing/2018/hyperlinkcolor" val="tx"/>
                    </a:ext>
                  </a:extLst>
                </a:hlinkClick>
              </a:rPr>
              <a:t>PEFC®</a:t>
            </a:r>
            <a:r>
              <a:rPr lang="hr-HR" sz="3600" dirty="0">
                <a:latin typeface="Source Sans Pro" panose="020B0503030403020204" pitchFamily="34" charset="0"/>
              </a:rPr>
              <a:t> predstavljaju temeljne standarde koji jamče održivo korištenje šuma i njezinih resursa. Ti certifikati potvrđuju da drvo korišteno u proizvodima dolazi iz šuma koje su podvrgnute visokim standardima ekološkog i društvenog upravljanja te da se njima upravlja na način koji osigurava njihovu obnovu i očuvanje.</a:t>
            </a:r>
          </a:p>
          <a:p>
            <a:pPr marL="358775" indent="-358775">
              <a:lnSpc>
                <a:spcPct val="110000"/>
              </a:lnSpc>
              <a:buFont typeface="Arial" panose="020B0604020202020204" pitchFamily="34" charset="0"/>
              <a:buChar char="•"/>
            </a:pPr>
            <a:r>
              <a:rPr lang="hr-HR" sz="3600" dirty="0">
                <a:latin typeface="Source Sans Pro" panose="020B0503030403020204" pitchFamily="34" charset="0"/>
              </a:rPr>
              <a:t>Održivo gospodarenje šumama ključno je za očuvanje okoliša i stvaranje održivije budućnosti </a:t>
            </a:r>
          </a:p>
          <a:p>
            <a:pPr marL="358775" indent="-358775">
              <a:lnSpc>
                <a:spcPct val="110000"/>
              </a:lnSpc>
              <a:buFont typeface="Arial" panose="020B0604020202020204" pitchFamily="34" charset="0"/>
              <a:buChar char="•"/>
            </a:pPr>
            <a:r>
              <a:rPr lang="hr-HR" sz="3600" dirty="0">
                <a:latin typeface="Source Sans Pro" panose="020B0503030403020204" pitchFamily="34" charset="0"/>
              </a:rPr>
              <a:t>Odabir certificiranih proizvoda znači podržavanje industrije koja se pridržava održivih praksi, ali i poticanje drugih da slijede taj primjer.</a:t>
            </a:r>
          </a:p>
          <a:p>
            <a:pPr marL="358775" indent="-358775">
              <a:lnSpc>
                <a:spcPct val="110000"/>
              </a:lnSpc>
              <a:buFont typeface="Arial" panose="020B0604020202020204" pitchFamily="34" charset="0"/>
              <a:buChar char="•"/>
            </a:pPr>
            <a:r>
              <a:rPr lang="hr-HR" sz="3600" dirty="0">
                <a:latin typeface="Source Sans Pro" panose="020B0503030403020204" pitchFamily="34" charset="0"/>
              </a:rPr>
              <a:t>Svaka kupovina postaje prilika za podršku zaštiti šuma i očuvanju dragocjenih resursa naše planete.</a:t>
            </a:r>
          </a:p>
          <a:p>
            <a:pPr marL="358775" indent="-358775">
              <a:lnSpc>
                <a:spcPct val="110000"/>
              </a:lnSpc>
              <a:buFont typeface="Arial" panose="020B0604020202020204" pitchFamily="34" charset="0"/>
              <a:buChar char="•"/>
            </a:pPr>
            <a:r>
              <a:rPr lang="hr-HR" sz="3600" dirty="0">
                <a:latin typeface="Source Sans Pro" panose="020B0503030403020204" pitchFamily="34" charset="0"/>
              </a:rPr>
              <a:t>Kada se kupuju proizvodi s oznakom </a:t>
            </a:r>
            <a:r>
              <a:rPr lang="hr-HR" sz="3600" dirty="0">
                <a:latin typeface="Source Sans Pro" panose="020B0503030403020204" pitchFamily="34" charset="0"/>
                <a:hlinkClick r:id="rId2">
                  <a:extLst>
                    <a:ext uri="{A12FA001-AC4F-418D-AE19-62706E023703}">
                      <ahyp:hlinkClr xmlns:ahyp="http://schemas.microsoft.com/office/drawing/2018/hyperlinkcolor" val="tx"/>
                    </a:ext>
                  </a:extLst>
                </a:hlinkClick>
              </a:rPr>
              <a:t>FSC</a:t>
            </a:r>
            <a:r>
              <a:rPr lang="hr-HR" sz="3600" dirty="0">
                <a:latin typeface="Source Sans Pro" panose="020B0503030403020204" pitchFamily="34" charset="0"/>
              </a:rPr>
              <a:t> ili </a:t>
            </a:r>
            <a:r>
              <a:rPr lang="hr-HR" sz="3600" dirty="0">
                <a:latin typeface="Source Sans Pro" panose="020B0503030403020204" pitchFamily="34" charset="0"/>
                <a:hlinkClick r:id="rId3">
                  <a:extLst>
                    <a:ext uri="{A12FA001-AC4F-418D-AE19-62706E023703}">
                      <ahyp:hlinkClr xmlns:ahyp="http://schemas.microsoft.com/office/drawing/2018/hyperlinkcolor" val="tx"/>
                    </a:ext>
                  </a:extLst>
                </a:hlinkClick>
              </a:rPr>
              <a:t>PEFC</a:t>
            </a:r>
            <a:r>
              <a:rPr lang="hr-HR" sz="3600" dirty="0">
                <a:latin typeface="Source Sans Pro" panose="020B0503030403020204" pitchFamily="34" charset="0"/>
              </a:rPr>
              <a:t>, ljudi mogu biti sigurni da ne pridonose krčenju šuma već naprotiv, pomažu da se krčenje zaustavi</a:t>
            </a:r>
          </a:p>
          <a:p>
            <a:br>
              <a:rPr lang="hr-HR" b="0" i="0" dirty="0">
                <a:effectLst/>
                <a:latin typeface="Arial" panose="020B0604020202020204" pitchFamily="34" charset="0"/>
              </a:rPr>
            </a:br>
            <a:endParaRPr lang="hr-HR" dirty="0"/>
          </a:p>
        </p:txBody>
      </p:sp>
    </p:spTree>
    <p:extLst>
      <p:ext uri="{BB962C8B-B14F-4D97-AF65-F5344CB8AC3E}">
        <p14:creationId xmlns:p14="http://schemas.microsoft.com/office/powerpoint/2010/main" val="52851381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342882-CB2E-8EEE-BBB2-2DEE62EA9E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3CF35E-A4C2-B11E-839C-E36C12AC6988}"/>
              </a:ext>
            </a:extLst>
          </p:cNvPr>
          <p:cNvSpPr>
            <a:spLocks noGrp="1"/>
          </p:cNvSpPr>
          <p:nvPr>
            <p:ph type="title"/>
          </p:nvPr>
        </p:nvSpPr>
        <p:spPr/>
        <p:txBody>
          <a:bodyPr>
            <a:normAutofit/>
          </a:bodyPr>
          <a:lstStyle/>
          <a:p>
            <a:r>
              <a:rPr lang="hr-HR"/>
              <a:t>Primjer 1</a:t>
            </a:r>
            <a:r>
              <a:rPr lang="hr-HR">
                <a:solidFill>
                  <a:srgbClr val="404040"/>
                </a:solidFill>
                <a:latin typeface="Calibri"/>
                <a:ea typeface="Calibri"/>
                <a:cs typeface="Calibri"/>
              </a:rPr>
              <a:t> </a:t>
            </a:r>
            <a:r>
              <a:rPr lang="hr-HR"/>
              <a:t>– Tehničke specifikacije</a:t>
            </a:r>
          </a:p>
        </p:txBody>
      </p:sp>
      <p:sp>
        <p:nvSpPr>
          <p:cNvPr id="3" name="Content Placeholder 2">
            <a:extLst>
              <a:ext uri="{FF2B5EF4-FFF2-40B4-BE49-F238E27FC236}">
                <a16:creationId xmlns:a16="http://schemas.microsoft.com/office/drawing/2014/main" id="{93490400-05AC-D7CC-4071-C2E833DEBB59}"/>
              </a:ext>
            </a:extLst>
          </p:cNvPr>
          <p:cNvSpPr>
            <a:spLocks noGrp="1"/>
          </p:cNvSpPr>
          <p:nvPr>
            <p:ph idx="1"/>
          </p:nvPr>
        </p:nvSpPr>
        <p:spPr>
          <a:xfrm>
            <a:off x="6181851" y="2015274"/>
            <a:ext cx="5660033" cy="3350858"/>
          </a:xfrm>
        </p:spPr>
        <p:txBody>
          <a:bodyPr vert="horz" lIns="91440" tIns="45720" rIns="91440" bIns="45720" rtlCol="0" anchor="t">
            <a:normAutofit/>
          </a:bodyPr>
          <a:lstStyle/>
          <a:p>
            <a:pPr marL="457200" indent="-457200">
              <a:buFont typeface="Arial"/>
              <a:buChar char="•"/>
            </a:pPr>
            <a:r>
              <a:rPr lang="hr-HR" b="1" dirty="0">
                <a:latin typeface="Source Sans Pro"/>
                <a:ea typeface="Source Sans Pro"/>
              </a:rPr>
              <a:t>udio</a:t>
            </a:r>
            <a:r>
              <a:rPr lang="hr-HR" sz="2800" b="1" baseline="0" dirty="0">
                <a:latin typeface="Minion Pro Cond"/>
              </a:rPr>
              <a:t> </a:t>
            </a:r>
            <a:r>
              <a:rPr lang="hr-HR" b="1" dirty="0">
                <a:latin typeface="Source Sans Pro"/>
                <a:ea typeface="Source Sans Pro"/>
              </a:rPr>
              <a:t>drva u namještaju</a:t>
            </a:r>
            <a:r>
              <a:rPr lang="hr-HR" dirty="0">
                <a:latin typeface="Source Sans Pro"/>
                <a:ea typeface="Source Sans Pro"/>
              </a:rPr>
              <a:t> iznosi najmanje 20 %, u odnosu na volumen materijala od kojih je namještaj izrađen </a:t>
            </a:r>
            <a:r>
              <a:rPr lang="hr-HR" dirty="0">
                <a:latin typeface="Source Sans Pro"/>
                <a:ea typeface="Source Sans Pro"/>
                <a:cs typeface="+mn-lt"/>
              </a:rPr>
              <a:t>s time da ima </a:t>
            </a:r>
            <a:r>
              <a:rPr lang="hr-HR" b="1" dirty="0">
                <a:ea typeface="+mn-lt"/>
                <a:cs typeface="+mn-lt"/>
              </a:rPr>
              <a:t>FSC, PEFC i/ili drugi međunarodno priznati certifikati</a:t>
            </a:r>
            <a:r>
              <a:rPr lang="hr-HR" dirty="0">
                <a:ea typeface="+mn-lt"/>
                <a:cs typeface="+mn-lt"/>
              </a:rPr>
              <a:t> koji jamče da je </a:t>
            </a:r>
            <a:r>
              <a:rPr lang="hr-HR" u="sng" dirty="0">
                <a:ea typeface="+mn-lt"/>
                <a:cs typeface="+mn-lt"/>
              </a:rPr>
              <a:t>drvo dobiveno iz održivo gospodarenih šuma</a:t>
            </a:r>
            <a:endParaRPr lang="hr-HR" dirty="0">
              <a:ea typeface="+mn-lt"/>
              <a:cs typeface="+mn-lt"/>
            </a:endParaRPr>
          </a:p>
          <a:p>
            <a:endParaRPr lang="hr-HR" dirty="0">
              <a:latin typeface="Source Sans Pro"/>
              <a:ea typeface="Source Sans Pro"/>
            </a:endParaRPr>
          </a:p>
        </p:txBody>
      </p:sp>
      <p:sp>
        <p:nvSpPr>
          <p:cNvPr id="6" name="Content Placeholder 2">
            <a:extLst>
              <a:ext uri="{FF2B5EF4-FFF2-40B4-BE49-F238E27FC236}">
                <a16:creationId xmlns:a16="http://schemas.microsoft.com/office/drawing/2014/main" id="{F7404C90-CE0C-DF92-BEB7-89101369ED1C}"/>
              </a:ext>
            </a:extLst>
          </p:cNvPr>
          <p:cNvSpPr txBox="1">
            <a:spLocks/>
          </p:cNvSpPr>
          <p:nvPr/>
        </p:nvSpPr>
        <p:spPr>
          <a:xfrm>
            <a:off x="1041205" y="2015274"/>
            <a:ext cx="5660033" cy="3350858"/>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lumMod val="75000"/>
                    <a:lumOff val="2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Arial" panose="020B0604020202020204" pitchFamily="34" charset="0"/>
              <a:buAutoNum type="arabicPeriod"/>
            </a:pPr>
            <a:r>
              <a:rPr lang="hr-HR" dirty="0">
                <a:latin typeface="Source Sans Pro"/>
                <a:ea typeface="Source Sans Pro"/>
              </a:rPr>
              <a:t>Radni stol  160x80x75 cm</a:t>
            </a:r>
          </a:p>
          <a:p>
            <a:pPr marL="514350" indent="-514350">
              <a:buFont typeface="Arial" panose="020B0604020202020204" pitchFamily="34" charset="0"/>
              <a:buAutoNum type="arabicPeriod"/>
            </a:pPr>
            <a:r>
              <a:rPr lang="hr-HR" dirty="0">
                <a:latin typeface="Source Sans Pro"/>
                <a:ea typeface="Source Sans Pro"/>
              </a:rPr>
              <a:t>Manji niski uredski stolić 60x60x45 cm</a:t>
            </a:r>
          </a:p>
          <a:p>
            <a:pPr marL="514350" indent="-514350">
              <a:buFont typeface="Arial" panose="020B0604020202020204" pitchFamily="34" charset="0"/>
              <a:buAutoNum type="arabicPeriod"/>
            </a:pPr>
            <a:r>
              <a:rPr lang="hr-HR" dirty="0">
                <a:latin typeface="Source Sans Pro"/>
                <a:ea typeface="Source Sans Pro"/>
              </a:rPr>
              <a:t>Police 120x20 cm</a:t>
            </a:r>
          </a:p>
          <a:p>
            <a:pPr marL="514350" indent="-514350">
              <a:buFont typeface="Arial" panose="020B0604020202020204" pitchFamily="34" charset="0"/>
              <a:buAutoNum type="arabicPeriod"/>
            </a:pPr>
            <a:r>
              <a:rPr lang="hr-HR" dirty="0">
                <a:latin typeface="Source Sans Pro"/>
                <a:ea typeface="Source Sans Pro"/>
              </a:rPr>
              <a:t>Ormar dvokrilni sa policama 80x40x200 cm</a:t>
            </a:r>
          </a:p>
          <a:p>
            <a:pPr marL="514350" indent="-514350">
              <a:buFont typeface="Arial" panose="020B0604020202020204" pitchFamily="34" charset="0"/>
              <a:buAutoNum type="arabicPeriod"/>
            </a:pPr>
            <a:endParaRPr lang="hr-HR" dirty="0">
              <a:latin typeface="Source Sans Pro"/>
              <a:ea typeface="Source Sans Pro"/>
            </a:endParaRPr>
          </a:p>
        </p:txBody>
      </p:sp>
    </p:spTree>
    <p:extLst>
      <p:ext uri="{BB962C8B-B14F-4D97-AF65-F5344CB8AC3E}">
        <p14:creationId xmlns:p14="http://schemas.microsoft.com/office/powerpoint/2010/main" val="9430844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6CED89-9A30-CC34-0ABA-DFA3837885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D37296-9061-FFCE-5523-5AAE8E47F4A2}"/>
              </a:ext>
            </a:extLst>
          </p:cNvPr>
          <p:cNvSpPr>
            <a:spLocks noGrp="1"/>
          </p:cNvSpPr>
          <p:nvPr>
            <p:ph type="title"/>
          </p:nvPr>
        </p:nvSpPr>
        <p:spPr/>
        <p:txBody>
          <a:bodyPr>
            <a:normAutofit/>
          </a:bodyPr>
          <a:lstStyle/>
          <a:p>
            <a:r>
              <a:rPr lang="hr-HR"/>
              <a:t>Primjer 1</a:t>
            </a:r>
            <a:r>
              <a:rPr lang="hr-HR">
                <a:solidFill>
                  <a:srgbClr val="404040"/>
                </a:solidFill>
                <a:latin typeface="Calibri"/>
                <a:ea typeface="Calibri"/>
                <a:cs typeface="Calibri"/>
              </a:rPr>
              <a:t> </a:t>
            </a:r>
            <a:r>
              <a:rPr lang="hr-HR"/>
              <a:t>– Tehničke specifikacije</a:t>
            </a:r>
          </a:p>
        </p:txBody>
      </p:sp>
      <p:sp>
        <p:nvSpPr>
          <p:cNvPr id="3" name="Content Placeholder 2">
            <a:extLst>
              <a:ext uri="{FF2B5EF4-FFF2-40B4-BE49-F238E27FC236}">
                <a16:creationId xmlns:a16="http://schemas.microsoft.com/office/drawing/2014/main" id="{38CA7C6D-4546-A968-353A-D6353E5C76F3}"/>
              </a:ext>
            </a:extLst>
          </p:cNvPr>
          <p:cNvSpPr>
            <a:spLocks noGrp="1"/>
          </p:cNvSpPr>
          <p:nvPr>
            <p:ph idx="1"/>
          </p:nvPr>
        </p:nvSpPr>
        <p:spPr>
          <a:xfrm>
            <a:off x="998062" y="2208371"/>
            <a:ext cx="8600709" cy="3297197"/>
          </a:xfrm>
        </p:spPr>
        <p:txBody>
          <a:bodyPr vert="horz" lIns="91440" tIns="45720" rIns="91440" bIns="45720" rtlCol="0" anchor="t">
            <a:normAutofit/>
          </a:bodyPr>
          <a:lstStyle/>
          <a:p>
            <a:r>
              <a:rPr lang="hr-HR" dirty="0">
                <a:latin typeface="Source Sans Pro"/>
                <a:ea typeface="Source Sans Pro"/>
              </a:rPr>
              <a:t>Traženo se dokazuje:</a:t>
            </a:r>
            <a:endParaRPr lang="en-US" dirty="0">
              <a:latin typeface="Calibri" panose="020F0502020204030204"/>
              <a:ea typeface="Calibri" panose="020F0502020204030204"/>
              <a:cs typeface="Calibri" panose="020F0502020204030204"/>
            </a:endParaRPr>
          </a:p>
          <a:p>
            <a:pPr marL="457200" indent="-457200">
              <a:buFont typeface="Calibri"/>
              <a:buChar char="-"/>
            </a:pPr>
            <a:r>
              <a:rPr lang="hr-HR" b="1" dirty="0">
                <a:latin typeface="Source Sans Pro"/>
                <a:ea typeface="Source Sans Pro"/>
              </a:rPr>
              <a:t>Izjavom ponuditelja</a:t>
            </a:r>
            <a:r>
              <a:rPr lang="hr-HR" dirty="0">
                <a:latin typeface="Source Sans Pro"/>
                <a:ea typeface="Source Sans Pro"/>
              </a:rPr>
              <a:t> kojim se dokazuje udio drva u namještaju u odnosu na volumen materijala od kojih je namještaj izrađen</a:t>
            </a:r>
          </a:p>
          <a:p>
            <a:pPr marL="457200" indent="-457200">
              <a:buFont typeface="Calibri"/>
              <a:buChar char="-"/>
            </a:pPr>
            <a:r>
              <a:rPr lang="hr-HR" b="1" dirty="0">
                <a:latin typeface="Calibri"/>
                <a:ea typeface="Calibri"/>
                <a:cs typeface="Calibri"/>
              </a:rPr>
              <a:t>FSC, PEFC i/ili drugim jednakovrijednim certifikatom</a:t>
            </a:r>
            <a:endParaRPr lang="hr-HR" dirty="0">
              <a:latin typeface="Source Sans Pro"/>
              <a:ea typeface="Source Sans Pro"/>
              <a:cs typeface="Calibri"/>
            </a:endParaRPr>
          </a:p>
        </p:txBody>
      </p:sp>
    </p:spTree>
    <p:extLst>
      <p:ext uri="{BB962C8B-B14F-4D97-AF65-F5344CB8AC3E}">
        <p14:creationId xmlns:p14="http://schemas.microsoft.com/office/powerpoint/2010/main" val="2255094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id="{FD0120F1-3EB9-4FD9-852D-318B4A1AC98F}"/>
              </a:ext>
            </a:extLst>
          </p:cNvPr>
          <p:cNvSpPr>
            <a:spLocks noGrp="1"/>
          </p:cNvSpPr>
          <p:nvPr>
            <p:ph type="title"/>
          </p:nvPr>
        </p:nvSpPr>
        <p:spPr>
          <a:xfrm>
            <a:off x="1612641" y="776433"/>
            <a:ext cx="9534426" cy="995915"/>
          </a:xfrm>
        </p:spPr>
        <p:txBody>
          <a:bodyPr vert="horz" lIns="91440" tIns="45720" rIns="91440" bIns="45720" rtlCol="0" anchor="ctr">
            <a:normAutofit/>
          </a:bodyPr>
          <a:lstStyle/>
          <a:p>
            <a:r>
              <a:rPr lang="hr-HR" dirty="0"/>
              <a:t>Točke ozelenjivanja javne nabave:</a:t>
            </a:r>
          </a:p>
        </p:txBody>
      </p:sp>
      <p:graphicFrame>
        <p:nvGraphicFramePr>
          <p:cNvPr id="20" name="Text Placeholder 1">
            <a:extLst>
              <a:ext uri="{FF2B5EF4-FFF2-40B4-BE49-F238E27FC236}">
                <a16:creationId xmlns:a16="http://schemas.microsoft.com/office/drawing/2014/main" id="{8DCFC4F8-7CD0-62CE-D325-DF07A41F09CB}"/>
              </a:ext>
            </a:extLst>
          </p:cNvPr>
          <p:cNvGraphicFramePr/>
          <p:nvPr>
            <p:extLst>
              <p:ext uri="{D42A27DB-BD31-4B8C-83A1-F6EECF244321}">
                <p14:modId xmlns:p14="http://schemas.microsoft.com/office/powerpoint/2010/main" val="3914983899"/>
              </p:ext>
            </p:extLst>
          </p:nvPr>
        </p:nvGraphicFramePr>
        <p:xfrm>
          <a:off x="1612641" y="2230952"/>
          <a:ext cx="9534426" cy="33508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0935880"/>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5CB887-DEB6-C470-A16B-EB741E193E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BEE2B5-E9EC-3479-31E1-FE5C4E559A68}"/>
              </a:ext>
            </a:extLst>
          </p:cNvPr>
          <p:cNvSpPr>
            <a:spLocks noGrp="1"/>
          </p:cNvSpPr>
          <p:nvPr>
            <p:ph type="title"/>
          </p:nvPr>
        </p:nvSpPr>
        <p:spPr>
          <a:xfrm>
            <a:off x="1612641" y="593982"/>
            <a:ext cx="9534426" cy="995915"/>
          </a:xfrm>
        </p:spPr>
        <p:txBody>
          <a:bodyPr vert="horz" lIns="91440" tIns="45720" rIns="91440" bIns="45720" rtlCol="0" anchor="ctr">
            <a:normAutofit/>
          </a:bodyPr>
          <a:lstStyle/>
          <a:p>
            <a:r>
              <a:rPr lang="hr-HR" dirty="0"/>
              <a:t>Primjer 2. – Nabava namještaja</a:t>
            </a:r>
          </a:p>
        </p:txBody>
      </p:sp>
      <p:sp>
        <p:nvSpPr>
          <p:cNvPr id="3" name="Content Placeholder 2">
            <a:extLst>
              <a:ext uri="{FF2B5EF4-FFF2-40B4-BE49-F238E27FC236}">
                <a16:creationId xmlns:a16="http://schemas.microsoft.com/office/drawing/2014/main" id="{1335AC7D-AF58-A10C-5568-7B9D394AE060}"/>
              </a:ext>
            </a:extLst>
          </p:cNvPr>
          <p:cNvSpPr>
            <a:spLocks noGrp="1"/>
          </p:cNvSpPr>
          <p:nvPr>
            <p:ph idx="1"/>
          </p:nvPr>
        </p:nvSpPr>
        <p:spPr/>
        <p:txBody>
          <a:bodyPr>
            <a:normAutofit/>
          </a:bodyPr>
          <a:lstStyle/>
          <a:p>
            <a:r>
              <a:rPr lang="hr-HR" dirty="0"/>
              <a:t>Kriterij za odabir ponude:</a:t>
            </a:r>
          </a:p>
          <a:p>
            <a:endParaRPr lang="hr-HR" dirty="0"/>
          </a:p>
          <a:p>
            <a:endParaRPr lang="hr-HR" dirty="0"/>
          </a:p>
        </p:txBody>
      </p:sp>
      <p:graphicFrame>
        <p:nvGraphicFramePr>
          <p:cNvPr id="4" name="Tablica 3">
            <a:extLst>
              <a:ext uri="{FF2B5EF4-FFF2-40B4-BE49-F238E27FC236}">
                <a16:creationId xmlns:a16="http://schemas.microsoft.com/office/drawing/2014/main" id="{A6913A77-F79E-1D2B-8ED2-0DCA7DFDA499}"/>
              </a:ext>
            </a:extLst>
          </p:cNvPr>
          <p:cNvGraphicFramePr>
            <a:graphicFrameLocks noGrp="1"/>
          </p:cNvGraphicFramePr>
          <p:nvPr/>
        </p:nvGraphicFramePr>
        <p:xfrm>
          <a:off x="1706251" y="2946123"/>
          <a:ext cx="8940538" cy="727312"/>
        </p:xfrm>
        <a:graphic>
          <a:graphicData uri="http://schemas.openxmlformats.org/drawingml/2006/table">
            <a:tbl>
              <a:tblPr/>
              <a:tblGrid>
                <a:gridCol w="4470269">
                  <a:extLst>
                    <a:ext uri="{9D8B030D-6E8A-4147-A177-3AD203B41FA5}">
                      <a16:colId xmlns:a16="http://schemas.microsoft.com/office/drawing/2014/main" val="3740985730"/>
                    </a:ext>
                  </a:extLst>
                </a:gridCol>
                <a:gridCol w="4470269">
                  <a:extLst>
                    <a:ext uri="{9D8B030D-6E8A-4147-A177-3AD203B41FA5}">
                      <a16:colId xmlns:a16="http://schemas.microsoft.com/office/drawing/2014/main" val="1658937836"/>
                    </a:ext>
                  </a:extLst>
                </a:gridCol>
              </a:tblGrid>
              <a:tr h="357344">
                <a:tc>
                  <a:txBody>
                    <a:bodyPr/>
                    <a:lstStyle/>
                    <a:p>
                      <a:pPr algn="l" fontAlgn="b"/>
                      <a:r>
                        <a:rPr lang="hr-HR" sz="1800">
                          <a:solidFill>
                            <a:srgbClr val="495057"/>
                          </a:solidFill>
                          <a:effectLst/>
                        </a:rPr>
                        <a:t>Naziv kriterija</a:t>
                      </a:r>
                    </a:p>
                  </a:txBody>
                  <a:tcPr marL="89336" marR="89336" marT="44668" marB="44668" anchor="b">
                    <a:lnL w="19050" cap="flat" cmpd="sng" algn="ctr">
                      <a:solidFill>
                        <a:srgbClr val="DEE2E6"/>
                      </a:solidFill>
                      <a:prstDash val="solid"/>
                      <a:round/>
                      <a:headEnd type="none" w="med" len="med"/>
                      <a:tailEnd type="none" w="med" len="med"/>
                    </a:lnL>
                    <a:lnR w="19050"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E9ECEF"/>
                    </a:solidFill>
                  </a:tcPr>
                </a:tc>
                <a:tc>
                  <a:txBody>
                    <a:bodyPr/>
                    <a:lstStyle/>
                    <a:p>
                      <a:pPr algn="r" fontAlgn="b"/>
                      <a:r>
                        <a:rPr lang="hr-HR" sz="1800">
                          <a:solidFill>
                            <a:srgbClr val="495057"/>
                          </a:solidFill>
                          <a:effectLst/>
                        </a:rPr>
                        <a:t>Značaj</a:t>
                      </a:r>
                    </a:p>
                  </a:txBody>
                  <a:tcPr marL="89336" marR="89336" marT="44668" marB="44668" anchor="b">
                    <a:lnL w="19050" cap="flat" cmpd="sng" algn="ctr">
                      <a:solidFill>
                        <a:srgbClr val="DEE2E6"/>
                      </a:solidFill>
                      <a:prstDash val="solid"/>
                      <a:round/>
                      <a:headEnd type="none" w="med" len="med"/>
                      <a:tailEnd type="none" w="med" len="med"/>
                    </a:lnL>
                    <a:lnR w="19050"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E9ECEF"/>
                    </a:solidFill>
                  </a:tcPr>
                </a:tc>
                <a:extLst>
                  <a:ext uri="{0D108BD9-81ED-4DB2-BD59-A6C34878D82A}">
                    <a16:rowId xmlns:a16="http://schemas.microsoft.com/office/drawing/2014/main" val="768071130"/>
                  </a:ext>
                </a:extLst>
              </a:tr>
              <a:tr h="357344">
                <a:tc>
                  <a:txBody>
                    <a:bodyPr/>
                    <a:lstStyle/>
                    <a:p>
                      <a:pPr fontAlgn="t"/>
                      <a:r>
                        <a:rPr lang="hr-HR" sz="1800">
                          <a:effectLst/>
                        </a:rPr>
                        <a:t>Cijena</a:t>
                      </a:r>
                    </a:p>
                  </a:txBody>
                  <a:tcPr marL="89336" marR="89336" marT="44668" marB="44668">
                    <a:lnL>
                      <a:noFill/>
                    </a:lnL>
                    <a:lnR>
                      <a:noFill/>
                    </a:lnR>
                    <a:lnT w="9525" cap="flat" cmpd="sng" algn="ctr">
                      <a:solidFill>
                        <a:srgbClr val="DEE2E6"/>
                      </a:solidFill>
                      <a:prstDash val="solid"/>
                      <a:round/>
                      <a:headEnd type="none" w="med" len="med"/>
                      <a:tailEnd type="none" w="med" len="med"/>
                    </a:lnT>
                    <a:lnB>
                      <a:noFill/>
                    </a:lnB>
                    <a:solidFill>
                      <a:srgbClr val="FFFFFF"/>
                    </a:solidFill>
                  </a:tcPr>
                </a:tc>
                <a:tc>
                  <a:txBody>
                    <a:bodyPr/>
                    <a:lstStyle/>
                    <a:p>
                      <a:pPr algn="r" fontAlgn="t"/>
                      <a:r>
                        <a:rPr lang="hr-HR" sz="1800" dirty="0">
                          <a:effectLst/>
                        </a:rPr>
                        <a:t>88</a:t>
                      </a:r>
                    </a:p>
                  </a:txBody>
                  <a:tcPr marL="89336" marR="89336" marT="44668" marB="44668">
                    <a:lnL>
                      <a:noFill/>
                    </a:lnL>
                    <a:lnR>
                      <a:noFill/>
                    </a:lnR>
                    <a:lnT w="9525" cap="flat" cmpd="sng" algn="ctr">
                      <a:solidFill>
                        <a:srgbClr val="DEE2E6"/>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695976226"/>
                  </a:ext>
                </a:extLst>
              </a:tr>
            </a:tbl>
          </a:graphicData>
        </a:graphic>
      </p:graphicFrame>
      <p:graphicFrame>
        <p:nvGraphicFramePr>
          <p:cNvPr id="5" name="Tablica 4">
            <a:extLst>
              <a:ext uri="{FF2B5EF4-FFF2-40B4-BE49-F238E27FC236}">
                <a16:creationId xmlns:a16="http://schemas.microsoft.com/office/drawing/2014/main" id="{93C26B60-3F79-7DF5-0C32-78098E82E804}"/>
              </a:ext>
            </a:extLst>
          </p:cNvPr>
          <p:cNvGraphicFramePr>
            <a:graphicFrameLocks noGrp="1"/>
          </p:cNvGraphicFramePr>
          <p:nvPr/>
        </p:nvGraphicFramePr>
        <p:xfrm>
          <a:off x="1725103" y="3900310"/>
          <a:ext cx="8921686" cy="727312"/>
        </p:xfrm>
        <a:graphic>
          <a:graphicData uri="http://schemas.openxmlformats.org/drawingml/2006/table">
            <a:tbl>
              <a:tblPr/>
              <a:tblGrid>
                <a:gridCol w="4460843">
                  <a:extLst>
                    <a:ext uri="{9D8B030D-6E8A-4147-A177-3AD203B41FA5}">
                      <a16:colId xmlns:a16="http://schemas.microsoft.com/office/drawing/2014/main" val="709667191"/>
                    </a:ext>
                  </a:extLst>
                </a:gridCol>
                <a:gridCol w="4460843">
                  <a:extLst>
                    <a:ext uri="{9D8B030D-6E8A-4147-A177-3AD203B41FA5}">
                      <a16:colId xmlns:a16="http://schemas.microsoft.com/office/drawing/2014/main" val="1885606527"/>
                    </a:ext>
                  </a:extLst>
                </a:gridCol>
              </a:tblGrid>
              <a:tr h="357344">
                <a:tc>
                  <a:txBody>
                    <a:bodyPr/>
                    <a:lstStyle/>
                    <a:p>
                      <a:pPr algn="l" fontAlgn="b"/>
                      <a:r>
                        <a:rPr lang="hr-HR" sz="1800">
                          <a:solidFill>
                            <a:srgbClr val="495057"/>
                          </a:solidFill>
                          <a:effectLst/>
                        </a:rPr>
                        <a:t>Naziv kriterija</a:t>
                      </a:r>
                    </a:p>
                  </a:txBody>
                  <a:tcPr marL="89336" marR="89336" marT="44668" marB="44668" anchor="b">
                    <a:lnL w="19050" cap="flat" cmpd="sng" algn="ctr">
                      <a:solidFill>
                        <a:srgbClr val="DEE2E6"/>
                      </a:solidFill>
                      <a:prstDash val="solid"/>
                      <a:round/>
                      <a:headEnd type="none" w="med" len="med"/>
                      <a:tailEnd type="none" w="med" len="med"/>
                    </a:lnL>
                    <a:lnR w="19050"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E9ECEF"/>
                    </a:solidFill>
                  </a:tcPr>
                </a:tc>
                <a:tc>
                  <a:txBody>
                    <a:bodyPr/>
                    <a:lstStyle/>
                    <a:p>
                      <a:pPr algn="r" fontAlgn="b"/>
                      <a:r>
                        <a:rPr lang="hr-HR" sz="1800">
                          <a:solidFill>
                            <a:srgbClr val="495057"/>
                          </a:solidFill>
                          <a:effectLst/>
                        </a:rPr>
                        <a:t>Značaj</a:t>
                      </a:r>
                    </a:p>
                  </a:txBody>
                  <a:tcPr marL="89336" marR="89336" marT="44668" marB="44668" anchor="b">
                    <a:lnL w="19050" cap="flat" cmpd="sng" algn="ctr">
                      <a:solidFill>
                        <a:srgbClr val="DEE2E6"/>
                      </a:solidFill>
                      <a:prstDash val="solid"/>
                      <a:round/>
                      <a:headEnd type="none" w="med" len="med"/>
                      <a:tailEnd type="none" w="med" len="med"/>
                    </a:lnL>
                    <a:lnR w="19050"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E9ECEF"/>
                    </a:solidFill>
                  </a:tcPr>
                </a:tc>
                <a:extLst>
                  <a:ext uri="{0D108BD9-81ED-4DB2-BD59-A6C34878D82A}">
                    <a16:rowId xmlns:a16="http://schemas.microsoft.com/office/drawing/2014/main" val="2307780696"/>
                  </a:ext>
                </a:extLst>
              </a:tr>
              <a:tr h="357344">
                <a:tc>
                  <a:txBody>
                    <a:bodyPr/>
                    <a:lstStyle/>
                    <a:p>
                      <a:pPr fontAlgn="t"/>
                      <a:r>
                        <a:rPr lang="hr-HR" sz="1800">
                          <a:effectLst/>
                        </a:rPr>
                        <a:t>Duljina ponuđenog jamstvenog održavanja</a:t>
                      </a:r>
                    </a:p>
                  </a:txBody>
                  <a:tcPr marL="89336" marR="89336" marT="44668" marB="44668">
                    <a:lnL>
                      <a:noFill/>
                    </a:lnL>
                    <a:lnR>
                      <a:noFill/>
                    </a:lnR>
                    <a:lnT w="9525" cap="flat" cmpd="sng" algn="ctr">
                      <a:solidFill>
                        <a:srgbClr val="DEE2E6"/>
                      </a:solidFill>
                      <a:prstDash val="solid"/>
                      <a:round/>
                      <a:headEnd type="none" w="med" len="med"/>
                      <a:tailEnd type="none" w="med" len="med"/>
                    </a:lnT>
                    <a:lnB>
                      <a:noFill/>
                    </a:lnB>
                    <a:solidFill>
                      <a:srgbClr val="FFFFFF"/>
                    </a:solidFill>
                  </a:tcPr>
                </a:tc>
                <a:tc>
                  <a:txBody>
                    <a:bodyPr/>
                    <a:lstStyle/>
                    <a:p>
                      <a:pPr algn="r" fontAlgn="t"/>
                      <a:r>
                        <a:rPr lang="hr-HR" sz="1800">
                          <a:effectLst/>
                        </a:rPr>
                        <a:t>12</a:t>
                      </a:r>
                    </a:p>
                  </a:txBody>
                  <a:tcPr marL="89336" marR="89336" marT="44668" marB="44668">
                    <a:lnL>
                      <a:noFill/>
                    </a:lnL>
                    <a:lnR>
                      <a:noFill/>
                    </a:lnR>
                    <a:lnT w="9525" cap="flat" cmpd="sng" algn="ctr">
                      <a:solidFill>
                        <a:srgbClr val="DEE2E6"/>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672888989"/>
                  </a:ext>
                </a:extLst>
              </a:tr>
            </a:tbl>
          </a:graphicData>
        </a:graphic>
      </p:graphicFrame>
    </p:spTree>
    <p:extLst>
      <p:ext uri="{BB962C8B-B14F-4D97-AF65-F5344CB8AC3E}">
        <p14:creationId xmlns:p14="http://schemas.microsoft.com/office/powerpoint/2010/main" val="230686650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1469AA0-6718-32CE-8BBC-59A89116C1B2}"/>
              </a:ext>
            </a:extLst>
          </p:cNvPr>
          <p:cNvSpPr>
            <a:spLocks noGrp="1"/>
          </p:cNvSpPr>
          <p:nvPr>
            <p:ph type="title"/>
          </p:nvPr>
        </p:nvSpPr>
        <p:spPr>
          <a:xfrm>
            <a:off x="1568003" y="219543"/>
            <a:ext cx="9046029" cy="1112930"/>
          </a:xfrm>
        </p:spPr>
        <p:txBody>
          <a:bodyPr vert="horz" lIns="91440" tIns="45720" rIns="91440" bIns="45720" rtlCol="0" anchor="ctr">
            <a:normAutofit/>
          </a:bodyPr>
          <a:lstStyle/>
          <a:p>
            <a:r>
              <a:rPr lang="hr-HR" b="1" dirty="0">
                <a:solidFill>
                  <a:schemeClr val="tx1">
                    <a:lumMod val="75000"/>
                    <a:lumOff val="25000"/>
                  </a:schemeClr>
                </a:solidFill>
                <a:latin typeface="+mn-lt"/>
              </a:rPr>
              <a:t>Primjer 2. – Nabava namještaja</a:t>
            </a:r>
          </a:p>
        </p:txBody>
      </p:sp>
      <p:sp>
        <p:nvSpPr>
          <p:cNvPr id="7" name="TekstniOkvir 7">
            <a:extLst>
              <a:ext uri="{FF2B5EF4-FFF2-40B4-BE49-F238E27FC236}">
                <a16:creationId xmlns:a16="http://schemas.microsoft.com/office/drawing/2014/main" id="{64C43F8B-1B7E-333F-511C-1FC1B10F62F7}"/>
              </a:ext>
            </a:extLst>
          </p:cNvPr>
          <p:cNvSpPr txBox="1"/>
          <p:nvPr/>
        </p:nvSpPr>
        <p:spPr>
          <a:xfrm>
            <a:off x="838200" y="1584617"/>
            <a:ext cx="10991093" cy="4088788"/>
          </a:xfrm>
          <a:prstGeom prst="rect">
            <a:avLst/>
          </a:prstGeom>
        </p:spPr>
        <p:txBody>
          <a:bodyPr vert="horz" lIns="91440" tIns="45720" rIns="91440" bIns="45720" rtlCol="0" anchor="t">
            <a:noAutofit/>
          </a:bodyPr>
          <a:lstStyle/>
          <a:p>
            <a:pPr marL="342900" indent="-342900">
              <a:lnSpc>
                <a:spcPct val="90000"/>
              </a:lnSpc>
              <a:spcBef>
                <a:spcPts val="1000"/>
              </a:spcBef>
              <a:buFont typeface="Arial" panose="020B0604020202020204" pitchFamily="34" charset="0"/>
              <a:buChar char="•"/>
            </a:pPr>
            <a:r>
              <a:rPr lang="hr-HR" sz="2200" b="0" i="0" dirty="0">
                <a:solidFill>
                  <a:schemeClr val="tx1">
                    <a:lumMod val="75000"/>
                    <a:lumOff val="25000"/>
                  </a:schemeClr>
                </a:solidFill>
                <a:effectLst/>
              </a:rPr>
              <a:t>Duljina ponuđenog jamstvenog održavanja (kriterij kvalitete) – maksimalni broj bodova </a:t>
            </a:r>
            <a:r>
              <a:rPr lang="hr-HR" sz="2200" dirty="0">
                <a:solidFill>
                  <a:schemeClr val="tx1">
                    <a:lumMod val="75000"/>
                    <a:lumOff val="25000"/>
                  </a:schemeClr>
                </a:solidFill>
              </a:rPr>
              <a:t>12</a:t>
            </a:r>
            <a:endParaRPr lang="en-US" dirty="0">
              <a:solidFill>
                <a:schemeClr val="tx1">
                  <a:lumMod val="75000"/>
                  <a:lumOff val="25000"/>
                </a:schemeClr>
              </a:solidFill>
            </a:endParaRPr>
          </a:p>
          <a:p>
            <a:pPr marL="342900" indent="-342900">
              <a:lnSpc>
                <a:spcPct val="90000"/>
              </a:lnSpc>
              <a:spcBef>
                <a:spcPts val="1000"/>
              </a:spcBef>
              <a:buFont typeface="Arial"/>
              <a:buChar char="•"/>
            </a:pPr>
            <a:r>
              <a:rPr lang="hr-HR" sz="2200" dirty="0">
                <a:solidFill>
                  <a:schemeClr val="tx1">
                    <a:lumMod val="75000"/>
                    <a:lumOff val="25000"/>
                  </a:schemeClr>
                </a:solidFill>
              </a:rPr>
              <a:t>Ponuditelj</a:t>
            </a:r>
            <a:r>
              <a:rPr lang="hr-HR" sz="2200" b="0" i="0" dirty="0">
                <a:solidFill>
                  <a:schemeClr val="tx1">
                    <a:lumMod val="75000"/>
                    <a:lumOff val="25000"/>
                  </a:schemeClr>
                </a:solidFill>
                <a:effectLst/>
              </a:rPr>
              <a:t> je u obvezi ponuditi minimalni jamstveni rok od 2 godine odnosno 24 </a:t>
            </a:r>
            <a:r>
              <a:rPr lang="hr-HR" sz="2200" dirty="0">
                <a:solidFill>
                  <a:schemeClr val="tx1">
                    <a:lumMod val="75000"/>
                    <a:lumOff val="25000"/>
                  </a:schemeClr>
                </a:solidFill>
              </a:rPr>
              <a:t>mjeseca</a:t>
            </a:r>
            <a:r>
              <a:rPr lang="hr-HR" sz="2200" b="0" i="0" dirty="0">
                <a:solidFill>
                  <a:schemeClr val="tx1">
                    <a:lumMod val="75000"/>
                    <a:lumOff val="25000"/>
                  </a:schemeClr>
                </a:solidFill>
                <a:effectLst/>
              </a:rPr>
              <a:t> od dana uspješno obavljene primopredaje sa stavljanjem u funkciju uređaja.</a:t>
            </a:r>
            <a:endParaRPr lang="en-US" dirty="0">
              <a:solidFill>
                <a:schemeClr val="tx1">
                  <a:lumMod val="75000"/>
                  <a:lumOff val="25000"/>
                </a:schemeClr>
              </a:solidFill>
            </a:endParaRPr>
          </a:p>
          <a:p>
            <a:pPr>
              <a:lnSpc>
                <a:spcPct val="90000"/>
              </a:lnSpc>
              <a:spcBef>
                <a:spcPts val="1000"/>
              </a:spcBef>
            </a:pPr>
            <a:endParaRPr lang="hr-HR" sz="2200" dirty="0">
              <a:solidFill>
                <a:schemeClr val="tx1">
                  <a:lumMod val="75000"/>
                  <a:lumOff val="25000"/>
                </a:schemeClr>
              </a:solidFill>
              <a:ea typeface="Calibri" panose="020F0502020204030204"/>
              <a:cs typeface="Calibri" panose="020F0502020204030204"/>
            </a:endParaRPr>
          </a:p>
          <a:p>
            <a:pPr marL="342900" indent="-342900">
              <a:lnSpc>
                <a:spcPct val="90000"/>
              </a:lnSpc>
              <a:spcBef>
                <a:spcPts val="1000"/>
              </a:spcBef>
              <a:buFont typeface="Arial"/>
              <a:buChar char="•"/>
            </a:pPr>
            <a:r>
              <a:rPr lang="hr-HR" sz="2200" b="0" i="0" dirty="0">
                <a:solidFill>
                  <a:schemeClr val="tx1">
                    <a:lumMod val="75000"/>
                    <a:lumOff val="25000"/>
                  </a:schemeClr>
                </a:solidFill>
                <a:effectLst/>
              </a:rPr>
              <a:t>Svaki dodatni mjesec jamstva iznad 24 </a:t>
            </a:r>
            <a:r>
              <a:rPr lang="hr-HR" sz="2200" dirty="0">
                <a:solidFill>
                  <a:schemeClr val="tx1">
                    <a:lumMod val="75000"/>
                    <a:lumOff val="25000"/>
                  </a:schemeClr>
                </a:solidFill>
              </a:rPr>
              <a:t>mjeseca</a:t>
            </a:r>
            <a:r>
              <a:rPr lang="hr-HR" sz="2200" b="0" i="0" dirty="0">
                <a:solidFill>
                  <a:schemeClr val="tx1">
                    <a:lumMod val="75000"/>
                    <a:lumOff val="25000"/>
                  </a:schemeClr>
                </a:solidFill>
                <a:effectLst/>
              </a:rPr>
              <a:t> nosi 0,5 bodova.</a:t>
            </a:r>
            <a:br>
              <a:rPr lang="hr-HR" sz="2200" dirty="0">
                <a:solidFill>
                  <a:schemeClr val="tx1">
                    <a:lumMod val="75000"/>
                    <a:lumOff val="25000"/>
                  </a:schemeClr>
                </a:solidFill>
              </a:rPr>
            </a:br>
            <a:r>
              <a:rPr lang="hr-HR" sz="2200" b="0" i="0" dirty="0">
                <a:solidFill>
                  <a:schemeClr val="tx1">
                    <a:lumMod val="75000"/>
                    <a:lumOff val="25000"/>
                  </a:schemeClr>
                </a:solidFill>
                <a:effectLst/>
              </a:rPr>
              <a:t>Primjer: ponuditelj </a:t>
            </a:r>
            <a:r>
              <a:rPr lang="hr-HR" sz="2200" b="0" i="0" dirty="0" err="1">
                <a:solidFill>
                  <a:schemeClr val="tx1">
                    <a:lumMod val="75000"/>
                    <a:lumOff val="25000"/>
                  </a:schemeClr>
                </a:solidFill>
                <a:effectLst/>
              </a:rPr>
              <a:t>xy</a:t>
            </a:r>
            <a:r>
              <a:rPr lang="hr-HR" sz="2200" b="0" i="0" dirty="0">
                <a:solidFill>
                  <a:schemeClr val="tx1">
                    <a:lumMod val="75000"/>
                    <a:lumOff val="25000"/>
                  </a:schemeClr>
                </a:solidFill>
                <a:effectLst/>
              </a:rPr>
              <a:t> nudi 36 mjeseci jamstvenog roka.</a:t>
            </a:r>
            <a:br>
              <a:rPr lang="hr-HR" sz="2200" dirty="0">
                <a:solidFill>
                  <a:schemeClr val="tx1">
                    <a:lumMod val="75000"/>
                    <a:lumOff val="25000"/>
                  </a:schemeClr>
                </a:solidFill>
              </a:rPr>
            </a:br>
            <a:r>
              <a:rPr lang="hr-HR" sz="2200" b="0" i="0" dirty="0">
                <a:solidFill>
                  <a:schemeClr val="tx1">
                    <a:lumMod val="75000"/>
                    <a:lumOff val="25000"/>
                  </a:schemeClr>
                </a:solidFill>
                <a:effectLst/>
              </a:rPr>
              <a:t>Izračun se radi na sljedeći način:</a:t>
            </a:r>
            <a:br>
              <a:rPr lang="hr-HR" sz="2200" dirty="0">
                <a:solidFill>
                  <a:schemeClr val="tx1">
                    <a:lumMod val="75000"/>
                    <a:lumOff val="25000"/>
                  </a:schemeClr>
                </a:solidFill>
              </a:rPr>
            </a:br>
            <a:r>
              <a:rPr lang="hr-HR" sz="2200" b="0" i="0" dirty="0">
                <a:solidFill>
                  <a:schemeClr val="tx1">
                    <a:lumMod val="75000"/>
                    <a:lumOff val="25000"/>
                  </a:schemeClr>
                </a:solidFill>
                <a:effectLst/>
              </a:rPr>
              <a:t>ponuđenih 36 mjeseci - 24 obveznih mjeseci = 12 dodanih mjeseci x 0,5 bodova = 6 bodova</a:t>
            </a:r>
            <a:br>
              <a:rPr lang="hr-HR" sz="2200" dirty="0">
                <a:solidFill>
                  <a:schemeClr val="tx1">
                    <a:lumMod val="75000"/>
                    <a:lumOff val="25000"/>
                  </a:schemeClr>
                </a:solidFill>
              </a:rPr>
            </a:br>
            <a:br>
              <a:rPr lang="hr-HR" sz="2200" dirty="0">
                <a:solidFill>
                  <a:schemeClr val="tx1">
                    <a:lumMod val="75000"/>
                    <a:lumOff val="25000"/>
                  </a:schemeClr>
                </a:solidFill>
              </a:rPr>
            </a:br>
            <a:r>
              <a:rPr lang="hr-HR" sz="2200" b="0" i="0" dirty="0">
                <a:solidFill>
                  <a:schemeClr val="tx1">
                    <a:lumMod val="75000"/>
                    <a:lumOff val="25000"/>
                  </a:schemeClr>
                </a:solidFill>
                <a:effectLst/>
              </a:rPr>
              <a:t>Duljinu ponuđenog jamstvenog održavanja ponuditelj obvezno iskazuje u Tablici/bodovanju kriterija kvalitete kao sastavnom dijelu Dokumentacije.</a:t>
            </a:r>
            <a:endParaRPr lang="en-US" dirty="0">
              <a:solidFill>
                <a:schemeClr val="tx1">
                  <a:lumMod val="75000"/>
                  <a:lumOff val="25000"/>
                </a:schemeClr>
              </a:solidFill>
              <a:ea typeface="Calibri"/>
              <a:cs typeface="Calibri"/>
            </a:endParaRPr>
          </a:p>
        </p:txBody>
      </p:sp>
    </p:spTree>
    <p:extLst>
      <p:ext uri="{BB962C8B-B14F-4D97-AF65-F5344CB8AC3E}">
        <p14:creationId xmlns:p14="http://schemas.microsoft.com/office/powerpoint/2010/main" val="2601284551"/>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B2D346-5CEE-0AE0-EF3A-A8484E13321A}"/>
              </a:ext>
            </a:extLst>
          </p:cNvPr>
          <p:cNvSpPr>
            <a:spLocks noGrp="1"/>
          </p:cNvSpPr>
          <p:nvPr>
            <p:ph idx="1"/>
          </p:nvPr>
        </p:nvSpPr>
        <p:spPr>
          <a:xfrm>
            <a:off x="984222" y="903179"/>
            <a:ext cx="9534426" cy="3350858"/>
          </a:xfrm>
        </p:spPr>
        <p:txBody>
          <a:bodyPr/>
          <a:lstStyle/>
          <a:p>
            <a:endParaRPr kumimoji="0" lang="hr-HR" sz="6000" b="1" i="0" u="none" strike="noStrike" kern="1200" cap="none" spc="0" normalizeH="0" baseline="0" noProof="0" dirty="0">
              <a:ln>
                <a:noFill/>
              </a:ln>
              <a:effectLst/>
              <a:uLnTx/>
              <a:uFillTx/>
              <a:latin typeface="Calibri Light" panose="020F0302020204030204"/>
              <a:ea typeface="+mj-ea"/>
              <a:cs typeface="+mj-cs"/>
            </a:endParaRPr>
          </a:p>
          <a:p>
            <a:endParaRPr lang="hr-HR" sz="6000" b="1" dirty="0">
              <a:latin typeface="Calibri Light" panose="020F0302020204030204"/>
              <a:ea typeface="+mj-ea"/>
              <a:cs typeface="+mj-cs"/>
            </a:endParaRPr>
          </a:p>
          <a:p>
            <a:r>
              <a:rPr lang="hr-HR" sz="6000" b="1" dirty="0">
                <a:latin typeface="Calibri Light" panose="020F0302020204030204"/>
                <a:ea typeface="+mj-ea"/>
                <a:cs typeface="+mj-cs"/>
              </a:rPr>
              <a:t>Vozila za cestovni promet</a:t>
            </a:r>
            <a:endParaRPr lang="hr-HR" b="1" dirty="0"/>
          </a:p>
        </p:txBody>
      </p:sp>
    </p:spTree>
    <p:extLst>
      <p:ext uri="{BB962C8B-B14F-4D97-AF65-F5344CB8AC3E}">
        <p14:creationId xmlns:p14="http://schemas.microsoft.com/office/powerpoint/2010/main" val="373554076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39137-FE42-D32A-DE9A-EED784E98831}"/>
              </a:ext>
            </a:extLst>
          </p:cNvPr>
          <p:cNvSpPr>
            <a:spLocks noGrp="1"/>
          </p:cNvSpPr>
          <p:nvPr>
            <p:ph type="title"/>
          </p:nvPr>
        </p:nvSpPr>
        <p:spPr/>
        <p:txBody>
          <a:bodyPr vert="horz" lIns="91440" tIns="45720" rIns="91440" bIns="45720" rtlCol="0" anchor="ctr">
            <a:normAutofit fontScale="90000"/>
          </a:bodyPr>
          <a:lstStyle/>
          <a:p>
            <a:r>
              <a:rPr lang="hr-HR"/>
              <a:t>ODLUKA O PROVEDBI ZELENE JAVNE NABAVE</a:t>
            </a:r>
          </a:p>
        </p:txBody>
      </p:sp>
      <p:sp>
        <p:nvSpPr>
          <p:cNvPr id="3" name="Content Placeholder 2">
            <a:extLst>
              <a:ext uri="{FF2B5EF4-FFF2-40B4-BE49-F238E27FC236}">
                <a16:creationId xmlns:a16="http://schemas.microsoft.com/office/drawing/2014/main" id="{BAE4C996-7F14-93A6-D981-CC180139C178}"/>
              </a:ext>
            </a:extLst>
          </p:cNvPr>
          <p:cNvSpPr>
            <a:spLocks noGrp="1"/>
          </p:cNvSpPr>
          <p:nvPr>
            <p:ph idx="1"/>
          </p:nvPr>
        </p:nvSpPr>
        <p:spPr/>
        <p:txBody>
          <a:bodyPr/>
          <a:lstStyle/>
          <a:p>
            <a:pPr marL="457200" indent="-457200">
              <a:buFont typeface="Arial" panose="020B0604020202020204" pitchFamily="34" charset="0"/>
              <a:buChar char="•"/>
            </a:pPr>
            <a:r>
              <a:rPr lang="hr-HR" dirty="0"/>
              <a:t>Udio čistih i energetski učinkovitih vozila za cestovni promet, osim vozila koja se nabavljaju za potrebe civilne zaštite, vatrogasnih službi, snaga za održavanje javnog reda i vozila vojne namjene, prema kategorijama vozila, iznosi kako je utvrđeno člankom 4. Pravilnika o obvezi izvješćivanja Europskoj komisiji i minimalnim ciljevima u postupcima javne nabave vozila za cestovni prijevoz (»Narodne novine«, broj 86/21.)</a:t>
            </a:r>
          </a:p>
        </p:txBody>
      </p:sp>
    </p:spTree>
    <p:extLst>
      <p:ext uri="{BB962C8B-B14F-4D97-AF65-F5344CB8AC3E}">
        <p14:creationId xmlns:p14="http://schemas.microsoft.com/office/powerpoint/2010/main" val="1237965379"/>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FDDB2-253B-0587-56F4-91BD2396DF67}"/>
              </a:ext>
            </a:extLst>
          </p:cNvPr>
          <p:cNvSpPr>
            <a:spLocks noGrp="1"/>
          </p:cNvSpPr>
          <p:nvPr>
            <p:ph type="title"/>
          </p:nvPr>
        </p:nvSpPr>
        <p:spPr/>
        <p:txBody>
          <a:bodyPr vert="horz" lIns="91440" tIns="45720" rIns="91440" bIns="45720" rtlCol="0" anchor="ctr">
            <a:noAutofit/>
          </a:bodyPr>
          <a:lstStyle/>
          <a:p>
            <a:r>
              <a:rPr lang="hr-HR" sz="2800" dirty="0"/>
              <a:t>PRAVILNIK O OBVEZI IZVJEŠĆIVANJA EUROPSKOJ KOMISIJI I MINIMALNIM CILJEVIMA U POSTUPCIMA JAVNE NABAVE VOZILA ZA CESTOVNI PRIJEVOZ</a:t>
            </a:r>
          </a:p>
        </p:txBody>
      </p:sp>
      <p:sp>
        <p:nvSpPr>
          <p:cNvPr id="3" name="Content Placeholder 2">
            <a:extLst>
              <a:ext uri="{FF2B5EF4-FFF2-40B4-BE49-F238E27FC236}">
                <a16:creationId xmlns:a16="http://schemas.microsoft.com/office/drawing/2014/main" id="{E406D587-689B-F03E-6307-5790DC00D77B}"/>
              </a:ext>
            </a:extLst>
          </p:cNvPr>
          <p:cNvSpPr>
            <a:spLocks noGrp="1"/>
          </p:cNvSpPr>
          <p:nvPr>
            <p:ph idx="1"/>
          </p:nvPr>
        </p:nvSpPr>
        <p:spPr/>
        <p:txBody>
          <a:bodyPr/>
          <a:lstStyle/>
          <a:p>
            <a:pPr marL="457200" indent="-457200">
              <a:buFont typeface="Arial" panose="020B0604020202020204" pitchFamily="34" charset="0"/>
              <a:buChar char="•"/>
            </a:pPr>
            <a:r>
              <a:rPr lang="hr-HR" b="0" i="0">
                <a:solidFill>
                  <a:srgbClr val="231F20"/>
                </a:solidFill>
                <a:effectLst/>
                <a:latin typeface="Minion Pro Cond"/>
              </a:rPr>
              <a:t>Minimalni ciljevi izražavaju se kao minimalni postoci čistih vozila iz članka 3. točke 3. Zakona u ukupnom broju vozila za cestovni prijevoz obuhvaćenih zbrojem svih ugovora dodijeljenih u razdoblju od 2. kolovoza 2021. do 31. prosinca 2025. za prvo referentno razdoblje te u razdoblju od 1. siječnja 2026. do 31. prosinca 2030. za drugo referentno razdoblje.</a:t>
            </a:r>
            <a:endParaRPr lang="hr-HR"/>
          </a:p>
        </p:txBody>
      </p:sp>
    </p:spTree>
    <p:extLst>
      <p:ext uri="{BB962C8B-B14F-4D97-AF65-F5344CB8AC3E}">
        <p14:creationId xmlns:p14="http://schemas.microsoft.com/office/powerpoint/2010/main" val="201241765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8841F2-9B15-6885-2943-197E44219A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9365E4-CA38-69BB-E72E-1B5A211F714F}"/>
              </a:ext>
            </a:extLst>
          </p:cNvPr>
          <p:cNvSpPr>
            <a:spLocks noGrp="1"/>
          </p:cNvSpPr>
          <p:nvPr>
            <p:ph type="title"/>
          </p:nvPr>
        </p:nvSpPr>
        <p:spPr/>
        <p:txBody>
          <a:bodyPr vert="horz" lIns="91440" tIns="45720" rIns="91440" bIns="45720" rtlCol="0" anchor="ctr">
            <a:noAutofit/>
          </a:bodyPr>
          <a:lstStyle/>
          <a:p>
            <a:r>
              <a:rPr lang="hr-HR" sz="2800" dirty="0"/>
              <a:t>PRAVILNIK O OBVEZI IZVJEŠĆIVANJA EUROPSKOJ KOMISIJI I MINIMALNIM CILJEVIMA U POSTUPCIMA JAVNE NABAVE VOZILA ZA CESTOVNI PRIJEVOZ</a:t>
            </a:r>
          </a:p>
        </p:txBody>
      </p:sp>
      <p:graphicFrame>
        <p:nvGraphicFramePr>
          <p:cNvPr id="4" name="Content Placeholder 3">
            <a:extLst>
              <a:ext uri="{FF2B5EF4-FFF2-40B4-BE49-F238E27FC236}">
                <a16:creationId xmlns:a16="http://schemas.microsoft.com/office/drawing/2014/main" id="{03FB0C20-A674-2C3C-90F7-C9328AC82496}"/>
              </a:ext>
            </a:extLst>
          </p:cNvPr>
          <p:cNvGraphicFramePr>
            <a:graphicFrameLocks noGrp="1"/>
          </p:cNvGraphicFramePr>
          <p:nvPr>
            <p:ph idx="1"/>
            <p:extLst>
              <p:ext uri="{D42A27DB-BD31-4B8C-83A1-F6EECF244321}">
                <p14:modId xmlns:p14="http://schemas.microsoft.com/office/powerpoint/2010/main" val="1254376343"/>
              </p:ext>
            </p:extLst>
          </p:nvPr>
        </p:nvGraphicFramePr>
        <p:xfrm>
          <a:off x="1860884" y="2149642"/>
          <a:ext cx="8502316" cy="3112169"/>
        </p:xfrm>
        <a:graphic>
          <a:graphicData uri="http://schemas.openxmlformats.org/drawingml/2006/table">
            <a:tbl>
              <a:tblPr/>
              <a:tblGrid>
                <a:gridCol w="2125502">
                  <a:extLst>
                    <a:ext uri="{9D8B030D-6E8A-4147-A177-3AD203B41FA5}">
                      <a16:colId xmlns:a16="http://schemas.microsoft.com/office/drawing/2014/main" val="1887332671"/>
                    </a:ext>
                  </a:extLst>
                </a:gridCol>
                <a:gridCol w="2125502">
                  <a:extLst>
                    <a:ext uri="{9D8B030D-6E8A-4147-A177-3AD203B41FA5}">
                      <a16:colId xmlns:a16="http://schemas.microsoft.com/office/drawing/2014/main" val="3696968906"/>
                    </a:ext>
                  </a:extLst>
                </a:gridCol>
                <a:gridCol w="2125502">
                  <a:extLst>
                    <a:ext uri="{9D8B030D-6E8A-4147-A177-3AD203B41FA5}">
                      <a16:colId xmlns:a16="http://schemas.microsoft.com/office/drawing/2014/main" val="3284055374"/>
                    </a:ext>
                  </a:extLst>
                </a:gridCol>
                <a:gridCol w="2125810">
                  <a:extLst>
                    <a:ext uri="{9D8B030D-6E8A-4147-A177-3AD203B41FA5}">
                      <a16:colId xmlns:a16="http://schemas.microsoft.com/office/drawing/2014/main" val="3871637650"/>
                    </a:ext>
                  </a:extLst>
                </a:gridCol>
              </a:tblGrid>
              <a:tr h="2570922">
                <a:tc>
                  <a:txBody>
                    <a:bodyPr/>
                    <a:lstStyle/>
                    <a:p>
                      <a:pPr algn="ctr" fontAlgn="ctr"/>
                      <a:r>
                        <a:rPr lang="pl-PL" b="0">
                          <a:effectLst/>
                          <a:latin typeface="Minion Pro"/>
                        </a:rPr>
                        <a:t>    KAMIONI</a:t>
                      </a:r>
                    </a:p>
                    <a:p>
                      <a:pPr algn="ctr" fontAlgn="ctr"/>
                      <a:r>
                        <a:rPr lang="pl-PL" b="0">
                          <a:effectLst/>
                          <a:latin typeface="Minion Pro"/>
                        </a:rPr>
                        <a:t>Od 2. kolovoza 2021. do 31.</a:t>
                      </a:r>
                      <a:br>
                        <a:rPr lang="pl-PL" b="0">
                          <a:effectLst/>
                          <a:latin typeface="Minion Pro"/>
                        </a:rPr>
                      </a:br>
                      <a:r>
                        <a:rPr lang="pl-PL" b="0">
                          <a:effectLst/>
                          <a:latin typeface="Minion Pro"/>
                        </a:rPr>
                        <a:t>prosinca 2025.</a:t>
                      </a:r>
                    </a:p>
                  </a:txBody>
                  <a:tcPr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FFFFFF"/>
                    </a:solidFill>
                  </a:tcPr>
                </a:tc>
                <a:tc>
                  <a:txBody>
                    <a:bodyPr/>
                    <a:lstStyle/>
                    <a:p>
                      <a:pPr algn="ctr" fontAlgn="ctr"/>
                      <a:endParaRPr lang="pl-PL" b="0">
                        <a:effectLst/>
                        <a:latin typeface="Minion Pro"/>
                      </a:endParaRPr>
                    </a:p>
                    <a:p>
                      <a:pPr algn="ctr" fontAlgn="ctr"/>
                      <a:r>
                        <a:rPr lang="pl-PL" b="0">
                          <a:effectLst/>
                          <a:latin typeface="Minion Pro"/>
                        </a:rPr>
                        <a:t>Od 1. siječnja 2026. do 31.</a:t>
                      </a:r>
                      <a:br>
                        <a:rPr lang="pl-PL" b="0">
                          <a:effectLst/>
                          <a:latin typeface="Minion Pro"/>
                        </a:rPr>
                      </a:br>
                      <a:r>
                        <a:rPr lang="pl-PL" b="0">
                          <a:effectLst/>
                          <a:latin typeface="Minion Pro"/>
                        </a:rPr>
                        <a:t>prosinca 2030.</a:t>
                      </a:r>
                    </a:p>
                  </a:txBody>
                  <a:tcPr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FFFFFF"/>
                    </a:solidFill>
                  </a:tcPr>
                </a:tc>
                <a:tc>
                  <a:txBody>
                    <a:bodyPr/>
                    <a:lstStyle/>
                    <a:p>
                      <a:pPr algn="ctr" fontAlgn="ctr"/>
                      <a:r>
                        <a:rPr lang="pl-PL" b="0">
                          <a:effectLst/>
                          <a:latin typeface="Minion Pro"/>
                        </a:rPr>
                        <a:t>AUTOBUSI</a:t>
                      </a:r>
                    </a:p>
                    <a:p>
                      <a:pPr algn="ctr" fontAlgn="ctr"/>
                      <a:r>
                        <a:rPr lang="pl-PL" b="0">
                          <a:effectLst/>
                          <a:latin typeface="Minion Pro"/>
                        </a:rPr>
                        <a:t>Od 2. kolovoza 2021. do 31.</a:t>
                      </a:r>
                      <a:br>
                        <a:rPr lang="pl-PL" b="0">
                          <a:effectLst/>
                          <a:latin typeface="Minion Pro"/>
                        </a:rPr>
                      </a:br>
                      <a:r>
                        <a:rPr lang="pl-PL" b="0">
                          <a:effectLst/>
                          <a:latin typeface="Minion Pro"/>
                        </a:rPr>
                        <a:t>prosinca 2025.</a:t>
                      </a:r>
                    </a:p>
                  </a:txBody>
                  <a:tcPr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FFFFFF"/>
                    </a:solidFill>
                  </a:tcPr>
                </a:tc>
                <a:tc>
                  <a:txBody>
                    <a:bodyPr/>
                    <a:lstStyle/>
                    <a:p>
                      <a:pPr algn="ctr" fontAlgn="ctr"/>
                      <a:endParaRPr lang="pl-PL" b="0">
                        <a:effectLst/>
                        <a:latin typeface="Minion Pro"/>
                      </a:endParaRPr>
                    </a:p>
                    <a:p>
                      <a:pPr algn="ctr" fontAlgn="ctr"/>
                      <a:r>
                        <a:rPr lang="pl-PL" b="0">
                          <a:effectLst/>
                          <a:latin typeface="Minion Pro"/>
                        </a:rPr>
                        <a:t>Od 1. siječnja 2026. do 31.</a:t>
                      </a:r>
                      <a:br>
                        <a:rPr lang="pl-PL" b="0">
                          <a:effectLst/>
                          <a:latin typeface="Minion Pro"/>
                        </a:rPr>
                      </a:br>
                      <a:r>
                        <a:rPr lang="pl-PL" b="0">
                          <a:effectLst/>
                          <a:latin typeface="Minion Pro"/>
                        </a:rPr>
                        <a:t>prosinca 2030.</a:t>
                      </a:r>
                    </a:p>
                  </a:txBody>
                  <a:tcPr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347131058"/>
                  </a:ext>
                </a:extLst>
              </a:tr>
              <a:tr h="541247">
                <a:tc>
                  <a:txBody>
                    <a:bodyPr/>
                    <a:lstStyle/>
                    <a:p>
                      <a:pPr algn="ctr" fontAlgn="ctr"/>
                      <a:r>
                        <a:rPr lang="hr-HR" b="0">
                          <a:effectLst/>
                          <a:latin typeface="Minion Pro"/>
                        </a:rPr>
                        <a:t>6%</a:t>
                      </a:r>
                    </a:p>
                  </a:txBody>
                  <a:tcPr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FFFFFF"/>
                    </a:solidFill>
                  </a:tcPr>
                </a:tc>
                <a:tc>
                  <a:txBody>
                    <a:bodyPr/>
                    <a:lstStyle/>
                    <a:p>
                      <a:pPr algn="ctr" fontAlgn="ctr"/>
                      <a:r>
                        <a:rPr lang="hr-HR" b="0">
                          <a:effectLst/>
                          <a:latin typeface="Minion Pro"/>
                        </a:rPr>
                        <a:t>7%</a:t>
                      </a:r>
                    </a:p>
                  </a:txBody>
                  <a:tcPr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FFFFFF"/>
                    </a:solidFill>
                  </a:tcPr>
                </a:tc>
                <a:tc>
                  <a:txBody>
                    <a:bodyPr/>
                    <a:lstStyle/>
                    <a:p>
                      <a:pPr algn="ctr" fontAlgn="ctr"/>
                      <a:r>
                        <a:rPr lang="hr-HR" b="0">
                          <a:effectLst/>
                          <a:latin typeface="Minion Pro"/>
                        </a:rPr>
                        <a:t>27%</a:t>
                      </a:r>
                    </a:p>
                  </a:txBody>
                  <a:tcPr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FFFFFF"/>
                    </a:solidFill>
                  </a:tcPr>
                </a:tc>
                <a:tc>
                  <a:txBody>
                    <a:bodyPr/>
                    <a:lstStyle/>
                    <a:p>
                      <a:pPr algn="ctr" fontAlgn="ctr"/>
                      <a:r>
                        <a:rPr lang="hr-HR" b="0">
                          <a:effectLst/>
                          <a:latin typeface="Minion Pro"/>
                        </a:rPr>
                        <a:t>38%</a:t>
                      </a:r>
                    </a:p>
                  </a:txBody>
                  <a:tcPr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581403342"/>
                  </a:ext>
                </a:extLst>
              </a:tr>
            </a:tbl>
          </a:graphicData>
        </a:graphic>
      </p:graphicFrame>
    </p:spTree>
    <p:extLst>
      <p:ext uri="{BB962C8B-B14F-4D97-AF65-F5344CB8AC3E}">
        <p14:creationId xmlns:p14="http://schemas.microsoft.com/office/powerpoint/2010/main" val="3838386584"/>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B1D4B-4B8C-4095-4AB8-99F1BD45CB20}"/>
              </a:ext>
            </a:extLst>
          </p:cNvPr>
          <p:cNvSpPr>
            <a:spLocks noGrp="1"/>
          </p:cNvSpPr>
          <p:nvPr>
            <p:ph type="title"/>
          </p:nvPr>
        </p:nvSpPr>
        <p:spPr>
          <a:xfrm>
            <a:off x="1328787" y="311212"/>
            <a:ext cx="9534426" cy="995915"/>
          </a:xfrm>
        </p:spPr>
        <p:txBody>
          <a:bodyPr vert="horz" lIns="91440" tIns="45720" rIns="91440" bIns="45720" rtlCol="0" anchor="ctr">
            <a:normAutofit fontScale="90000"/>
          </a:bodyPr>
          <a:lstStyle/>
          <a:p>
            <a:r>
              <a:rPr lang="hr-HR"/>
              <a:t>Zakon o promicanju čistih vozila u cestovnom prijevozu (NN 52/21)</a:t>
            </a:r>
          </a:p>
        </p:txBody>
      </p:sp>
      <p:sp>
        <p:nvSpPr>
          <p:cNvPr id="3" name="Content Placeholder 2">
            <a:extLst>
              <a:ext uri="{FF2B5EF4-FFF2-40B4-BE49-F238E27FC236}">
                <a16:creationId xmlns:a16="http://schemas.microsoft.com/office/drawing/2014/main" id="{ED4B4F4B-26A4-B9ED-6954-CA13228B34F2}"/>
              </a:ext>
            </a:extLst>
          </p:cNvPr>
          <p:cNvSpPr>
            <a:spLocks noGrp="1"/>
          </p:cNvSpPr>
          <p:nvPr>
            <p:ph idx="1"/>
          </p:nvPr>
        </p:nvSpPr>
        <p:spPr>
          <a:xfrm>
            <a:off x="1044933" y="1524269"/>
            <a:ext cx="10700084" cy="3809462"/>
          </a:xfrm>
        </p:spPr>
        <p:txBody>
          <a:bodyPr>
            <a:noAutofit/>
          </a:bodyPr>
          <a:lstStyle/>
          <a:p>
            <a:pPr algn="l">
              <a:lnSpc>
                <a:spcPct val="120000"/>
              </a:lnSpc>
              <a:spcAft>
                <a:spcPts val="675"/>
              </a:spcAft>
            </a:pPr>
            <a:r>
              <a:rPr lang="hr-HR" sz="1800" b="0">
                <a:solidFill>
                  <a:schemeClr val="tx1"/>
                </a:solidFill>
                <a:effectLst/>
                <a:latin typeface="Minion Pro Cond Disp"/>
              </a:rPr>
              <a:t>Čisto vozilo je:</a:t>
            </a:r>
          </a:p>
          <a:p>
            <a:pPr algn="l">
              <a:lnSpc>
                <a:spcPct val="120000"/>
              </a:lnSpc>
              <a:spcAft>
                <a:spcPts val="675"/>
              </a:spcAft>
            </a:pPr>
            <a:r>
              <a:rPr lang="hr-HR" sz="1800" b="0">
                <a:solidFill>
                  <a:schemeClr val="tx1"/>
                </a:solidFill>
                <a:effectLst/>
                <a:latin typeface="Minion Pro Cond Disp"/>
              </a:rPr>
              <a:t>a) vozilo kategorije M1 (osobna i kombi), M2 (veći kombi do 5t) i N1 (kamion do 3.5t) s emisijama iz ispušne cijevi u vrijednosti najviše do 50 CO</a:t>
            </a:r>
            <a:r>
              <a:rPr lang="hr-HR" sz="1800" b="0" baseline="-25000">
                <a:solidFill>
                  <a:schemeClr val="tx1"/>
                </a:solidFill>
                <a:effectLst/>
                <a:latin typeface="Minion Pro Cond Disp"/>
              </a:rPr>
              <a:t>2</a:t>
            </a:r>
            <a:r>
              <a:rPr lang="hr-HR" sz="1800" b="0">
                <a:solidFill>
                  <a:schemeClr val="tx1"/>
                </a:solidFill>
                <a:effectLst/>
                <a:latin typeface="Minion Pro Cond Disp"/>
              </a:rPr>
              <a:t> g/km do 31. prosinca 2025. odnosno nultih emisija iz ispušne cijevi i stvarnim emisijama onečišćujućih tvari tijekom vožnje primjenjivih nakon 1. siječnja 2026. ili</a:t>
            </a:r>
          </a:p>
          <a:p>
            <a:pPr algn="l">
              <a:lnSpc>
                <a:spcPct val="120000"/>
              </a:lnSpc>
              <a:spcAft>
                <a:spcPts val="675"/>
              </a:spcAft>
            </a:pPr>
            <a:r>
              <a:rPr lang="hr-HR" sz="1800" b="0">
                <a:solidFill>
                  <a:schemeClr val="tx1"/>
                </a:solidFill>
                <a:effectLst/>
                <a:latin typeface="Minion Pro Cond Disp"/>
              </a:rPr>
              <a:t>b) vozilo kategorije M3 (više od 8 sjedala i preko 5t), N2 (kamion od 3.5t do 12t) i N3 (kamion veći od 12t) koje upotrebljava alternativna goriva koja su definirana posebnim propisom kojim se uređuju biogoriva za prijevoz i kojim se uređuje uspostava infrastrukture za alternativna goriva, a u koja se ne ubrajaju biogoriva, tekuća biogoriva i goriva iz biomase proizvedena iz kultura za proizvodnju hrane i hrane za životinje. </a:t>
            </a:r>
            <a:endParaRPr lang="hr-HR" sz="1800"/>
          </a:p>
        </p:txBody>
      </p:sp>
    </p:spTree>
    <p:extLst>
      <p:ext uri="{BB962C8B-B14F-4D97-AF65-F5344CB8AC3E}">
        <p14:creationId xmlns:p14="http://schemas.microsoft.com/office/powerpoint/2010/main" val="787293140"/>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CD1A5-A86A-4DAC-D222-FFCB7A2578DB}"/>
              </a:ext>
            </a:extLst>
          </p:cNvPr>
          <p:cNvSpPr>
            <a:spLocks noGrp="1"/>
          </p:cNvSpPr>
          <p:nvPr>
            <p:ph type="title"/>
          </p:nvPr>
        </p:nvSpPr>
        <p:spPr>
          <a:xfrm>
            <a:off x="1612641" y="776433"/>
            <a:ext cx="9534426" cy="1200285"/>
          </a:xfrm>
        </p:spPr>
        <p:txBody>
          <a:bodyPr vert="horz" lIns="91440" tIns="45720" rIns="91440" bIns="45720" rtlCol="0" anchor="ctr">
            <a:normAutofit/>
          </a:bodyPr>
          <a:lstStyle/>
          <a:p>
            <a:r>
              <a:rPr lang="hr-HR" dirty="0"/>
              <a:t>Primjer 1. Nabava motornih vozila</a:t>
            </a:r>
          </a:p>
        </p:txBody>
      </p:sp>
      <p:sp>
        <p:nvSpPr>
          <p:cNvPr id="3" name="Content Placeholder 2">
            <a:extLst>
              <a:ext uri="{FF2B5EF4-FFF2-40B4-BE49-F238E27FC236}">
                <a16:creationId xmlns:a16="http://schemas.microsoft.com/office/drawing/2014/main" id="{CC9F86B8-FE76-0C8C-947C-39CA4DDFEA1D}"/>
              </a:ext>
            </a:extLst>
          </p:cNvPr>
          <p:cNvSpPr>
            <a:spLocks noGrp="1"/>
          </p:cNvSpPr>
          <p:nvPr>
            <p:ph idx="1"/>
          </p:nvPr>
        </p:nvSpPr>
        <p:spPr/>
        <p:txBody>
          <a:bodyPr>
            <a:normAutofit/>
          </a:bodyPr>
          <a:lstStyle/>
          <a:p>
            <a:r>
              <a:rPr lang="hr-HR" b="0" i="0">
                <a:solidFill>
                  <a:srgbClr val="000000"/>
                </a:solidFill>
                <a:effectLst/>
                <a:latin typeface="Source Sans Pro" panose="020B0503030403020204" pitchFamily="34" charset="0"/>
              </a:rPr>
              <a:t>Motorna vozila i to kombi vozilo za prijevoz osoba (8+1 ili 7+1 sjedala), lako dostavno vozilo sa 5 sjedećih mjesta, osobno vozilo niže srednje klase. </a:t>
            </a:r>
          </a:p>
        </p:txBody>
      </p:sp>
    </p:spTree>
    <p:extLst>
      <p:ext uri="{BB962C8B-B14F-4D97-AF65-F5344CB8AC3E}">
        <p14:creationId xmlns:p14="http://schemas.microsoft.com/office/powerpoint/2010/main" val="221028840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C0CB68-C891-2931-AB1E-C1DDDD480F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40F994-EC67-34DF-83C1-C528C07D96F3}"/>
              </a:ext>
            </a:extLst>
          </p:cNvPr>
          <p:cNvSpPr>
            <a:spLocks noGrp="1"/>
          </p:cNvSpPr>
          <p:nvPr>
            <p:ph type="title"/>
          </p:nvPr>
        </p:nvSpPr>
        <p:spPr>
          <a:xfrm>
            <a:off x="1612641" y="776433"/>
            <a:ext cx="9534426" cy="1200285"/>
          </a:xfrm>
        </p:spPr>
        <p:txBody>
          <a:bodyPr vert="horz" lIns="91440" tIns="45720" rIns="91440" bIns="45720" rtlCol="0" anchor="ctr">
            <a:normAutofit/>
          </a:bodyPr>
          <a:lstStyle/>
          <a:p>
            <a:r>
              <a:rPr lang="hr-HR" dirty="0"/>
              <a:t>Primjer 1. Nabava motornih vozila</a:t>
            </a:r>
          </a:p>
        </p:txBody>
      </p:sp>
      <p:sp>
        <p:nvSpPr>
          <p:cNvPr id="3" name="Content Placeholder 2">
            <a:extLst>
              <a:ext uri="{FF2B5EF4-FFF2-40B4-BE49-F238E27FC236}">
                <a16:creationId xmlns:a16="http://schemas.microsoft.com/office/drawing/2014/main" id="{1C40A8C8-E020-0534-A9B6-586F802442C6}"/>
              </a:ext>
            </a:extLst>
          </p:cNvPr>
          <p:cNvSpPr>
            <a:spLocks noGrp="1"/>
          </p:cNvSpPr>
          <p:nvPr>
            <p:ph idx="1"/>
          </p:nvPr>
        </p:nvSpPr>
        <p:spPr/>
        <p:txBody>
          <a:bodyPr>
            <a:normAutofit/>
          </a:bodyPr>
          <a:lstStyle/>
          <a:p>
            <a:r>
              <a:rPr lang="hr-HR" sz="2400" b="1"/>
              <a:t>Kriterij za odabir ponude:</a:t>
            </a:r>
          </a:p>
          <a:p>
            <a:r>
              <a:rPr lang="hr-HR" sz="2400"/>
              <a:t>Cijena: 65 bodova</a:t>
            </a:r>
          </a:p>
          <a:p>
            <a:r>
              <a:rPr lang="hr-HR" sz="2400" u="sng"/>
              <a:t>Jamstvo na cjelokupno vozilo: 10 bodova</a:t>
            </a:r>
          </a:p>
          <a:p>
            <a:r>
              <a:rPr lang="hr-HR" sz="2400"/>
              <a:t>Razvijenost servisne mreže: 10 bodova</a:t>
            </a:r>
          </a:p>
          <a:p>
            <a:r>
              <a:rPr lang="hr-HR" sz="2400" u="sng"/>
              <a:t>Razina emisije CO2 (g/km): 10 bodova</a:t>
            </a:r>
          </a:p>
          <a:p>
            <a:r>
              <a:rPr lang="hr-HR" sz="2400"/>
              <a:t>Vrsta mjenjača: 5 bodova</a:t>
            </a:r>
          </a:p>
          <a:p>
            <a:endParaRPr lang="hr-HR"/>
          </a:p>
          <a:p>
            <a:endParaRPr lang="hr-HR"/>
          </a:p>
        </p:txBody>
      </p:sp>
    </p:spTree>
    <p:extLst>
      <p:ext uri="{BB962C8B-B14F-4D97-AF65-F5344CB8AC3E}">
        <p14:creationId xmlns:p14="http://schemas.microsoft.com/office/powerpoint/2010/main" val="3543203340"/>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EF3CA-02F0-51C8-402C-B0416045C2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E37F27-6808-6342-ABB7-48D6064809EE}"/>
              </a:ext>
            </a:extLst>
          </p:cNvPr>
          <p:cNvSpPr>
            <a:spLocks noGrp="1"/>
          </p:cNvSpPr>
          <p:nvPr>
            <p:ph type="title"/>
          </p:nvPr>
        </p:nvSpPr>
        <p:spPr>
          <a:xfrm>
            <a:off x="1612641" y="776433"/>
            <a:ext cx="9534426" cy="1200285"/>
          </a:xfrm>
        </p:spPr>
        <p:txBody>
          <a:bodyPr vert="horz" lIns="91440" tIns="45720" rIns="91440" bIns="45720" rtlCol="0" anchor="ctr">
            <a:normAutofit/>
          </a:bodyPr>
          <a:lstStyle/>
          <a:p>
            <a:r>
              <a:rPr lang="hr-HR" dirty="0"/>
              <a:t>Primjer 1. Nabava motornih vozila</a:t>
            </a:r>
          </a:p>
        </p:txBody>
      </p:sp>
      <p:sp>
        <p:nvSpPr>
          <p:cNvPr id="3" name="Content Placeholder 2">
            <a:extLst>
              <a:ext uri="{FF2B5EF4-FFF2-40B4-BE49-F238E27FC236}">
                <a16:creationId xmlns:a16="http://schemas.microsoft.com/office/drawing/2014/main" id="{D01C97FA-4717-83B1-053F-42BD67F5C04C}"/>
              </a:ext>
            </a:extLst>
          </p:cNvPr>
          <p:cNvSpPr>
            <a:spLocks noGrp="1"/>
          </p:cNvSpPr>
          <p:nvPr>
            <p:ph idx="1"/>
          </p:nvPr>
        </p:nvSpPr>
        <p:spPr/>
        <p:txBody>
          <a:bodyPr>
            <a:normAutofit/>
          </a:bodyPr>
          <a:lstStyle/>
          <a:p>
            <a:r>
              <a:rPr lang="hr-HR" sz="2400" u="sng"/>
              <a:t>Jamstvo na cjelokupno vozilo: 10 bodova</a:t>
            </a:r>
          </a:p>
          <a:p>
            <a:r>
              <a:rPr lang="hr-HR" sz="2000" i="0">
                <a:solidFill>
                  <a:srgbClr val="000000"/>
                </a:solidFill>
                <a:effectLst/>
              </a:rPr>
              <a:t>Ponuditelj mora ponuditi jamstvo na cjelokupno vozilo od najmanje 5 godina i 150.000 kilometara. Naručitelj će dodijeliti do najviše 10 bodova za jamstvo na cjelokupno vozilo za koje se nudi jamstveni rok duži od najmanje zahtijevanog s ograničenjem kilometara većim od najmanje zahtijevanog, odnosno do trenutka koji uvjet prije nastupi.</a:t>
            </a:r>
            <a:endParaRPr lang="hr-HR" sz="2000"/>
          </a:p>
          <a:p>
            <a:r>
              <a:rPr lang="hr-HR" sz="1600" b="0" i="0">
                <a:solidFill>
                  <a:srgbClr val="000000"/>
                </a:solidFill>
                <a:effectLst/>
                <a:latin typeface="Source Sans Pro" panose="020B0503030403020204" pitchFamily="34" charset="0"/>
              </a:rPr>
              <a:t>5 godina i 150.000 kilometara -0 bodova</a:t>
            </a:r>
          </a:p>
          <a:p>
            <a:r>
              <a:rPr lang="hr-HR" sz="1600" b="0" i="0">
                <a:solidFill>
                  <a:srgbClr val="000000"/>
                </a:solidFill>
                <a:effectLst/>
                <a:latin typeface="Source Sans Pro" panose="020B0503030403020204" pitchFamily="34" charset="0"/>
              </a:rPr>
              <a:t>6 godina i 180.000 kilometara – 5 bodova</a:t>
            </a:r>
            <a:endParaRPr lang="hr-HR" sz="1600">
              <a:solidFill>
                <a:srgbClr val="000000"/>
              </a:solidFill>
              <a:latin typeface="Source Sans Pro" panose="020B0503030403020204" pitchFamily="34" charset="0"/>
            </a:endParaRPr>
          </a:p>
          <a:p>
            <a:r>
              <a:rPr lang="hr-HR" sz="1600" b="0" i="0">
                <a:solidFill>
                  <a:srgbClr val="000000"/>
                </a:solidFill>
                <a:effectLst/>
                <a:latin typeface="Source Sans Pro" panose="020B0503030403020204" pitchFamily="34" charset="0"/>
              </a:rPr>
              <a:t>7 godina i 210.000 kilometara – 10 </a:t>
            </a:r>
            <a:endParaRPr lang="hr-HR" sz="2400"/>
          </a:p>
          <a:p>
            <a:endParaRPr lang="hr-HR"/>
          </a:p>
          <a:p>
            <a:endParaRPr lang="hr-HR"/>
          </a:p>
        </p:txBody>
      </p:sp>
    </p:spTree>
    <p:extLst>
      <p:ext uri="{BB962C8B-B14F-4D97-AF65-F5344CB8AC3E}">
        <p14:creationId xmlns:p14="http://schemas.microsoft.com/office/powerpoint/2010/main" val="1621569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71608" y="572246"/>
            <a:ext cx="9534426" cy="995915"/>
          </a:xfrm>
        </p:spPr>
        <p:txBody>
          <a:bodyPr vert="horz" lIns="91440" tIns="45720" rIns="91440" bIns="45720" rtlCol="0" anchor="ctr">
            <a:normAutofit fontScale="90000"/>
          </a:bodyPr>
          <a:lstStyle/>
          <a:p>
            <a:r>
              <a:rPr lang="hr-HR" dirty="0"/>
              <a:t>Točke utjecaja na ozelenjivanje javne nabave: PLAN NABAVE</a:t>
            </a:r>
          </a:p>
        </p:txBody>
      </p:sp>
      <p:sp>
        <p:nvSpPr>
          <p:cNvPr id="8" name="Content Placeholder 7"/>
          <p:cNvSpPr>
            <a:spLocks noGrp="1"/>
          </p:cNvSpPr>
          <p:nvPr>
            <p:ph idx="1"/>
          </p:nvPr>
        </p:nvSpPr>
        <p:spPr>
          <a:xfrm>
            <a:off x="836023" y="1936955"/>
            <a:ext cx="10311044" cy="3644855"/>
          </a:xfrm>
        </p:spPr>
        <p:txBody>
          <a:bodyPr>
            <a:normAutofit/>
          </a:bodyPr>
          <a:lstStyle/>
          <a:p>
            <a:pPr marL="457200" indent="-457200">
              <a:buFont typeface="Wingdings" panose="05000000000000000000" pitchFamily="2" charset="2"/>
              <a:buChar char="§"/>
            </a:pPr>
            <a:r>
              <a:rPr lang="hr-HR" sz="2400" noProof="0" dirty="0"/>
              <a:t>Krenuti od potrebe: na koji se način može zadovoljiti – postoje li ‘alternativna’ rješenja </a:t>
            </a:r>
          </a:p>
          <a:p>
            <a:pPr marL="457200" indent="-457200">
              <a:buFont typeface="Wingdings" panose="05000000000000000000" pitchFamily="2" charset="2"/>
              <a:buChar char="§"/>
            </a:pPr>
            <a:r>
              <a:rPr lang="hr-HR" sz="2400" noProof="0" dirty="0"/>
              <a:t>Ispitivanje je li doista potrebna nabava vis a vis eksploatacije predmeta nabave, raspoloživih financijskih sredstava i učinka na okoliš</a:t>
            </a:r>
          </a:p>
          <a:p>
            <a:pPr marL="457200" indent="-457200">
              <a:buFont typeface="Wingdings" panose="05000000000000000000" pitchFamily="2" charset="2"/>
              <a:buChar char="§"/>
            </a:pPr>
            <a:r>
              <a:rPr lang="hr-HR" sz="2400" noProof="0" dirty="0"/>
              <a:t>Razmatranje troška nabave kroz LCC odnosno razmatranje kombinacije: cijene, korištenja, održavanja i na kraju odlaganja i reciklaže (dijelova)</a:t>
            </a:r>
          </a:p>
          <a:p>
            <a:pPr marL="457200" indent="-457200">
              <a:buFont typeface="Wingdings" panose="05000000000000000000" pitchFamily="2" charset="2"/>
              <a:buChar char="§"/>
            </a:pPr>
            <a:r>
              <a:rPr lang="hr-HR" sz="2400" noProof="0" dirty="0"/>
              <a:t>Razvoj strategije nabave i način ustrojstva organizacijske jedinice zadužene za nabavu</a:t>
            </a:r>
          </a:p>
        </p:txBody>
      </p:sp>
    </p:spTree>
    <p:extLst>
      <p:ext uri="{BB962C8B-B14F-4D97-AF65-F5344CB8AC3E}">
        <p14:creationId xmlns:p14="http://schemas.microsoft.com/office/powerpoint/2010/main" val="1261786558"/>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9104CE-DFB4-B94E-02FC-68FE5D1926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DC966C-3FE6-7EBE-363B-A1AE90E0F0EB}"/>
              </a:ext>
            </a:extLst>
          </p:cNvPr>
          <p:cNvSpPr>
            <a:spLocks noGrp="1"/>
          </p:cNvSpPr>
          <p:nvPr>
            <p:ph type="title"/>
          </p:nvPr>
        </p:nvSpPr>
        <p:spPr>
          <a:xfrm>
            <a:off x="1612641" y="776433"/>
            <a:ext cx="9534426" cy="1200285"/>
          </a:xfrm>
        </p:spPr>
        <p:txBody>
          <a:bodyPr vert="horz" lIns="91440" tIns="45720" rIns="91440" bIns="45720" rtlCol="0" anchor="ctr">
            <a:normAutofit/>
          </a:bodyPr>
          <a:lstStyle/>
          <a:p>
            <a:r>
              <a:rPr lang="hr-HR" dirty="0"/>
              <a:t>Primjer 1. Nabava motornih vozila</a:t>
            </a:r>
          </a:p>
        </p:txBody>
      </p:sp>
      <p:sp>
        <p:nvSpPr>
          <p:cNvPr id="3" name="Content Placeholder 2">
            <a:extLst>
              <a:ext uri="{FF2B5EF4-FFF2-40B4-BE49-F238E27FC236}">
                <a16:creationId xmlns:a16="http://schemas.microsoft.com/office/drawing/2014/main" id="{DF4227BB-4A40-172C-3A13-0048BB5602BF}"/>
              </a:ext>
            </a:extLst>
          </p:cNvPr>
          <p:cNvSpPr>
            <a:spLocks noGrp="1"/>
          </p:cNvSpPr>
          <p:nvPr>
            <p:ph idx="1"/>
          </p:nvPr>
        </p:nvSpPr>
        <p:spPr/>
        <p:txBody>
          <a:bodyPr>
            <a:normAutofit/>
          </a:bodyPr>
          <a:lstStyle/>
          <a:p>
            <a:r>
              <a:rPr lang="hr-HR" sz="2400" u="sng"/>
              <a:t>Razina emisije CO2 (g/km): 10 bodova</a:t>
            </a:r>
          </a:p>
          <a:p>
            <a:r>
              <a:rPr lang="hr-HR" sz="2000" i="0">
                <a:solidFill>
                  <a:srgbClr val="000000"/>
                </a:solidFill>
                <a:effectLst/>
                <a:latin typeface="Source Sans Pro" panose="020B0503030403020204" pitchFamily="34" charset="0"/>
              </a:rPr>
              <a:t>Ponuditelj mora ponuditi vozilo s najvišom prosječnom deklariranom razinom emisije ugljikova dioksida (CO2) pri mješovitoj (kombiniranoj) vožnji po WLTP metodi od 50 g/km. Naručitelj će dodijeliti do najviše 10 bodova za ponudu u kojoj se nude vozila s manjom emisijom CO₂ od najviše određenih vrijednosti u kombiniranoj vožnji.</a:t>
            </a:r>
          </a:p>
          <a:p>
            <a:r>
              <a:rPr lang="hr-HR" sz="2000" i="0">
                <a:solidFill>
                  <a:srgbClr val="000000"/>
                </a:solidFill>
                <a:effectLst/>
                <a:latin typeface="Source Sans Pro" panose="020B0503030403020204" pitchFamily="34" charset="0"/>
              </a:rPr>
              <a:t>Najveći broj bodova najboljoj ponuđenoj vrijednosti, ostale ponuđene vrijednosti boduju se u odnosu na najbolju vrijednost.</a:t>
            </a:r>
            <a:endParaRPr lang="hr-HR" sz="2000"/>
          </a:p>
        </p:txBody>
      </p:sp>
    </p:spTree>
    <p:extLst>
      <p:ext uri="{BB962C8B-B14F-4D97-AF65-F5344CB8AC3E}">
        <p14:creationId xmlns:p14="http://schemas.microsoft.com/office/powerpoint/2010/main" val="3042932621"/>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073026-A203-CD5C-E337-5CA1AFECF9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4F1735-BB7E-7E88-94F0-7C906CEF6357}"/>
              </a:ext>
            </a:extLst>
          </p:cNvPr>
          <p:cNvSpPr>
            <a:spLocks noGrp="1"/>
          </p:cNvSpPr>
          <p:nvPr>
            <p:ph type="title"/>
          </p:nvPr>
        </p:nvSpPr>
        <p:spPr>
          <a:xfrm>
            <a:off x="839788" y="457200"/>
            <a:ext cx="3932237" cy="1600200"/>
          </a:xfrm>
        </p:spPr>
        <p:txBody>
          <a:bodyPr vert="horz" lIns="91440" tIns="45720" rIns="91440" bIns="45720" rtlCol="0" anchor="ctr">
            <a:normAutofit fontScale="90000"/>
          </a:bodyPr>
          <a:lstStyle/>
          <a:p>
            <a:r>
              <a:rPr lang="hr-HR" sz="4400" b="1" dirty="0">
                <a:solidFill>
                  <a:schemeClr val="tx1">
                    <a:lumMod val="75000"/>
                    <a:lumOff val="25000"/>
                  </a:schemeClr>
                </a:solidFill>
                <a:latin typeface="+mn-lt"/>
              </a:rPr>
              <a:t>Primjer 1. Nabava motornih vozila</a:t>
            </a:r>
          </a:p>
        </p:txBody>
      </p:sp>
      <p:sp>
        <p:nvSpPr>
          <p:cNvPr id="3" name="Content Placeholder 2">
            <a:extLst>
              <a:ext uri="{FF2B5EF4-FFF2-40B4-BE49-F238E27FC236}">
                <a16:creationId xmlns:a16="http://schemas.microsoft.com/office/drawing/2014/main" id="{5B3EE1CA-8EEA-5939-6F41-23271052C8F5}"/>
              </a:ext>
            </a:extLst>
          </p:cNvPr>
          <p:cNvSpPr>
            <a:spLocks noGrp="1"/>
          </p:cNvSpPr>
          <p:nvPr>
            <p:ph type="body" sz="half" idx="2"/>
          </p:nvPr>
        </p:nvSpPr>
        <p:spPr>
          <a:xfrm>
            <a:off x="839788" y="2057400"/>
            <a:ext cx="3932237" cy="3811588"/>
          </a:xfrm>
        </p:spPr>
        <p:txBody>
          <a:bodyPr>
            <a:normAutofit/>
          </a:bodyPr>
          <a:lstStyle/>
          <a:p>
            <a:endParaRPr lang="hr-HR"/>
          </a:p>
          <a:p>
            <a:r>
              <a:rPr lang="hr-HR" sz="2400"/>
              <a:t>Tehničke specifikacije:</a:t>
            </a:r>
          </a:p>
          <a:p>
            <a:r>
              <a:rPr lang="pl-PL" sz="2400">
                <a:effectLst/>
              </a:rPr>
              <a:t>GRUPA osobno vozilo niže srednje klase</a:t>
            </a:r>
            <a:endParaRPr lang="hr-HR"/>
          </a:p>
          <a:p>
            <a:endParaRPr lang="hr-HR"/>
          </a:p>
          <a:p>
            <a:endParaRPr lang="hr-HR"/>
          </a:p>
          <a:p>
            <a:endParaRPr lang="hr-HR"/>
          </a:p>
        </p:txBody>
      </p:sp>
      <p:graphicFrame>
        <p:nvGraphicFramePr>
          <p:cNvPr id="5" name="Table 4">
            <a:extLst>
              <a:ext uri="{FF2B5EF4-FFF2-40B4-BE49-F238E27FC236}">
                <a16:creationId xmlns:a16="http://schemas.microsoft.com/office/drawing/2014/main" id="{79491B22-242C-230C-B064-86DF580D9B88}"/>
              </a:ext>
            </a:extLst>
          </p:cNvPr>
          <p:cNvGraphicFramePr>
            <a:graphicFrameLocks noGrp="1"/>
          </p:cNvGraphicFramePr>
          <p:nvPr>
            <p:extLst>
              <p:ext uri="{D42A27DB-BD31-4B8C-83A1-F6EECF244321}">
                <p14:modId xmlns:p14="http://schemas.microsoft.com/office/powerpoint/2010/main" val="3282205361"/>
              </p:ext>
            </p:extLst>
          </p:nvPr>
        </p:nvGraphicFramePr>
        <p:xfrm>
          <a:off x="5183188" y="1343026"/>
          <a:ext cx="6172200" cy="4162425"/>
        </p:xfrm>
        <a:graphic>
          <a:graphicData uri="http://schemas.openxmlformats.org/drawingml/2006/table">
            <a:tbl>
              <a:tblPr firstRow="1" firstCol="1" bandRow="1">
                <a:tableStyleId>{5C22544A-7EE6-4342-B048-85BDC9FD1C3A}</a:tableStyleId>
              </a:tblPr>
              <a:tblGrid>
                <a:gridCol w="6172200">
                  <a:extLst>
                    <a:ext uri="{9D8B030D-6E8A-4147-A177-3AD203B41FA5}">
                      <a16:colId xmlns:a16="http://schemas.microsoft.com/office/drawing/2014/main" val="3404361024"/>
                    </a:ext>
                  </a:extLst>
                </a:gridCol>
              </a:tblGrid>
              <a:tr h="1161846">
                <a:tc>
                  <a:txBody>
                    <a:bodyPr/>
                    <a:lstStyle/>
                    <a:p>
                      <a:pPr>
                        <a:lnSpc>
                          <a:spcPct val="115000"/>
                        </a:lnSpc>
                        <a:spcAft>
                          <a:spcPts val="800"/>
                        </a:spcAft>
                      </a:pPr>
                      <a:r>
                        <a:rPr lang="hr-HR" sz="3100" kern="100">
                          <a:effectLst/>
                        </a:rPr>
                        <a:t>Vrsta: dizel, benzin, klasični hibrid, blagi hibrid</a:t>
                      </a:r>
                      <a:endParaRPr lang="hr-HR" sz="3100" kern="100">
                        <a:effectLst/>
                        <a:latin typeface="Aptos" panose="020B0004020202020204" pitchFamily="34" charset="0"/>
                        <a:ea typeface="Aptos" panose="020B0004020202020204" pitchFamily="34" charset="0"/>
                        <a:cs typeface="Times New Roman" panose="02020603050405020304" pitchFamily="18" charset="0"/>
                      </a:endParaRPr>
                    </a:p>
                  </a:txBody>
                  <a:tcPr marL="179000" marR="179000" marT="0" marB="0" anchor="ctr"/>
                </a:tc>
                <a:extLst>
                  <a:ext uri="{0D108BD9-81ED-4DB2-BD59-A6C34878D82A}">
                    <a16:rowId xmlns:a16="http://schemas.microsoft.com/office/drawing/2014/main" val="2224929214"/>
                  </a:ext>
                </a:extLst>
              </a:tr>
              <a:tr h="612911">
                <a:tc>
                  <a:txBody>
                    <a:bodyPr/>
                    <a:lstStyle/>
                    <a:p>
                      <a:pPr>
                        <a:lnSpc>
                          <a:spcPct val="115000"/>
                        </a:lnSpc>
                        <a:spcAft>
                          <a:spcPts val="800"/>
                        </a:spcAft>
                      </a:pPr>
                      <a:r>
                        <a:rPr lang="hr-HR" sz="3100" kern="100">
                          <a:effectLst/>
                        </a:rPr>
                        <a:t>Norma: minimalno EURO 6</a:t>
                      </a:r>
                      <a:endParaRPr lang="hr-HR" sz="3100" kern="100">
                        <a:effectLst/>
                        <a:latin typeface="Aptos" panose="020B0004020202020204" pitchFamily="34" charset="0"/>
                        <a:ea typeface="Aptos" panose="020B0004020202020204" pitchFamily="34" charset="0"/>
                        <a:cs typeface="Times New Roman" panose="02020603050405020304" pitchFamily="18" charset="0"/>
                      </a:endParaRPr>
                    </a:p>
                  </a:txBody>
                  <a:tcPr marL="179000" marR="179000" marT="0" marB="0" anchor="ctr"/>
                </a:tc>
                <a:extLst>
                  <a:ext uri="{0D108BD9-81ED-4DB2-BD59-A6C34878D82A}">
                    <a16:rowId xmlns:a16="http://schemas.microsoft.com/office/drawing/2014/main" val="3435713196"/>
                  </a:ext>
                </a:extLst>
              </a:tr>
              <a:tr h="612911">
                <a:tc>
                  <a:txBody>
                    <a:bodyPr/>
                    <a:lstStyle/>
                    <a:p>
                      <a:pPr>
                        <a:lnSpc>
                          <a:spcPct val="115000"/>
                        </a:lnSpc>
                        <a:spcAft>
                          <a:spcPts val="800"/>
                        </a:spcAft>
                      </a:pPr>
                      <a:r>
                        <a:rPr lang="hr-HR" sz="3100" kern="100">
                          <a:effectLst/>
                        </a:rPr>
                        <a:t>Snaga vozila: najmanje 80 kW</a:t>
                      </a:r>
                      <a:endParaRPr lang="hr-HR" sz="3100" kern="100">
                        <a:effectLst/>
                        <a:latin typeface="Aptos" panose="020B0004020202020204" pitchFamily="34" charset="0"/>
                        <a:ea typeface="Aptos" panose="020B0004020202020204" pitchFamily="34" charset="0"/>
                        <a:cs typeface="Times New Roman" panose="02020603050405020304" pitchFamily="18" charset="0"/>
                      </a:endParaRPr>
                    </a:p>
                  </a:txBody>
                  <a:tcPr marL="179000" marR="179000" marT="0" marB="0" anchor="ctr"/>
                </a:tc>
                <a:extLst>
                  <a:ext uri="{0D108BD9-81ED-4DB2-BD59-A6C34878D82A}">
                    <a16:rowId xmlns:a16="http://schemas.microsoft.com/office/drawing/2014/main" val="3462813893"/>
                  </a:ext>
                </a:extLst>
              </a:tr>
              <a:tr h="612911">
                <a:tc>
                  <a:txBody>
                    <a:bodyPr/>
                    <a:lstStyle/>
                    <a:p>
                      <a:pPr>
                        <a:lnSpc>
                          <a:spcPct val="115000"/>
                        </a:lnSpc>
                        <a:spcAft>
                          <a:spcPts val="800"/>
                        </a:spcAft>
                      </a:pPr>
                      <a:r>
                        <a:rPr lang="hr-HR" sz="3100" kern="100">
                          <a:effectLst/>
                        </a:rPr>
                        <a:t>Mjenjač: ručni ili automatski</a:t>
                      </a:r>
                      <a:endParaRPr lang="hr-HR" sz="3100" kern="100">
                        <a:effectLst/>
                        <a:latin typeface="Aptos" panose="020B0004020202020204" pitchFamily="34" charset="0"/>
                        <a:ea typeface="Aptos" panose="020B0004020202020204" pitchFamily="34" charset="0"/>
                        <a:cs typeface="Times New Roman" panose="02020603050405020304" pitchFamily="18" charset="0"/>
                      </a:endParaRPr>
                    </a:p>
                  </a:txBody>
                  <a:tcPr marL="179000" marR="179000" marT="0" marB="0" anchor="ctr"/>
                </a:tc>
                <a:extLst>
                  <a:ext uri="{0D108BD9-81ED-4DB2-BD59-A6C34878D82A}">
                    <a16:rowId xmlns:a16="http://schemas.microsoft.com/office/drawing/2014/main" val="3642074711"/>
                  </a:ext>
                </a:extLst>
              </a:tr>
              <a:tr h="1161846">
                <a:tc>
                  <a:txBody>
                    <a:bodyPr/>
                    <a:lstStyle/>
                    <a:p>
                      <a:pPr>
                        <a:lnSpc>
                          <a:spcPct val="115000"/>
                        </a:lnSpc>
                        <a:spcAft>
                          <a:spcPts val="800"/>
                        </a:spcAft>
                      </a:pPr>
                      <a:r>
                        <a:rPr lang="hr-HR" sz="3100" kern="100">
                          <a:effectLst/>
                        </a:rPr>
                        <a:t>Emisija CO₂ u kombiniranoj vožnji: najviše 50 g/km</a:t>
                      </a:r>
                      <a:endParaRPr lang="hr-HR" sz="3100" kern="100">
                        <a:effectLst/>
                        <a:latin typeface="Aptos" panose="020B0004020202020204" pitchFamily="34" charset="0"/>
                        <a:ea typeface="Aptos" panose="020B0004020202020204" pitchFamily="34" charset="0"/>
                        <a:cs typeface="Times New Roman" panose="02020603050405020304" pitchFamily="18" charset="0"/>
                      </a:endParaRPr>
                    </a:p>
                  </a:txBody>
                  <a:tcPr marL="179000" marR="179000" marT="0" marB="0" anchor="ctr"/>
                </a:tc>
                <a:extLst>
                  <a:ext uri="{0D108BD9-81ED-4DB2-BD59-A6C34878D82A}">
                    <a16:rowId xmlns:a16="http://schemas.microsoft.com/office/drawing/2014/main" val="3580743207"/>
                  </a:ext>
                </a:extLst>
              </a:tr>
            </a:tbl>
          </a:graphicData>
        </a:graphic>
      </p:graphicFrame>
    </p:spTree>
    <p:extLst>
      <p:ext uri="{BB962C8B-B14F-4D97-AF65-F5344CB8AC3E}">
        <p14:creationId xmlns:p14="http://schemas.microsoft.com/office/powerpoint/2010/main" val="1893640196"/>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C56797-1CD1-6D1F-3F5A-CA5BD1DA9D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2251DC-517D-ADD2-721F-52E03EEB6731}"/>
              </a:ext>
            </a:extLst>
          </p:cNvPr>
          <p:cNvSpPr>
            <a:spLocks noGrp="1"/>
          </p:cNvSpPr>
          <p:nvPr>
            <p:ph type="title"/>
          </p:nvPr>
        </p:nvSpPr>
        <p:spPr>
          <a:xfrm>
            <a:off x="1612641" y="776433"/>
            <a:ext cx="9534426" cy="1200285"/>
          </a:xfrm>
        </p:spPr>
        <p:txBody>
          <a:bodyPr vert="horz" lIns="91440" tIns="45720" rIns="91440" bIns="45720" rtlCol="0" anchor="ctr">
            <a:noAutofit/>
          </a:bodyPr>
          <a:lstStyle/>
          <a:p>
            <a:r>
              <a:rPr lang="hr-HR" sz="3200" dirty="0"/>
              <a:t>Primjer 2. VOZILA S REDOVNIM I IZVANREDNIM ODRŽAVANJEM PO GRUPAMA</a:t>
            </a:r>
          </a:p>
        </p:txBody>
      </p:sp>
      <p:sp>
        <p:nvSpPr>
          <p:cNvPr id="3" name="Content Placeholder 2">
            <a:extLst>
              <a:ext uri="{FF2B5EF4-FFF2-40B4-BE49-F238E27FC236}">
                <a16:creationId xmlns:a16="http://schemas.microsoft.com/office/drawing/2014/main" id="{E42727F5-1123-CC4D-3584-7CED5363815C}"/>
              </a:ext>
            </a:extLst>
          </p:cNvPr>
          <p:cNvSpPr>
            <a:spLocks noGrp="1"/>
          </p:cNvSpPr>
          <p:nvPr>
            <p:ph idx="1"/>
          </p:nvPr>
        </p:nvSpPr>
        <p:spPr/>
        <p:txBody>
          <a:bodyPr>
            <a:normAutofit/>
          </a:bodyPr>
          <a:lstStyle/>
          <a:p>
            <a:r>
              <a:rPr lang="hr-HR" sz="2800" b="1"/>
              <a:t>Kriterij za odabir ponude:</a:t>
            </a:r>
          </a:p>
          <a:p>
            <a:r>
              <a:rPr lang="hr-HR" sz="2800"/>
              <a:t>Cijena: 90 bodova</a:t>
            </a:r>
          </a:p>
          <a:p>
            <a:r>
              <a:rPr lang="hr-HR" sz="2800" u="sng"/>
              <a:t>Potrošnja goriva (kombinirana): 10 bodova</a:t>
            </a:r>
          </a:p>
          <a:p>
            <a:endParaRPr lang="hr-HR" sz="1800"/>
          </a:p>
          <a:p>
            <a:r>
              <a:rPr lang="hr-HR" sz="1800"/>
              <a:t>Ponuditelj koji ponudi maksimalnu potrošnju goriva od 5,5 l/100 km ne ostvaruje dodatne bodove.</a:t>
            </a:r>
          </a:p>
          <a:p>
            <a:r>
              <a:rPr lang="hr-HR" sz="1800"/>
              <a:t>Ponuditelj koji ponudi potrošnju ispod ili jednako 4.7 l/100 km dobiva 10 bodova.</a:t>
            </a:r>
          </a:p>
          <a:p>
            <a:endParaRPr lang="hr-HR"/>
          </a:p>
        </p:txBody>
      </p:sp>
    </p:spTree>
    <p:extLst>
      <p:ext uri="{BB962C8B-B14F-4D97-AF65-F5344CB8AC3E}">
        <p14:creationId xmlns:p14="http://schemas.microsoft.com/office/powerpoint/2010/main" val="254185334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D9228E-4ACE-897A-6F33-442D26D966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2EFE3A-C6C6-F026-C321-1BE52C048B10}"/>
              </a:ext>
            </a:extLst>
          </p:cNvPr>
          <p:cNvSpPr>
            <a:spLocks noGrp="1"/>
          </p:cNvSpPr>
          <p:nvPr>
            <p:ph type="title"/>
          </p:nvPr>
        </p:nvSpPr>
        <p:spPr/>
        <p:txBody>
          <a:bodyPr vert="horz" lIns="91440" tIns="45720" rIns="91440" bIns="45720" rtlCol="0" anchor="ctr">
            <a:noAutofit/>
          </a:bodyPr>
          <a:lstStyle/>
          <a:p>
            <a:r>
              <a:rPr lang="hr-HR" sz="3600" dirty="0"/>
              <a:t>Primjer 2. VOZILA S REDOVNIM I IZVANREDNIM ODRŽAVANJEM PO GRUPAMA</a:t>
            </a:r>
          </a:p>
        </p:txBody>
      </p:sp>
      <p:sp>
        <p:nvSpPr>
          <p:cNvPr id="3" name="Content Placeholder 2">
            <a:extLst>
              <a:ext uri="{FF2B5EF4-FFF2-40B4-BE49-F238E27FC236}">
                <a16:creationId xmlns:a16="http://schemas.microsoft.com/office/drawing/2014/main" id="{B92DC9DB-55BB-8E65-F4DA-8566E072BCEC}"/>
              </a:ext>
            </a:extLst>
          </p:cNvPr>
          <p:cNvSpPr>
            <a:spLocks noGrp="1"/>
          </p:cNvSpPr>
          <p:nvPr>
            <p:ph idx="1"/>
          </p:nvPr>
        </p:nvSpPr>
        <p:spPr/>
        <p:txBody>
          <a:bodyPr>
            <a:normAutofit/>
          </a:bodyPr>
          <a:lstStyle/>
          <a:p>
            <a:r>
              <a:rPr lang="hr-HR" b="1" dirty="0"/>
              <a:t>Tehničke specifikacije:</a:t>
            </a:r>
          </a:p>
          <a:p>
            <a:pPr algn="l"/>
            <a:r>
              <a:rPr lang="hr-HR" sz="1800" b="0" i="0" u="none" strike="noStrike" baseline="0" dirty="0">
                <a:latin typeface="Arial" panose="020B0604020202020204" pitchFamily="34" charset="0"/>
              </a:rPr>
              <a:t>GRUPA E)</a:t>
            </a:r>
          </a:p>
          <a:p>
            <a:r>
              <a:rPr lang="hr-HR" sz="1800" b="0" i="1" u="none" strike="noStrike" baseline="0" dirty="0">
                <a:latin typeface="Arial" panose="020B0604020202020204" pitchFamily="34" charset="0"/>
              </a:rPr>
              <a:t>Tip motora Euro 6 diesel</a:t>
            </a:r>
            <a:r>
              <a:rPr lang="hr-HR" sz="1800" b="0" i="0" u="none" strike="noStrike" baseline="0" dirty="0">
                <a:latin typeface="Arial" panose="020B0604020202020204" pitchFamily="34" charset="0"/>
              </a:rPr>
              <a:t>	</a:t>
            </a:r>
          </a:p>
          <a:p>
            <a:r>
              <a:rPr lang="nn-NO" sz="1800" b="0" i="1" u="none" strike="noStrike" baseline="0" dirty="0">
                <a:latin typeface="Arial" panose="020B0604020202020204" pitchFamily="34" charset="0"/>
              </a:rPr>
              <a:t>Potrošnja kombinirane vožnje maximalno</a:t>
            </a:r>
            <a:r>
              <a:rPr lang="hr-HR" sz="1800" b="0" i="1" u="none" strike="noStrike" baseline="0" dirty="0">
                <a:latin typeface="Arial" panose="020B0604020202020204" pitchFamily="34" charset="0"/>
              </a:rPr>
              <a:t> 6</a:t>
            </a:r>
            <a:r>
              <a:rPr lang="nn-NO" sz="1800" b="0" i="1" u="none" strike="noStrike" baseline="0" dirty="0">
                <a:latin typeface="Arial" panose="020B0604020202020204" pitchFamily="34" charset="0"/>
              </a:rPr>
              <a:t> l/100 km</a:t>
            </a:r>
            <a:r>
              <a:rPr lang="nn-NO" sz="1800" b="0" i="0" u="none" strike="noStrike" baseline="0" dirty="0">
                <a:latin typeface="Arial" panose="020B0604020202020204" pitchFamily="34" charset="0"/>
              </a:rPr>
              <a:t>	</a:t>
            </a:r>
          </a:p>
          <a:p>
            <a:r>
              <a:rPr lang="pl-PL" sz="1800" b="0" i="1" u="none" strike="noStrike" baseline="0" dirty="0">
                <a:latin typeface="Arial" panose="020B0604020202020204" pitchFamily="34" charset="0"/>
              </a:rPr>
              <a:t>Emisija CO2 maximalno 50 g/km </a:t>
            </a:r>
            <a:r>
              <a:rPr lang="pl-PL" sz="1800" b="0" i="0" u="none" strike="noStrike" baseline="0" dirty="0">
                <a:latin typeface="Arial" panose="020B0604020202020204" pitchFamily="34" charset="0"/>
              </a:rPr>
              <a:t>	</a:t>
            </a:r>
          </a:p>
          <a:p>
            <a:r>
              <a:rPr lang="hr-HR" sz="1800" b="0" i="1" u="none" strike="noStrike" baseline="0" dirty="0">
                <a:latin typeface="Arial" panose="020B0604020202020204" pitchFamily="34" charset="0"/>
              </a:rPr>
              <a:t>Emisija </a:t>
            </a:r>
            <a:r>
              <a:rPr lang="hr-HR" sz="1800" b="0" i="1" u="none" strike="noStrike" baseline="0" dirty="0" err="1">
                <a:latin typeface="Arial" panose="020B0604020202020204" pitchFamily="34" charset="0"/>
              </a:rPr>
              <a:t>Nox</a:t>
            </a:r>
            <a:r>
              <a:rPr lang="hr-HR" sz="1800" b="0" i="1" u="none" strike="noStrike" baseline="0" dirty="0">
                <a:latin typeface="Arial" panose="020B0604020202020204" pitchFamily="34" charset="0"/>
              </a:rPr>
              <a:t> </a:t>
            </a:r>
            <a:r>
              <a:rPr lang="hr-HR" sz="1800" b="0" i="1" u="none" strike="noStrike" baseline="0" dirty="0" err="1">
                <a:latin typeface="Arial" panose="020B0604020202020204" pitchFamily="34" charset="0"/>
              </a:rPr>
              <a:t>maximalno</a:t>
            </a:r>
            <a:r>
              <a:rPr lang="hr-HR" sz="1800" b="0" i="1" u="none" strike="noStrike" baseline="0" dirty="0">
                <a:latin typeface="Arial" panose="020B0604020202020204" pitchFamily="34" charset="0"/>
              </a:rPr>
              <a:t> 0,18 g/km</a:t>
            </a:r>
            <a:r>
              <a:rPr lang="hr-HR" sz="1800" b="0" i="0" u="none" strike="noStrike" baseline="0" dirty="0">
                <a:latin typeface="Arial" panose="020B0604020202020204" pitchFamily="34" charset="0"/>
              </a:rPr>
              <a:t>	</a:t>
            </a:r>
          </a:p>
          <a:p>
            <a:r>
              <a:rPr lang="hr-HR" sz="1800" b="0" i="1" u="none" strike="noStrike" baseline="0" dirty="0">
                <a:latin typeface="Arial" panose="020B0604020202020204" pitchFamily="34" charset="0"/>
              </a:rPr>
              <a:t>Emisija čestica </a:t>
            </a:r>
            <a:r>
              <a:rPr lang="hr-HR" sz="1800" b="0" i="1" u="none" strike="noStrike" baseline="0" dirty="0" err="1">
                <a:latin typeface="Arial" panose="020B0604020202020204" pitchFamily="34" charset="0"/>
              </a:rPr>
              <a:t>maximalno</a:t>
            </a:r>
            <a:r>
              <a:rPr lang="hr-HR" sz="1800" b="0" i="1" u="none" strike="noStrike" baseline="0" dirty="0">
                <a:latin typeface="Arial" panose="020B0604020202020204" pitchFamily="34" charset="0"/>
              </a:rPr>
              <a:t> 0.008 g/km </a:t>
            </a:r>
            <a:r>
              <a:rPr lang="hr-HR" sz="1800" b="0" i="0" u="none" strike="noStrike" baseline="0" dirty="0">
                <a:latin typeface="Arial" panose="020B0604020202020204" pitchFamily="34" charset="0"/>
              </a:rPr>
              <a:t>	</a:t>
            </a:r>
          </a:p>
          <a:p>
            <a:r>
              <a:rPr lang="hr-HR" sz="1800" b="0" i="0" u="none" strike="noStrike" baseline="0" dirty="0">
                <a:latin typeface="Arial" panose="020B0604020202020204" pitchFamily="34" charset="0"/>
              </a:rPr>
              <a:t>	</a:t>
            </a:r>
          </a:p>
          <a:p>
            <a:endParaRPr lang="hr-HR" dirty="0"/>
          </a:p>
          <a:p>
            <a:endParaRPr lang="hr-HR" dirty="0"/>
          </a:p>
          <a:p>
            <a:endParaRPr lang="hr-HR" dirty="0"/>
          </a:p>
        </p:txBody>
      </p:sp>
    </p:spTree>
    <p:extLst>
      <p:ext uri="{BB962C8B-B14F-4D97-AF65-F5344CB8AC3E}">
        <p14:creationId xmlns:p14="http://schemas.microsoft.com/office/powerpoint/2010/main" val="2838159846"/>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50397E-3C68-0118-4ED4-012EF01DE2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B885DF-ADE7-81E5-BAED-8A5BAA56261E}"/>
              </a:ext>
            </a:extLst>
          </p:cNvPr>
          <p:cNvSpPr>
            <a:spLocks noGrp="1"/>
          </p:cNvSpPr>
          <p:nvPr>
            <p:ph type="title"/>
          </p:nvPr>
        </p:nvSpPr>
        <p:spPr>
          <a:xfrm>
            <a:off x="1612641" y="776433"/>
            <a:ext cx="9534426" cy="1200285"/>
          </a:xfrm>
        </p:spPr>
        <p:txBody>
          <a:bodyPr vert="horz" lIns="91440" tIns="45720" rIns="91440" bIns="45720" rtlCol="0" anchor="ctr">
            <a:normAutofit fontScale="90000"/>
          </a:bodyPr>
          <a:lstStyle/>
          <a:p>
            <a:r>
              <a:rPr lang="hr-HR" dirty="0"/>
              <a:t>Primjer 3. Vozila za potrebe zaštite vanjske granice EU</a:t>
            </a:r>
          </a:p>
        </p:txBody>
      </p:sp>
      <p:sp>
        <p:nvSpPr>
          <p:cNvPr id="3" name="Content Placeholder 2">
            <a:extLst>
              <a:ext uri="{FF2B5EF4-FFF2-40B4-BE49-F238E27FC236}">
                <a16:creationId xmlns:a16="http://schemas.microsoft.com/office/drawing/2014/main" id="{804A2E78-A30C-7457-974C-CFB3A801AD09}"/>
              </a:ext>
            </a:extLst>
          </p:cNvPr>
          <p:cNvSpPr>
            <a:spLocks noGrp="1"/>
          </p:cNvSpPr>
          <p:nvPr>
            <p:ph idx="1"/>
          </p:nvPr>
        </p:nvSpPr>
        <p:spPr/>
        <p:txBody>
          <a:bodyPr>
            <a:normAutofit/>
          </a:bodyPr>
          <a:lstStyle/>
          <a:p>
            <a:r>
              <a:rPr lang="hr-HR" i="0">
                <a:effectLst/>
              </a:rPr>
              <a:t>Vozila za potrebe zaštite vanjske granice EU: SUV vozila; Osobna vozila, Kombi vozila za prijevoz osoba; Furgon vozilo</a:t>
            </a:r>
            <a:endParaRPr lang="hr-HR"/>
          </a:p>
        </p:txBody>
      </p:sp>
    </p:spTree>
    <p:extLst>
      <p:ext uri="{BB962C8B-B14F-4D97-AF65-F5344CB8AC3E}">
        <p14:creationId xmlns:p14="http://schemas.microsoft.com/office/powerpoint/2010/main" val="195762842"/>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AB4211-0EA9-6435-65A8-0CF228EA11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B09F95-67E4-C07A-4B98-3FC171F7FF83}"/>
              </a:ext>
            </a:extLst>
          </p:cNvPr>
          <p:cNvSpPr>
            <a:spLocks noGrp="1"/>
          </p:cNvSpPr>
          <p:nvPr>
            <p:ph type="title"/>
          </p:nvPr>
        </p:nvSpPr>
        <p:spPr>
          <a:xfrm>
            <a:off x="1612641" y="776433"/>
            <a:ext cx="9534426" cy="1200285"/>
          </a:xfrm>
        </p:spPr>
        <p:txBody>
          <a:bodyPr vert="horz" lIns="91440" tIns="45720" rIns="91440" bIns="45720" rtlCol="0" anchor="ctr">
            <a:normAutofit/>
          </a:bodyPr>
          <a:lstStyle/>
          <a:p>
            <a:r>
              <a:rPr lang="hr-HR" sz="3200" dirty="0"/>
              <a:t>Primjer 3. Vozila za potrebe zaštite vanjske granice EU</a:t>
            </a:r>
          </a:p>
        </p:txBody>
      </p:sp>
      <p:sp>
        <p:nvSpPr>
          <p:cNvPr id="3" name="Content Placeholder 2">
            <a:extLst>
              <a:ext uri="{FF2B5EF4-FFF2-40B4-BE49-F238E27FC236}">
                <a16:creationId xmlns:a16="http://schemas.microsoft.com/office/drawing/2014/main" id="{F747AEA4-46AD-E60D-CA45-28F6C3321802}"/>
              </a:ext>
            </a:extLst>
          </p:cNvPr>
          <p:cNvSpPr>
            <a:spLocks noGrp="1"/>
          </p:cNvSpPr>
          <p:nvPr>
            <p:ph idx="1"/>
          </p:nvPr>
        </p:nvSpPr>
        <p:spPr>
          <a:xfrm>
            <a:off x="1328787" y="1976718"/>
            <a:ext cx="9534426" cy="3350858"/>
          </a:xfrm>
        </p:spPr>
        <p:txBody>
          <a:bodyPr>
            <a:normAutofit/>
          </a:bodyPr>
          <a:lstStyle/>
          <a:p>
            <a:r>
              <a:rPr lang="hr-HR" sz="2800" b="1" dirty="0"/>
              <a:t>Kriterij za odabir ponude:</a:t>
            </a:r>
          </a:p>
          <a:p>
            <a:r>
              <a:rPr lang="hr-HR" sz="2800" dirty="0"/>
              <a:t>Cijena: 80 bodova</a:t>
            </a:r>
          </a:p>
          <a:p>
            <a:r>
              <a:rPr lang="hr-HR" dirty="0"/>
              <a:t>K1 - Bodovanje tehničke izvrsnosti razvijenosti servisne mreže: 10 bodova</a:t>
            </a:r>
          </a:p>
          <a:p>
            <a:r>
              <a:rPr lang="hr-HR" i="0" u="sng" dirty="0">
                <a:effectLst/>
              </a:rPr>
              <a:t>K2 - Bodovanje tehničke izvrsnosti za jamstvo: 10 bodova</a:t>
            </a:r>
            <a:endParaRPr lang="hr-HR" u="sng" dirty="0"/>
          </a:p>
          <a:p>
            <a:endParaRPr lang="hr-HR" dirty="0"/>
          </a:p>
          <a:p>
            <a:endParaRPr lang="hr-HR" dirty="0"/>
          </a:p>
        </p:txBody>
      </p:sp>
    </p:spTree>
    <p:extLst>
      <p:ext uri="{BB962C8B-B14F-4D97-AF65-F5344CB8AC3E}">
        <p14:creationId xmlns:p14="http://schemas.microsoft.com/office/powerpoint/2010/main" val="2426100079"/>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21D08C-F458-BEF3-1844-6DD7005D1F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9F9C99-3164-6A49-7A0B-CB50A4168175}"/>
              </a:ext>
            </a:extLst>
          </p:cNvPr>
          <p:cNvSpPr>
            <a:spLocks noGrp="1"/>
          </p:cNvSpPr>
          <p:nvPr>
            <p:ph type="title"/>
          </p:nvPr>
        </p:nvSpPr>
        <p:spPr>
          <a:xfrm>
            <a:off x="1612641" y="776433"/>
            <a:ext cx="9534426" cy="1200285"/>
          </a:xfrm>
        </p:spPr>
        <p:txBody>
          <a:bodyPr vert="horz" lIns="91440" tIns="45720" rIns="91440" bIns="45720" rtlCol="0" anchor="ctr">
            <a:normAutofit fontScale="90000"/>
          </a:bodyPr>
          <a:lstStyle/>
          <a:p>
            <a:r>
              <a:rPr lang="hr-HR" dirty="0"/>
              <a:t>Primjer 3. Vozila za potrebe zaštite vanjske granice EU</a:t>
            </a:r>
          </a:p>
        </p:txBody>
      </p:sp>
      <p:sp>
        <p:nvSpPr>
          <p:cNvPr id="3" name="Content Placeholder 2">
            <a:extLst>
              <a:ext uri="{FF2B5EF4-FFF2-40B4-BE49-F238E27FC236}">
                <a16:creationId xmlns:a16="http://schemas.microsoft.com/office/drawing/2014/main" id="{D6F2D4B5-7D86-E4AD-455D-7F451885394E}"/>
              </a:ext>
            </a:extLst>
          </p:cNvPr>
          <p:cNvSpPr>
            <a:spLocks noGrp="1"/>
          </p:cNvSpPr>
          <p:nvPr>
            <p:ph idx="1"/>
          </p:nvPr>
        </p:nvSpPr>
        <p:spPr/>
        <p:txBody>
          <a:bodyPr>
            <a:normAutofit lnSpcReduction="10000"/>
          </a:bodyPr>
          <a:lstStyle/>
          <a:p>
            <a:r>
              <a:rPr lang="hr-HR" sz="2400" i="0" u="sng" dirty="0">
                <a:effectLst/>
              </a:rPr>
              <a:t>K2 - Bodovanje tehničke izvrsnosti za jamstvo: 10 bodova</a:t>
            </a:r>
            <a:endParaRPr lang="hr-HR" sz="2400" u="sng" dirty="0"/>
          </a:p>
          <a:p>
            <a:pPr algn="l"/>
            <a:endParaRPr lang="hr-HR" sz="1800" b="0" i="0" u="none" strike="noStrike" baseline="0" dirty="0"/>
          </a:p>
          <a:p>
            <a:r>
              <a:rPr lang="hr-HR" sz="1800" b="0" i="0" u="none" strike="noStrike" baseline="0" dirty="0"/>
              <a:t> KRITERIJ K 2 </a:t>
            </a:r>
          </a:p>
          <a:p>
            <a:r>
              <a:rPr lang="pl-PL" sz="1800" b="0" i="0" u="none" strike="noStrike" baseline="0" dirty="0"/>
              <a:t>• ≥ 5 g. ili 150.000..………....1 BOD </a:t>
            </a:r>
          </a:p>
          <a:p>
            <a:r>
              <a:rPr lang="hr-HR" sz="1800" b="0" i="0" u="none" strike="noStrike" baseline="0" dirty="0"/>
              <a:t>• ≥ 6 g. ili 200.000..………....5 BODOVA</a:t>
            </a:r>
          </a:p>
          <a:p>
            <a:r>
              <a:rPr lang="hr-HR" sz="1800" b="0" i="0" u="none" strike="noStrike" baseline="0" dirty="0"/>
              <a:t>• ≥ 7 g. ili 250.000..……......10 BODOVA </a:t>
            </a:r>
          </a:p>
          <a:p>
            <a:endParaRPr lang="hr-HR" sz="1800" dirty="0"/>
          </a:p>
          <a:p>
            <a:r>
              <a:rPr lang="hr-HR" sz="1800" b="0" i="0" u="none" strike="noStrike" baseline="0" dirty="0"/>
              <a:t>Izjava o jamstvu za kompletno vozilo (pogonsku grupu, lim, elektroniku i boju) te nadograđenu specijalnu i svjetlosno-zvučnu opremu za vrijeme od minimalno pet (5) godina ili 150.000 km ovisno što prije nastupi. </a:t>
            </a:r>
          </a:p>
          <a:p>
            <a:endParaRPr lang="hr-HR" dirty="0"/>
          </a:p>
          <a:p>
            <a:endParaRPr lang="hr-HR" dirty="0"/>
          </a:p>
        </p:txBody>
      </p:sp>
    </p:spTree>
    <p:extLst>
      <p:ext uri="{BB962C8B-B14F-4D97-AF65-F5344CB8AC3E}">
        <p14:creationId xmlns:p14="http://schemas.microsoft.com/office/powerpoint/2010/main" val="3423964400"/>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32437B-5646-0EFD-7873-BA9134CA7BD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67B181-EA93-9B37-A1F5-CFF644DA6C65}"/>
              </a:ext>
            </a:extLst>
          </p:cNvPr>
          <p:cNvSpPr>
            <a:spLocks noGrp="1"/>
          </p:cNvSpPr>
          <p:nvPr>
            <p:ph idx="1"/>
          </p:nvPr>
        </p:nvSpPr>
        <p:spPr>
          <a:xfrm>
            <a:off x="954273" y="1380560"/>
            <a:ext cx="9534426" cy="3350858"/>
          </a:xfrm>
        </p:spPr>
        <p:txBody>
          <a:bodyPr/>
          <a:lstStyle/>
          <a:p>
            <a:endParaRPr kumimoji="0" lang="hr-HR" sz="6000" b="1" i="0" u="none" strike="noStrike" kern="1200" cap="none" spc="0" normalizeH="0" baseline="0" noProof="0" dirty="0">
              <a:ln>
                <a:noFill/>
              </a:ln>
              <a:effectLst/>
              <a:uLnTx/>
              <a:uFillTx/>
              <a:latin typeface="Calibri Light" panose="020F0302020204030204"/>
              <a:ea typeface="+mj-ea"/>
              <a:cs typeface="+mj-cs"/>
            </a:endParaRPr>
          </a:p>
          <a:p>
            <a:endParaRPr lang="hr-HR" sz="6000" b="1" dirty="0">
              <a:latin typeface="Calibri Light" panose="020F0302020204030204"/>
              <a:ea typeface="+mj-ea"/>
              <a:cs typeface="+mj-cs"/>
            </a:endParaRPr>
          </a:p>
          <a:p>
            <a:r>
              <a:rPr lang="hr-HR" sz="6000" b="1" dirty="0">
                <a:latin typeface="Calibri Light" panose="020F0302020204030204"/>
                <a:ea typeface="+mj-ea"/>
                <a:cs typeface="+mj-cs"/>
              </a:rPr>
              <a:t>P</a:t>
            </a:r>
            <a:r>
              <a:rPr kumimoji="0" lang="hr-HR" sz="6000" b="1" i="0" u="none" strike="noStrike" kern="1200" cap="none" spc="0" normalizeH="0" baseline="0" noProof="0" dirty="0" err="1">
                <a:ln>
                  <a:noFill/>
                </a:ln>
                <a:effectLst/>
                <a:uLnTx/>
                <a:uFillTx/>
                <a:latin typeface="Calibri Light" panose="020F0302020204030204"/>
                <a:ea typeface="+mj-ea"/>
                <a:cs typeface="+mj-cs"/>
              </a:rPr>
              <a:t>neumatici</a:t>
            </a:r>
            <a:r>
              <a:rPr kumimoji="0" lang="hr-HR" sz="6000" b="1" i="0" u="none" strike="noStrike" kern="1200" cap="none" spc="0" normalizeH="0" baseline="0" noProof="0" dirty="0">
                <a:ln>
                  <a:noFill/>
                </a:ln>
                <a:effectLst/>
                <a:uLnTx/>
                <a:uFillTx/>
                <a:latin typeface="Calibri Light" panose="020F0302020204030204"/>
                <a:ea typeface="+mj-ea"/>
                <a:cs typeface="+mj-cs"/>
              </a:rPr>
              <a:t> za motorna vozila</a:t>
            </a:r>
            <a:endParaRPr lang="hr-HR" b="1" dirty="0"/>
          </a:p>
        </p:txBody>
      </p:sp>
    </p:spTree>
    <p:extLst>
      <p:ext uri="{BB962C8B-B14F-4D97-AF65-F5344CB8AC3E}">
        <p14:creationId xmlns:p14="http://schemas.microsoft.com/office/powerpoint/2010/main" val="2476076180"/>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384D1-5FE8-101B-4E5D-09F832C5B44B}"/>
              </a:ext>
            </a:extLst>
          </p:cNvPr>
          <p:cNvSpPr>
            <a:spLocks noGrp="1"/>
          </p:cNvSpPr>
          <p:nvPr>
            <p:ph type="title"/>
          </p:nvPr>
        </p:nvSpPr>
        <p:spPr/>
        <p:txBody>
          <a:bodyPr vert="horz" lIns="91440" tIns="45720" rIns="91440" bIns="45720" rtlCol="0" anchor="ctr">
            <a:normAutofit fontScale="90000"/>
          </a:bodyPr>
          <a:lstStyle/>
          <a:p>
            <a:r>
              <a:rPr lang="hr-HR" dirty="0"/>
              <a:t>ODLUKA O PROVEDBI ZELENE JAVNE NABAVE</a:t>
            </a:r>
          </a:p>
        </p:txBody>
      </p:sp>
      <p:sp>
        <p:nvSpPr>
          <p:cNvPr id="3" name="Content Placeholder 2">
            <a:extLst>
              <a:ext uri="{FF2B5EF4-FFF2-40B4-BE49-F238E27FC236}">
                <a16:creationId xmlns:a16="http://schemas.microsoft.com/office/drawing/2014/main" id="{F939FB94-2342-8396-16FD-3EDACC0998DD}"/>
              </a:ext>
            </a:extLst>
          </p:cNvPr>
          <p:cNvSpPr>
            <a:spLocks noGrp="1"/>
          </p:cNvSpPr>
          <p:nvPr>
            <p:ph idx="1"/>
          </p:nvPr>
        </p:nvSpPr>
        <p:spPr/>
        <p:txBody>
          <a:bodyPr/>
          <a:lstStyle/>
          <a:p>
            <a:pPr marL="457200" indent="-457200">
              <a:buFont typeface="Arial" panose="020B0604020202020204" pitchFamily="34" charset="0"/>
              <a:buChar char="•"/>
            </a:pPr>
            <a:r>
              <a:rPr lang="hr-HR"/>
              <a:t>Od 1. siječnja 2025. najmanje 30 % pneumatika, od 1. siječnja 2028. najmanje 50 % pneumatika, a od 1. siječnja 2030. najmanje 70 % pneumatika mora biti razvrstano u najviši energetski razred prema potrošnji goriva za pneumatike za koje je to primjenjivo</a:t>
            </a:r>
          </a:p>
        </p:txBody>
      </p:sp>
    </p:spTree>
    <p:extLst>
      <p:ext uri="{BB962C8B-B14F-4D97-AF65-F5344CB8AC3E}">
        <p14:creationId xmlns:p14="http://schemas.microsoft.com/office/powerpoint/2010/main" val="1370243324"/>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5914D3-CF8F-6E28-59FE-27A6349386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51EF07-AB54-200F-2DFF-C7213B1080E5}"/>
              </a:ext>
            </a:extLst>
          </p:cNvPr>
          <p:cNvSpPr>
            <a:spLocks noGrp="1"/>
          </p:cNvSpPr>
          <p:nvPr>
            <p:ph type="title"/>
          </p:nvPr>
        </p:nvSpPr>
        <p:spPr/>
        <p:txBody>
          <a:bodyPr vert="horz" lIns="91440" tIns="45720" rIns="91440" bIns="45720" rtlCol="0" anchor="ctr">
            <a:normAutofit/>
          </a:bodyPr>
          <a:lstStyle/>
          <a:p>
            <a:r>
              <a:rPr lang="hr-HR" dirty="0"/>
              <a:t>Primjeri:</a:t>
            </a:r>
          </a:p>
        </p:txBody>
      </p:sp>
      <p:sp>
        <p:nvSpPr>
          <p:cNvPr id="3" name="Content Placeholder 2">
            <a:extLst>
              <a:ext uri="{FF2B5EF4-FFF2-40B4-BE49-F238E27FC236}">
                <a16:creationId xmlns:a16="http://schemas.microsoft.com/office/drawing/2014/main" id="{2540CD37-A97A-1195-F73D-E8EBF74B0926}"/>
              </a:ext>
            </a:extLst>
          </p:cNvPr>
          <p:cNvSpPr>
            <a:spLocks noGrp="1"/>
          </p:cNvSpPr>
          <p:nvPr>
            <p:ph idx="1"/>
          </p:nvPr>
        </p:nvSpPr>
        <p:spPr/>
        <p:txBody>
          <a:bodyPr/>
          <a:lstStyle/>
          <a:p>
            <a:pPr marL="514350" indent="-514350">
              <a:buAutoNum type="arabicPeriod"/>
            </a:pPr>
            <a:r>
              <a:rPr lang="hr-HR" i="0" dirty="0">
                <a:effectLst/>
                <a:latin typeface="Source Sans Pro" panose="020B0503030403020204" pitchFamily="34" charset="0"/>
              </a:rPr>
              <a:t>LIBURNIJA </a:t>
            </a:r>
            <a:r>
              <a:rPr lang="hr-HR" i="0" dirty="0" err="1">
                <a:effectLst/>
                <a:latin typeface="Source Sans Pro" panose="020B0503030403020204" pitchFamily="34" charset="0"/>
              </a:rPr>
              <a:t>d.o.o</a:t>
            </a:r>
            <a:r>
              <a:rPr lang="hr-HR" i="0" dirty="0">
                <a:effectLst/>
                <a:latin typeface="Source Sans Pro" panose="020B0503030403020204" pitchFamily="34" charset="0"/>
              </a:rPr>
              <a:t> </a:t>
            </a:r>
            <a:r>
              <a:rPr lang="hr-HR" i="1" dirty="0">
                <a:effectLst/>
                <a:latin typeface="Source Sans Pro" panose="020B0503030403020204" pitchFamily="34" charset="0"/>
              </a:rPr>
              <a:t>- </a:t>
            </a:r>
            <a:r>
              <a:rPr lang="hr-HR" dirty="0">
                <a:effectLst/>
                <a:latin typeface="Source Sans Pro" panose="020B0503030403020204" pitchFamily="34" charset="0"/>
              </a:rPr>
              <a:t>Auto gume (nove)</a:t>
            </a:r>
          </a:p>
          <a:p>
            <a:pPr marL="514350" indent="-514350">
              <a:buAutoNum type="arabicPeriod"/>
            </a:pPr>
            <a:r>
              <a:rPr lang="hr-HR" dirty="0">
                <a:effectLst/>
                <a:latin typeface="Source Sans Pro" panose="020B0503030403020204" pitchFamily="34" charset="0"/>
              </a:rPr>
              <a:t>Središnji državni ured za središnju javnu nabavu - </a:t>
            </a:r>
            <a:r>
              <a:rPr lang="hr-HR" b="0" i="1" dirty="0">
                <a:effectLst/>
                <a:latin typeface="Source Sans Pro" panose="020B0503030403020204" pitchFamily="34" charset="0"/>
              </a:rPr>
              <a:t>PNEUMATICI ZA MOTORNA VOZILA S USLUGAMA ZAMJENE, ČUVANJA I ZBRINJAVANJA</a:t>
            </a:r>
            <a:endParaRPr lang="hr-HR" dirty="0">
              <a:effectLst/>
              <a:latin typeface="Source Sans Pro" panose="020B0503030403020204" pitchFamily="34" charset="0"/>
            </a:endParaRPr>
          </a:p>
        </p:txBody>
      </p:sp>
    </p:spTree>
    <p:extLst>
      <p:ext uri="{BB962C8B-B14F-4D97-AF65-F5344CB8AC3E}">
        <p14:creationId xmlns:p14="http://schemas.microsoft.com/office/powerpoint/2010/main" val="107940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23034" y="669901"/>
            <a:ext cx="9534426" cy="995915"/>
          </a:xfrm>
        </p:spPr>
        <p:txBody>
          <a:bodyPr vert="horz" lIns="91440" tIns="45720" rIns="91440" bIns="45720" rtlCol="0" anchor="ctr">
            <a:normAutofit fontScale="90000"/>
          </a:bodyPr>
          <a:lstStyle/>
          <a:p>
            <a:r>
              <a:rPr lang="hr-HR" dirty="0"/>
              <a:t>Točke utjecaja na ozelenjivanje javne nabave: DOKUMENTACIJA O NABAVI</a:t>
            </a:r>
          </a:p>
        </p:txBody>
      </p:sp>
      <p:sp>
        <p:nvSpPr>
          <p:cNvPr id="8" name="Content Placeholder 7"/>
          <p:cNvSpPr>
            <a:spLocks noGrp="1"/>
          </p:cNvSpPr>
          <p:nvPr>
            <p:ph idx="1"/>
          </p:nvPr>
        </p:nvSpPr>
        <p:spPr>
          <a:xfrm>
            <a:off x="862149" y="2230952"/>
            <a:ext cx="10284918" cy="3350858"/>
          </a:xfrm>
        </p:spPr>
        <p:txBody>
          <a:bodyPr>
            <a:normAutofit/>
          </a:bodyPr>
          <a:lstStyle/>
          <a:p>
            <a:pPr marL="457200" indent="-457200">
              <a:buFont typeface="Wingdings" panose="05000000000000000000" pitchFamily="2" charset="2"/>
              <a:buChar char="§"/>
            </a:pPr>
            <a:r>
              <a:rPr lang="hr-HR" sz="2600" noProof="0" dirty="0"/>
              <a:t>Primjena okolišnih mjerila u postupku nabave</a:t>
            </a:r>
          </a:p>
          <a:p>
            <a:pPr marL="457200" indent="-457200">
              <a:buFont typeface="Wingdings" panose="05000000000000000000" pitchFamily="2" charset="2"/>
              <a:buChar char="§"/>
            </a:pPr>
            <a:r>
              <a:rPr lang="hr-HR" sz="2600" noProof="0" dirty="0"/>
              <a:t>Jasna, mjerljiva i utemeljena tehnička specifikacija</a:t>
            </a:r>
          </a:p>
          <a:p>
            <a:pPr marL="457200" indent="-457200">
              <a:buFont typeface="Wingdings" panose="05000000000000000000" pitchFamily="2" charset="2"/>
              <a:buChar char="§"/>
            </a:pPr>
            <a:r>
              <a:rPr lang="hr-HR" sz="2600" noProof="0" dirty="0"/>
              <a:t>Jasna objava kriterija odabira ENP te jasne formule kriterija vrednovanja</a:t>
            </a:r>
          </a:p>
          <a:p>
            <a:pPr marL="457200" indent="-457200">
              <a:buFont typeface="Wingdings" panose="05000000000000000000" pitchFamily="2" charset="2"/>
              <a:buChar char="§"/>
            </a:pPr>
            <a:r>
              <a:rPr lang="hr-HR" sz="2600" noProof="0" dirty="0"/>
              <a:t>Posebno zahtijevane odredbe ugovora objavljuju se već u dokumentaciji o nabavi</a:t>
            </a:r>
          </a:p>
        </p:txBody>
      </p:sp>
    </p:spTree>
    <p:extLst>
      <p:ext uri="{BB962C8B-B14F-4D97-AF65-F5344CB8AC3E}">
        <p14:creationId xmlns:p14="http://schemas.microsoft.com/office/powerpoint/2010/main" val="1616813262"/>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5D09A8-1B45-0C09-314A-F08EFF4A4C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AF3DCE-489E-670F-8C16-E960FC672F6E}"/>
              </a:ext>
            </a:extLst>
          </p:cNvPr>
          <p:cNvSpPr>
            <a:spLocks noGrp="1"/>
          </p:cNvSpPr>
          <p:nvPr>
            <p:ph type="title"/>
          </p:nvPr>
        </p:nvSpPr>
        <p:spPr>
          <a:xfrm>
            <a:off x="1612641" y="776433"/>
            <a:ext cx="9534426" cy="1200285"/>
          </a:xfrm>
        </p:spPr>
        <p:txBody>
          <a:bodyPr vert="horz" lIns="91440" tIns="45720" rIns="91440" bIns="45720" rtlCol="0" anchor="ctr">
            <a:normAutofit fontScale="90000"/>
          </a:bodyPr>
          <a:lstStyle/>
          <a:p>
            <a:r>
              <a:rPr lang="hr-HR" dirty="0"/>
              <a:t>Primjer 1. LIBURNIJA </a:t>
            </a:r>
            <a:r>
              <a:rPr lang="hr-HR" dirty="0" err="1"/>
              <a:t>d.o.o</a:t>
            </a:r>
            <a:r>
              <a:rPr lang="hr-HR" dirty="0"/>
              <a:t> - Auto gume (nove)</a:t>
            </a:r>
          </a:p>
        </p:txBody>
      </p:sp>
      <p:sp>
        <p:nvSpPr>
          <p:cNvPr id="3" name="Content Placeholder 2">
            <a:extLst>
              <a:ext uri="{FF2B5EF4-FFF2-40B4-BE49-F238E27FC236}">
                <a16:creationId xmlns:a16="http://schemas.microsoft.com/office/drawing/2014/main" id="{F6A1A923-718C-86C2-8E8C-4678C939DD87}"/>
              </a:ext>
            </a:extLst>
          </p:cNvPr>
          <p:cNvSpPr>
            <a:spLocks noGrp="1"/>
          </p:cNvSpPr>
          <p:nvPr>
            <p:ph idx="1"/>
          </p:nvPr>
        </p:nvSpPr>
        <p:spPr/>
        <p:txBody>
          <a:bodyPr>
            <a:normAutofit fontScale="92500"/>
          </a:bodyPr>
          <a:lstStyle/>
          <a:p>
            <a:r>
              <a:rPr lang="hr-HR" dirty="0"/>
              <a:t>Opis predmeta nabave: 2024. godina</a:t>
            </a:r>
          </a:p>
          <a:p>
            <a:r>
              <a:rPr lang="hr-HR" b="0" dirty="0">
                <a:effectLst/>
                <a:latin typeface="Source Sans Pro" panose="020B0503030403020204" pitchFamily="34" charset="0"/>
              </a:rPr>
              <a:t>Auto gume (nove)</a:t>
            </a:r>
          </a:p>
          <a:p>
            <a:pPr marL="457200" indent="-457200">
              <a:buFontTx/>
              <a:buChar char="-"/>
            </a:pPr>
            <a:r>
              <a:rPr lang="hr-HR" dirty="0">
                <a:latin typeface="Source Sans Pro" panose="020B0503030403020204" pitchFamily="34" charset="0"/>
              </a:rPr>
              <a:t>PV: 100</a:t>
            </a:r>
            <a:r>
              <a:rPr lang="hr-HR" i="0" dirty="0">
                <a:effectLst/>
                <a:latin typeface="Source Sans Pro" panose="020B0503030403020204" pitchFamily="34" charset="0"/>
              </a:rPr>
              <a:t>.000,00</a:t>
            </a:r>
            <a:r>
              <a:rPr lang="hr-HR" dirty="0">
                <a:latin typeface="Source Sans Pro" panose="020B0503030403020204" pitchFamily="34" charset="0"/>
              </a:rPr>
              <a:t> EUR</a:t>
            </a:r>
          </a:p>
          <a:p>
            <a:pPr marL="457200" indent="-457200">
              <a:buFontTx/>
              <a:buChar char="-"/>
            </a:pPr>
            <a:r>
              <a:rPr lang="hr-HR" b="0" i="0" dirty="0">
                <a:effectLst/>
                <a:latin typeface="Source Sans Pro" panose="020B0503030403020204" pitchFamily="34" charset="0"/>
              </a:rPr>
              <a:t>Auto gume (nove) za autobuse, sukladne tehničkim specifikacijama i ostalim traženim uvjetima naznačenima u ovoj dokumentaciji o nabavi (u nastavku: dokumentacija) i prilozima.</a:t>
            </a:r>
            <a:br>
              <a:rPr lang="hr-HR" dirty="0"/>
            </a:br>
            <a:r>
              <a:rPr lang="hr-HR" b="0" i="0" dirty="0">
                <a:effectLst/>
                <a:latin typeface="Source Sans Pro" panose="020B0503030403020204" pitchFamily="34" charset="0"/>
              </a:rPr>
              <a:t>Gume koje se isporučuju ne smiju biti starije (DOT oznaka) od 18 mjeseci.</a:t>
            </a:r>
            <a:endParaRPr lang="hr-HR" dirty="0"/>
          </a:p>
        </p:txBody>
      </p:sp>
    </p:spTree>
    <p:extLst>
      <p:ext uri="{BB962C8B-B14F-4D97-AF65-F5344CB8AC3E}">
        <p14:creationId xmlns:p14="http://schemas.microsoft.com/office/powerpoint/2010/main" val="1359580860"/>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943C5E-39BA-2D50-E41C-D2F194F6DB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CA6AE5-71A3-CA24-E630-7B443E576A6D}"/>
              </a:ext>
            </a:extLst>
          </p:cNvPr>
          <p:cNvSpPr>
            <a:spLocks noGrp="1"/>
          </p:cNvSpPr>
          <p:nvPr>
            <p:ph type="title"/>
          </p:nvPr>
        </p:nvSpPr>
        <p:spPr>
          <a:xfrm>
            <a:off x="1612641" y="776433"/>
            <a:ext cx="9534426" cy="1200285"/>
          </a:xfrm>
        </p:spPr>
        <p:txBody>
          <a:bodyPr vert="horz" lIns="91440" tIns="45720" rIns="91440" bIns="45720" rtlCol="0" anchor="ctr">
            <a:normAutofit fontScale="90000"/>
          </a:bodyPr>
          <a:lstStyle/>
          <a:p>
            <a:r>
              <a:rPr lang="hr-HR" dirty="0"/>
              <a:t>Primjer 1. LIBURNIJA </a:t>
            </a:r>
            <a:r>
              <a:rPr lang="hr-HR" dirty="0" err="1"/>
              <a:t>d.o.o</a:t>
            </a:r>
            <a:r>
              <a:rPr lang="hr-HR" dirty="0"/>
              <a:t> - Auto gume (nove)</a:t>
            </a:r>
          </a:p>
        </p:txBody>
      </p:sp>
      <p:sp>
        <p:nvSpPr>
          <p:cNvPr id="3" name="Content Placeholder 2">
            <a:extLst>
              <a:ext uri="{FF2B5EF4-FFF2-40B4-BE49-F238E27FC236}">
                <a16:creationId xmlns:a16="http://schemas.microsoft.com/office/drawing/2014/main" id="{44479524-8B33-BD11-601B-9058E976A50B}"/>
              </a:ext>
            </a:extLst>
          </p:cNvPr>
          <p:cNvSpPr>
            <a:spLocks noGrp="1"/>
          </p:cNvSpPr>
          <p:nvPr>
            <p:ph idx="1"/>
          </p:nvPr>
        </p:nvSpPr>
        <p:spPr/>
        <p:txBody>
          <a:bodyPr>
            <a:normAutofit fontScale="92500" lnSpcReduction="20000"/>
          </a:bodyPr>
          <a:lstStyle/>
          <a:p>
            <a:r>
              <a:rPr lang="hr-HR" sz="2400" b="1" dirty="0"/>
              <a:t>Uvjeti sposobnosti:</a:t>
            </a:r>
          </a:p>
          <a:p>
            <a:pPr marL="457200" indent="-457200">
              <a:buAutoNum type="arabicPeriod"/>
            </a:pPr>
            <a:r>
              <a:rPr lang="hr-HR" sz="2400" i="0" dirty="0">
                <a:effectLst/>
                <a:latin typeface="Source Sans Pro" panose="020B0503030403020204" pitchFamily="34" charset="0"/>
              </a:rPr>
              <a:t>Uzorci, opisi ili fotografije</a:t>
            </a:r>
          </a:p>
          <a:p>
            <a:pPr algn="just">
              <a:lnSpc>
                <a:spcPct val="110000"/>
              </a:lnSpc>
            </a:pPr>
            <a:r>
              <a:rPr lang="hr-HR" sz="2400" i="0" dirty="0">
                <a:effectLst/>
                <a:latin typeface="Source Sans Pro" panose="020B0503030403020204" pitchFamily="34" charset="0"/>
              </a:rPr>
              <a:t>- informacijski list proizvoda sukladno Prilogu III. ili oznakom gume (naljepnicom) sukladno Prilogu I. delegirane Uredbe (EU) 2020/740 Europskog parlamenta i Vijeća od 25. svibnja 2020. o označavanju guma s obzirom na učinkovitost potrošnje goriva i druge parametre, izmjeni Uredbe (EU) 2017/1369 i stavljanju izvan snage Uredbe (EZ) br. 1222/2009. u kojem je jasno i nedvojbeno dokazano da ponuđene auto gume zadovoljavaju tražene tehničke karakteristike navedene u dokumentaciji o nabavi i u dokumentu Obrazac s tehničkim karakteristikama ponuđenih auto guma.</a:t>
            </a:r>
          </a:p>
          <a:p>
            <a:endParaRPr lang="hr-HR" dirty="0"/>
          </a:p>
          <a:p>
            <a:endParaRPr lang="hr-HR" dirty="0"/>
          </a:p>
        </p:txBody>
      </p:sp>
    </p:spTree>
    <p:extLst>
      <p:ext uri="{BB962C8B-B14F-4D97-AF65-F5344CB8AC3E}">
        <p14:creationId xmlns:p14="http://schemas.microsoft.com/office/powerpoint/2010/main" val="3045017412"/>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282A07-9523-64A1-3514-DC62F43395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E95C72-79B7-D91B-9DBA-8B315E35B856}"/>
              </a:ext>
            </a:extLst>
          </p:cNvPr>
          <p:cNvSpPr>
            <a:spLocks noGrp="1"/>
          </p:cNvSpPr>
          <p:nvPr>
            <p:ph type="title"/>
          </p:nvPr>
        </p:nvSpPr>
        <p:spPr>
          <a:xfrm>
            <a:off x="1612641" y="776433"/>
            <a:ext cx="9534426" cy="1200285"/>
          </a:xfrm>
        </p:spPr>
        <p:txBody>
          <a:bodyPr vert="horz" lIns="91440" tIns="45720" rIns="91440" bIns="45720" rtlCol="0" anchor="ctr">
            <a:normAutofit fontScale="90000"/>
          </a:bodyPr>
          <a:lstStyle/>
          <a:p>
            <a:r>
              <a:rPr lang="hr-HR" dirty="0"/>
              <a:t>Primjer 1. LIBURNIJA </a:t>
            </a:r>
            <a:r>
              <a:rPr lang="hr-HR" dirty="0" err="1"/>
              <a:t>d.o.o</a:t>
            </a:r>
            <a:r>
              <a:rPr lang="hr-HR" dirty="0"/>
              <a:t> - Auto gume (nove)</a:t>
            </a:r>
          </a:p>
        </p:txBody>
      </p:sp>
      <p:sp>
        <p:nvSpPr>
          <p:cNvPr id="3" name="Content Placeholder 2">
            <a:extLst>
              <a:ext uri="{FF2B5EF4-FFF2-40B4-BE49-F238E27FC236}">
                <a16:creationId xmlns:a16="http://schemas.microsoft.com/office/drawing/2014/main" id="{74A8C024-623D-E189-43A0-13DCC193938A}"/>
              </a:ext>
            </a:extLst>
          </p:cNvPr>
          <p:cNvSpPr>
            <a:spLocks noGrp="1"/>
          </p:cNvSpPr>
          <p:nvPr>
            <p:ph idx="1"/>
          </p:nvPr>
        </p:nvSpPr>
        <p:spPr/>
        <p:txBody>
          <a:bodyPr>
            <a:normAutofit fontScale="92500" lnSpcReduction="10000"/>
          </a:bodyPr>
          <a:lstStyle/>
          <a:p>
            <a:r>
              <a:rPr lang="hr-HR" sz="2400" b="1" dirty="0"/>
              <a:t>Uvjeti sposobnosti:</a:t>
            </a:r>
          </a:p>
          <a:p>
            <a:pPr marL="457200" indent="-457200">
              <a:buAutoNum type="arabicPeriod"/>
            </a:pPr>
            <a:r>
              <a:rPr lang="hr-HR" sz="2400" i="0" dirty="0">
                <a:effectLst/>
                <a:latin typeface="Source Sans Pro" panose="020B0503030403020204" pitchFamily="34" charset="0"/>
              </a:rPr>
              <a:t>Uzorci, opisi ili fotografije</a:t>
            </a:r>
          </a:p>
          <a:p>
            <a:pPr algn="just"/>
            <a:r>
              <a:rPr lang="hr-HR" sz="2400" i="0" dirty="0">
                <a:effectLst/>
                <a:latin typeface="Source Sans Pro" panose="020B0503030403020204" pitchFamily="34" charset="0"/>
              </a:rPr>
              <a:t>Naručitelj može istinitost dostavljenih dokumenata provjeravati u bazi EPREL Europske unije (Europski registar za označavanje energetske učinkovitosti) na poveznici </a:t>
            </a:r>
            <a:r>
              <a:rPr lang="hr-HR" sz="2400" i="0" dirty="0">
                <a:effectLst/>
                <a:latin typeface="Source Sans Pro" panose="020B0503030403020204" pitchFamily="34" charset="0"/>
                <a:hlinkClick r:id="rId2">
                  <a:extLst>
                    <a:ext uri="{A12FA001-AC4F-418D-AE19-62706E023703}">
                      <ahyp:hlinkClr xmlns:ahyp="http://schemas.microsoft.com/office/drawing/2018/hyperlinkcolor" val="tx"/>
                    </a:ext>
                  </a:extLst>
                </a:hlinkClick>
              </a:rPr>
              <a:t>https://eprel.ec.europa.eu/screen/product/tyres</a:t>
            </a:r>
            <a:r>
              <a:rPr lang="hr-HR" sz="2400" i="0" dirty="0">
                <a:effectLst/>
                <a:latin typeface="Source Sans Pro" panose="020B0503030403020204" pitchFamily="34" charset="0"/>
              </a:rPr>
              <a:t> </a:t>
            </a:r>
          </a:p>
          <a:p>
            <a:pPr algn="just"/>
            <a:r>
              <a:rPr lang="hr-HR" sz="2400" i="0" dirty="0">
                <a:effectLst/>
                <a:latin typeface="Source Sans Pro" panose="020B0503030403020204" pitchFamily="34" charset="0"/>
              </a:rPr>
              <a:t>Ukoliko neka od ponuđenih auto guma nije prošla provjeru, odnosno za nju u bazi EPREL Europske unije stoji napomena „Riječ je o modelu dobavljača koji još nije provjeren“, tada je potrebno za tu gumu dostaviti potvrdu nacionalnog nadležnog tijela sa svim podacima s informacijskog lista proizvoda sukladno delegiranoj Uredbi (EU) 2020/740.</a:t>
            </a:r>
          </a:p>
          <a:p>
            <a:endParaRPr lang="hr-HR" dirty="0"/>
          </a:p>
          <a:p>
            <a:endParaRPr lang="hr-HR" dirty="0"/>
          </a:p>
        </p:txBody>
      </p:sp>
    </p:spTree>
    <p:extLst>
      <p:ext uri="{BB962C8B-B14F-4D97-AF65-F5344CB8AC3E}">
        <p14:creationId xmlns:p14="http://schemas.microsoft.com/office/powerpoint/2010/main" val="405259936"/>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4BE94B-466B-D25D-DBB1-DA7B1E7484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B1FFE2-3ECD-CD38-62EF-495E0458FCBC}"/>
              </a:ext>
            </a:extLst>
          </p:cNvPr>
          <p:cNvSpPr>
            <a:spLocks noGrp="1"/>
          </p:cNvSpPr>
          <p:nvPr>
            <p:ph type="title"/>
          </p:nvPr>
        </p:nvSpPr>
        <p:spPr/>
        <p:txBody>
          <a:bodyPr vert="horz" lIns="91440" tIns="45720" rIns="91440" bIns="45720" rtlCol="0" anchor="ctr">
            <a:normAutofit fontScale="90000"/>
          </a:bodyPr>
          <a:lstStyle/>
          <a:p>
            <a:r>
              <a:rPr lang="hr-HR" dirty="0"/>
              <a:t>Primjer 1. LIBURNIJA </a:t>
            </a:r>
            <a:r>
              <a:rPr lang="hr-HR" dirty="0" err="1"/>
              <a:t>d.o.o</a:t>
            </a:r>
            <a:r>
              <a:rPr lang="hr-HR" dirty="0"/>
              <a:t> - Auto gume (nove)</a:t>
            </a:r>
          </a:p>
        </p:txBody>
      </p:sp>
      <p:sp>
        <p:nvSpPr>
          <p:cNvPr id="3" name="Content Placeholder 2">
            <a:extLst>
              <a:ext uri="{FF2B5EF4-FFF2-40B4-BE49-F238E27FC236}">
                <a16:creationId xmlns:a16="http://schemas.microsoft.com/office/drawing/2014/main" id="{8B3A5FA1-7923-47C9-8211-DDA7DDD8E0B3}"/>
              </a:ext>
            </a:extLst>
          </p:cNvPr>
          <p:cNvSpPr>
            <a:spLocks noGrp="1"/>
          </p:cNvSpPr>
          <p:nvPr>
            <p:ph idx="1"/>
          </p:nvPr>
        </p:nvSpPr>
        <p:spPr/>
        <p:txBody>
          <a:bodyPr>
            <a:normAutofit/>
          </a:bodyPr>
          <a:lstStyle/>
          <a:p>
            <a:r>
              <a:rPr lang="hr-HR" dirty="0"/>
              <a:t>Kriterij za odabir ponude:</a:t>
            </a:r>
          </a:p>
          <a:p>
            <a:pPr algn="l"/>
            <a:r>
              <a:rPr lang="pl-PL" b="0" i="0" u="none" strike="noStrike" baseline="0" dirty="0">
                <a:latin typeface="CIDFont+F5"/>
              </a:rPr>
              <a:t>1. Cijena ponude bez PDV-a: 60 bodova</a:t>
            </a:r>
          </a:p>
          <a:p>
            <a:pPr algn="l"/>
            <a:r>
              <a:rPr lang="hr-HR" b="0" i="0" u="sng" strike="noStrike" baseline="0" dirty="0">
                <a:latin typeface="CIDFont+F5"/>
              </a:rPr>
              <a:t>2. Učinkovitost potrošnje goriva: 20 bodova</a:t>
            </a:r>
          </a:p>
          <a:p>
            <a:pPr algn="l"/>
            <a:r>
              <a:rPr lang="pl-PL" b="0" i="0" u="sng" strike="noStrike" baseline="0" dirty="0">
                <a:latin typeface="CIDFont+F5"/>
              </a:rPr>
              <a:t>3. Prianjanje na mokroj podlozi: 20 bodova</a:t>
            </a:r>
            <a:endParaRPr lang="hr-HR" u="sng" dirty="0"/>
          </a:p>
          <a:p>
            <a:endParaRPr lang="hr-HR" dirty="0"/>
          </a:p>
          <a:p>
            <a:endParaRPr lang="hr-HR" dirty="0"/>
          </a:p>
        </p:txBody>
      </p:sp>
    </p:spTree>
    <p:extLst>
      <p:ext uri="{BB962C8B-B14F-4D97-AF65-F5344CB8AC3E}">
        <p14:creationId xmlns:p14="http://schemas.microsoft.com/office/powerpoint/2010/main" val="675569332"/>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427245-B3EA-37D3-C130-1BD97D7C5A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E8A141-3AEC-B38F-19BA-F34B0B17E37B}"/>
              </a:ext>
            </a:extLst>
          </p:cNvPr>
          <p:cNvSpPr>
            <a:spLocks noGrp="1"/>
          </p:cNvSpPr>
          <p:nvPr>
            <p:ph type="title"/>
          </p:nvPr>
        </p:nvSpPr>
        <p:spPr/>
        <p:txBody>
          <a:bodyPr vert="horz" lIns="91440" tIns="45720" rIns="91440" bIns="45720" rtlCol="0" anchor="ctr">
            <a:normAutofit fontScale="90000"/>
          </a:bodyPr>
          <a:lstStyle/>
          <a:p>
            <a:r>
              <a:rPr lang="hr-HR" dirty="0"/>
              <a:t>Primjer 1. LIBURNIJA </a:t>
            </a:r>
            <a:r>
              <a:rPr lang="hr-HR" dirty="0" err="1"/>
              <a:t>d.o.o</a:t>
            </a:r>
            <a:r>
              <a:rPr lang="hr-HR" dirty="0"/>
              <a:t> - Auto gume (nove)</a:t>
            </a:r>
          </a:p>
        </p:txBody>
      </p:sp>
      <p:sp>
        <p:nvSpPr>
          <p:cNvPr id="3" name="Content Placeholder 2">
            <a:extLst>
              <a:ext uri="{FF2B5EF4-FFF2-40B4-BE49-F238E27FC236}">
                <a16:creationId xmlns:a16="http://schemas.microsoft.com/office/drawing/2014/main" id="{E3FF7FCA-6C31-227F-80B6-1C2F1D7A15F3}"/>
              </a:ext>
            </a:extLst>
          </p:cNvPr>
          <p:cNvSpPr>
            <a:spLocks noGrp="1"/>
          </p:cNvSpPr>
          <p:nvPr>
            <p:ph idx="1"/>
          </p:nvPr>
        </p:nvSpPr>
        <p:spPr/>
        <p:txBody>
          <a:bodyPr>
            <a:normAutofit/>
          </a:bodyPr>
          <a:lstStyle/>
          <a:p>
            <a:r>
              <a:rPr lang="hr-HR" dirty="0"/>
              <a:t>Kriterij za odabir ponude:</a:t>
            </a:r>
          </a:p>
          <a:p>
            <a:pPr algn="l"/>
            <a:r>
              <a:rPr lang="hr-HR" b="0" i="0" u="sng" strike="noStrike" baseline="0" dirty="0">
                <a:latin typeface="CIDFont+F5"/>
              </a:rPr>
              <a:t>2. Učinkovitost potrošnje goriva: 20 bodova</a:t>
            </a:r>
          </a:p>
          <a:p>
            <a:pPr algn="l"/>
            <a:r>
              <a:rPr lang="hr-HR" sz="1800" b="0" i="0" u="none" strike="noStrike" baseline="0" dirty="0">
                <a:latin typeface="CIDFont+F5"/>
              </a:rPr>
              <a:t>Učinkovitost potrošnje goriva</a:t>
            </a:r>
          </a:p>
          <a:p>
            <a:pPr algn="l"/>
            <a:r>
              <a:rPr lang="hr-HR" sz="1800" b="0" i="0" u="none" strike="noStrike" baseline="0" dirty="0">
                <a:latin typeface="CIDFont+F5"/>
              </a:rPr>
              <a:t>1. Razred učinkovitosti potrošnje goriva A: 20 bodova</a:t>
            </a:r>
          </a:p>
          <a:p>
            <a:pPr algn="l"/>
            <a:r>
              <a:rPr lang="hr-HR" sz="1800" b="0" i="0" u="none" strike="noStrike" baseline="0" dirty="0">
                <a:latin typeface="CIDFont+F5"/>
              </a:rPr>
              <a:t>2. Razred učinkovitosti potrošnje goriva B: 15 bodova</a:t>
            </a:r>
          </a:p>
          <a:p>
            <a:pPr algn="l"/>
            <a:r>
              <a:rPr lang="hr-HR" sz="1800" b="0" i="0" u="none" strike="noStrike" baseline="0" dirty="0">
                <a:latin typeface="CIDFont+F5"/>
              </a:rPr>
              <a:t>3. Razred učinkovitosti potrošnje goriva C: 10 bodova</a:t>
            </a:r>
          </a:p>
          <a:p>
            <a:pPr algn="l"/>
            <a:r>
              <a:rPr lang="hr-HR" sz="1800" b="0" i="0" u="none" strike="noStrike" baseline="0" dirty="0">
                <a:latin typeface="CIDFont+F5"/>
              </a:rPr>
              <a:t>4. Razred učinkovitosti potrošnje goriva D: 0 bodova</a:t>
            </a:r>
            <a:endParaRPr lang="hr-HR" dirty="0"/>
          </a:p>
          <a:p>
            <a:endParaRPr lang="hr-HR" dirty="0"/>
          </a:p>
        </p:txBody>
      </p:sp>
    </p:spTree>
    <p:extLst>
      <p:ext uri="{BB962C8B-B14F-4D97-AF65-F5344CB8AC3E}">
        <p14:creationId xmlns:p14="http://schemas.microsoft.com/office/powerpoint/2010/main" val="3009427154"/>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324F3D-5F86-1019-0EC0-11E975DB16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3A03B0-24A2-B357-EECF-78C39F86EA61}"/>
              </a:ext>
            </a:extLst>
          </p:cNvPr>
          <p:cNvSpPr>
            <a:spLocks noGrp="1"/>
          </p:cNvSpPr>
          <p:nvPr>
            <p:ph type="title"/>
          </p:nvPr>
        </p:nvSpPr>
        <p:spPr/>
        <p:txBody>
          <a:bodyPr vert="horz" lIns="91440" tIns="45720" rIns="91440" bIns="45720" rtlCol="0" anchor="ctr">
            <a:normAutofit fontScale="90000"/>
          </a:bodyPr>
          <a:lstStyle/>
          <a:p>
            <a:r>
              <a:rPr lang="hr-HR" dirty="0"/>
              <a:t>Primjer 1. LIBURNIJA </a:t>
            </a:r>
            <a:r>
              <a:rPr lang="hr-HR" dirty="0" err="1"/>
              <a:t>d.o.o</a:t>
            </a:r>
            <a:r>
              <a:rPr lang="hr-HR" dirty="0"/>
              <a:t> - Auto gume (nove)</a:t>
            </a:r>
          </a:p>
        </p:txBody>
      </p:sp>
      <p:sp>
        <p:nvSpPr>
          <p:cNvPr id="3" name="Content Placeholder 2">
            <a:extLst>
              <a:ext uri="{FF2B5EF4-FFF2-40B4-BE49-F238E27FC236}">
                <a16:creationId xmlns:a16="http://schemas.microsoft.com/office/drawing/2014/main" id="{795A62AA-A95A-E597-BF8A-31737550DB8B}"/>
              </a:ext>
            </a:extLst>
          </p:cNvPr>
          <p:cNvSpPr>
            <a:spLocks noGrp="1"/>
          </p:cNvSpPr>
          <p:nvPr>
            <p:ph idx="1"/>
          </p:nvPr>
        </p:nvSpPr>
        <p:spPr/>
        <p:txBody>
          <a:bodyPr>
            <a:normAutofit/>
          </a:bodyPr>
          <a:lstStyle/>
          <a:p>
            <a:r>
              <a:rPr lang="hr-HR" dirty="0"/>
              <a:t>Kriterij za odabir ponude:</a:t>
            </a:r>
          </a:p>
          <a:p>
            <a:pPr algn="l"/>
            <a:r>
              <a:rPr lang="pl-PL" b="0" i="0" u="sng" strike="noStrike" baseline="0" dirty="0">
                <a:latin typeface="CIDFont+F5"/>
              </a:rPr>
              <a:t>3. Prianjanje na mokroj podlozi: 20 bodova</a:t>
            </a:r>
            <a:endParaRPr lang="hr-HR" u="sng" dirty="0"/>
          </a:p>
          <a:p>
            <a:r>
              <a:rPr lang="hr-HR" sz="1800" b="0" i="0" u="none" strike="noStrike" baseline="0" dirty="0">
                <a:latin typeface="CIDFont+F5"/>
              </a:rPr>
              <a:t>Naručitelj zahtijeva razred prianjanja na mokroj podlozi </a:t>
            </a:r>
          </a:p>
          <a:p>
            <a:r>
              <a:rPr lang="pl-PL" sz="1800" b="0" i="0" u="none" strike="noStrike" baseline="0" dirty="0">
                <a:latin typeface="CIDFont+F5"/>
              </a:rPr>
              <a:t>1. Razred prianjanja na mokroj podlozi A: 20 bodova</a:t>
            </a:r>
          </a:p>
          <a:p>
            <a:pPr algn="l"/>
            <a:r>
              <a:rPr lang="pl-PL" sz="1800" b="0" i="0" u="none" strike="noStrike" baseline="0" dirty="0">
                <a:latin typeface="CIDFont+F5"/>
              </a:rPr>
              <a:t>2. Razred prianjanja na mokroj podlozi B: 15 bodova</a:t>
            </a:r>
          </a:p>
          <a:p>
            <a:pPr algn="l"/>
            <a:r>
              <a:rPr lang="pl-PL" sz="1800" b="0" i="0" u="none" strike="noStrike" baseline="0" dirty="0">
                <a:latin typeface="CIDFont+F5"/>
              </a:rPr>
              <a:t>3. Razred prianjanja na mokroj podlozi C: 0 bodova</a:t>
            </a:r>
            <a:endParaRPr lang="hr-HR" dirty="0"/>
          </a:p>
        </p:txBody>
      </p:sp>
    </p:spTree>
    <p:extLst>
      <p:ext uri="{BB962C8B-B14F-4D97-AF65-F5344CB8AC3E}">
        <p14:creationId xmlns:p14="http://schemas.microsoft.com/office/powerpoint/2010/main" val="708678869"/>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92B70A-C9DD-A8F9-DB22-76A31B8BA5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79AE0F-99E9-BFE3-320F-15E31AC06595}"/>
              </a:ext>
            </a:extLst>
          </p:cNvPr>
          <p:cNvSpPr>
            <a:spLocks noGrp="1"/>
          </p:cNvSpPr>
          <p:nvPr>
            <p:ph type="title"/>
          </p:nvPr>
        </p:nvSpPr>
        <p:spPr>
          <a:xfrm>
            <a:off x="838200" y="365124"/>
            <a:ext cx="8525759" cy="1325563"/>
          </a:xfrm>
        </p:spPr>
        <p:txBody>
          <a:bodyPr vert="horz" lIns="91440" tIns="45720" rIns="91440" bIns="45720" rtlCol="0" anchor="ctr">
            <a:normAutofit/>
          </a:bodyPr>
          <a:lstStyle/>
          <a:p>
            <a:r>
              <a:rPr lang="hr-HR" sz="4000" b="1" dirty="0">
                <a:solidFill>
                  <a:schemeClr val="tx1">
                    <a:lumMod val="75000"/>
                    <a:lumOff val="25000"/>
                  </a:schemeClr>
                </a:solidFill>
                <a:latin typeface="+mn-lt"/>
              </a:rPr>
              <a:t>Primjer 1. LIBURNIJA </a:t>
            </a:r>
            <a:r>
              <a:rPr lang="hr-HR" sz="4000" b="1" dirty="0" err="1">
                <a:solidFill>
                  <a:schemeClr val="tx1">
                    <a:lumMod val="75000"/>
                    <a:lumOff val="25000"/>
                  </a:schemeClr>
                </a:solidFill>
                <a:latin typeface="+mn-lt"/>
              </a:rPr>
              <a:t>d.o.o</a:t>
            </a:r>
            <a:r>
              <a:rPr lang="hr-HR" sz="4000" b="1" dirty="0">
                <a:solidFill>
                  <a:schemeClr val="tx1">
                    <a:lumMod val="75000"/>
                    <a:lumOff val="25000"/>
                  </a:schemeClr>
                </a:solidFill>
                <a:latin typeface="+mn-lt"/>
              </a:rPr>
              <a:t> - Auto gume (nove)</a:t>
            </a:r>
          </a:p>
        </p:txBody>
      </p:sp>
      <p:sp>
        <p:nvSpPr>
          <p:cNvPr id="3" name="Content Placeholder 2">
            <a:extLst>
              <a:ext uri="{FF2B5EF4-FFF2-40B4-BE49-F238E27FC236}">
                <a16:creationId xmlns:a16="http://schemas.microsoft.com/office/drawing/2014/main" id="{AB73F6C6-0A76-7BEA-9428-19C817168A42}"/>
              </a:ext>
            </a:extLst>
          </p:cNvPr>
          <p:cNvSpPr>
            <a:spLocks noGrp="1"/>
          </p:cNvSpPr>
          <p:nvPr>
            <p:ph sz="half" idx="2"/>
          </p:nvPr>
        </p:nvSpPr>
        <p:spPr>
          <a:xfrm>
            <a:off x="6172200" y="1825625"/>
            <a:ext cx="5181600" cy="4351338"/>
          </a:xfrm>
        </p:spPr>
        <p:txBody>
          <a:bodyPr>
            <a:normAutofit/>
          </a:bodyPr>
          <a:lstStyle/>
          <a:p>
            <a:r>
              <a:rPr lang="hr-HR"/>
              <a:t>Tehničke specifikacije:</a:t>
            </a:r>
          </a:p>
          <a:p>
            <a:endParaRPr lang="hr-HR"/>
          </a:p>
          <a:p>
            <a:endParaRPr lang="hr-HR"/>
          </a:p>
          <a:p>
            <a:endParaRPr lang="hr-HR"/>
          </a:p>
        </p:txBody>
      </p:sp>
      <p:graphicFrame>
        <p:nvGraphicFramePr>
          <p:cNvPr id="4" name="Table 3">
            <a:extLst>
              <a:ext uri="{FF2B5EF4-FFF2-40B4-BE49-F238E27FC236}">
                <a16:creationId xmlns:a16="http://schemas.microsoft.com/office/drawing/2014/main" id="{13716B3A-0298-49F3-1604-4AF52CAF4384}"/>
              </a:ext>
            </a:extLst>
          </p:cNvPr>
          <p:cNvGraphicFramePr>
            <a:graphicFrameLocks noGrp="1"/>
          </p:cNvGraphicFramePr>
          <p:nvPr>
            <p:extLst>
              <p:ext uri="{D42A27DB-BD31-4B8C-83A1-F6EECF244321}">
                <p14:modId xmlns:p14="http://schemas.microsoft.com/office/powerpoint/2010/main" val="1004939060"/>
              </p:ext>
            </p:extLst>
          </p:nvPr>
        </p:nvGraphicFramePr>
        <p:xfrm>
          <a:off x="1101247" y="2902884"/>
          <a:ext cx="6502052" cy="2196819"/>
        </p:xfrm>
        <a:graphic>
          <a:graphicData uri="http://schemas.openxmlformats.org/drawingml/2006/table">
            <a:tbl>
              <a:tblPr/>
              <a:tblGrid>
                <a:gridCol w="730625">
                  <a:extLst>
                    <a:ext uri="{9D8B030D-6E8A-4147-A177-3AD203B41FA5}">
                      <a16:colId xmlns:a16="http://schemas.microsoft.com/office/drawing/2014/main" val="1066043203"/>
                    </a:ext>
                  </a:extLst>
                </a:gridCol>
                <a:gridCol w="5771427">
                  <a:extLst>
                    <a:ext uri="{9D8B030D-6E8A-4147-A177-3AD203B41FA5}">
                      <a16:colId xmlns:a16="http://schemas.microsoft.com/office/drawing/2014/main" val="1323208940"/>
                    </a:ext>
                  </a:extLst>
                </a:gridCol>
              </a:tblGrid>
              <a:tr h="732273">
                <a:tc>
                  <a:txBody>
                    <a:bodyPr/>
                    <a:lstStyle/>
                    <a:p>
                      <a:pPr algn="ctr" fontAlgn="ctr"/>
                      <a:endParaRPr lang="hr-HR" sz="3800" b="0" i="0" u="none" strike="noStrike">
                        <a:effectLst/>
                        <a:latin typeface="Arial" panose="020B0604020202020204" pitchFamily="34" charset="0"/>
                      </a:endParaRPr>
                    </a:p>
                  </a:txBody>
                  <a:tcPr marL="15988" marR="15988" marT="159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hr-HR" sz="2100" b="0" i="0" u="none" strike="noStrike" dirty="0">
                          <a:solidFill>
                            <a:schemeClr val="tx1">
                              <a:lumMod val="75000"/>
                              <a:lumOff val="25000"/>
                            </a:schemeClr>
                          </a:solidFill>
                          <a:effectLst/>
                          <a:latin typeface="Source Sans Pro" panose="020B0503030403020204" pitchFamily="34" charset="0"/>
                        </a:rPr>
                        <a:t>Razred</a:t>
                      </a:r>
                      <a:r>
                        <a:rPr lang="hr-HR" sz="2100" b="0" i="0" u="none" strike="noStrike" dirty="0">
                          <a:solidFill>
                            <a:srgbClr val="000000"/>
                          </a:solidFill>
                          <a:effectLst/>
                          <a:latin typeface="Source Sans Pro" panose="020B0503030403020204" pitchFamily="34" charset="0"/>
                        </a:rPr>
                        <a:t> učinkovitosti potrošnje goriva: od A do D</a:t>
                      </a:r>
                      <a:endParaRPr lang="hr-HR" sz="3800" b="0" i="0" u="none" strike="noStrike" dirty="0">
                        <a:effectLst/>
                        <a:latin typeface="Arial" panose="020B0604020202020204" pitchFamily="34" charset="0"/>
                      </a:endParaRPr>
                    </a:p>
                  </a:txBody>
                  <a:tcPr marL="15988" marR="15988" marT="159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924089308"/>
                  </a:ext>
                </a:extLst>
              </a:tr>
              <a:tr h="732273">
                <a:tc>
                  <a:txBody>
                    <a:bodyPr/>
                    <a:lstStyle/>
                    <a:p>
                      <a:pPr algn="ctr" fontAlgn="ctr"/>
                      <a:endParaRPr lang="hr-HR" sz="3800" b="0" i="0" u="none" strike="noStrike">
                        <a:effectLst/>
                        <a:latin typeface="Arial" panose="020B0604020202020204" pitchFamily="34" charset="0"/>
                      </a:endParaRPr>
                    </a:p>
                  </a:txBody>
                  <a:tcPr marL="15988" marR="15988" marT="159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pl-PL" sz="2100" b="0" i="0" u="none" strike="noStrike">
                          <a:solidFill>
                            <a:srgbClr val="000000"/>
                          </a:solidFill>
                          <a:effectLst/>
                          <a:latin typeface="Source Sans Pro" panose="020B0503030403020204" pitchFamily="34" charset="0"/>
                        </a:rPr>
                        <a:t>Razred prianjanja na mokroj podlozi: od A do C</a:t>
                      </a:r>
                      <a:endParaRPr lang="pl-PL" sz="3800" b="0" i="0" u="none" strike="noStrike">
                        <a:effectLst/>
                        <a:latin typeface="Arial" panose="020B0604020202020204" pitchFamily="34" charset="0"/>
                      </a:endParaRPr>
                    </a:p>
                  </a:txBody>
                  <a:tcPr marL="15988" marR="15988" marT="159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143207937"/>
                  </a:ext>
                </a:extLst>
              </a:tr>
              <a:tr h="732273">
                <a:tc>
                  <a:txBody>
                    <a:bodyPr/>
                    <a:lstStyle/>
                    <a:p>
                      <a:pPr algn="ctr" fontAlgn="ctr"/>
                      <a:endParaRPr lang="hr-HR" sz="3800" b="0" i="0" u="none" strike="noStrike">
                        <a:effectLst/>
                        <a:latin typeface="Arial" panose="020B0604020202020204" pitchFamily="34" charset="0"/>
                      </a:endParaRPr>
                    </a:p>
                  </a:txBody>
                  <a:tcPr marL="15988" marR="15988" marT="159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hr-HR" sz="2100" b="0" i="0" u="none" strike="noStrike" dirty="0">
                          <a:solidFill>
                            <a:srgbClr val="000000"/>
                          </a:solidFill>
                          <a:effectLst/>
                          <a:latin typeface="Source Sans Pro" panose="020B0503030403020204" pitchFamily="34" charset="0"/>
                        </a:rPr>
                        <a:t>Vrijednost vanjske buke kotrljanja: </a:t>
                      </a:r>
                      <a:r>
                        <a:rPr lang="hr-HR" sz="2100" b="0" i="0" u="none" strike="noStrike" dirty="0" err="1">
                          <a:solidFill>
                            <a:srgbClr val="000000"/>
                          </a:solidFill>
                          <a:effectLst/>
                          <a:latin typeface="Source Sans Pro" panose="020B0503030403020204" pitchFamily="34" charset="0"/>
                        </a:rPr>
                        <a:t>max</a:t>
                      </a:r>
                      <a:r>
                        <a:rPr lang="hr-HR" sz="2100" b="0" i="0" u="none" strike="noStrike" dirty="0">
                          <a:solidFill>
                            <a:srgbClr val="000000"/>
                          </a:solidFill>
                          <a:effectLst/>
                          <a:latin typeface="Source Sans Pro" panose="020B0503030403020204" pitchFamily="34" charset="0"/>
                        </a:rPr>
                        <a:t> 71 dB</a:t>
                      </a:r>
                      <a:endParaRPr lang="hr-HR" sz="3800" b="0" i="0" u="none" strike="noStrike" dirty="0">
                        <a:effectLst/>
                        <a:latin typeface="Arial" panose="020B0604020202020204" pitchFamily="34" charset="0"/>
                      </a:endParaRPr>
                    </a:p>
                  </a:txBody>
                  <a:tcPr marL="15988" marR="15988" marT="159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649762814"/>
                  </a:ext>
                </a:extLst>
              </a:tr>
            </a:tbl>
          </a:graphicData>
        </a:graphic>
      </p:graphicFrame>
    </p:spTree>
    <p:extLst>
      <p:ext uri="{BB962C8B-B14F-4D97-AF65-F5344CB8AC3E}">
        <p14:creationId xmlns:p14="http://schemas.microsoft.com/office/powerpoint/2010/main" val="1491503369"/>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0382E9-0DA5-AE02-6FBE-58B8E8E4CA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D6F86D-D55A-0667-D3BA-C3EC1F51A70F}"/>
              </a:ext>
            </a:extLst>
          </p:cNvPr>
          <p:cNvSpPr>
            <a:spLocks noGrp="1"/>
          </p:cNvSpPr>
          <p:nvPr>
            <p:ph type="title"/>
          </p:nvPr>
        </p:nvSpPr>
        <p:spPr>
          <a:xfrm>
            <a:off x="1036569" y="703281"/>
            <a:ext cx="9534426" cy="995915"/>
          </a:xfrm>
        </p:spPr>
        <p:txBody>
          <a:bodyPr vert="horz" lIns="91440" tIns="45720" rIns="91440" bIns="45720" rtlCol="0" anchor="ctr">
            <a:noAutofit/>
          </a:bodyPr>
          <a:lstStyle/>
          <a:p>
            <a:r>
              <a:rPr lang="hr-HR" sz="3600" dirty="0"/>
              <a:t>Primjer 1. LIBURNIJA </a:t>
            </a:r>
            <a:r>
              <a:rPr lang="hr-HR" sz="3600" dirty="0" err="1"/>
              <a:t>d.o.o</a:t>
            </a:r>
            <a:r>
              <a:rPr lang="hr-HR" sz="3600" dirty="0"/>
              <a:t> - Auto gume (nove)</a:t>
            </a:r>
          </a:p>
        </p:txBody>
      </p:sp>
      <p:sp>
        <p:nvSpPr>
          <p:cNvPr id="3" name="Content Placeholder 2">
            <a:extLst>
              <a:ext uri="{FF2B5EF4-FFF2-40B4-BE49-F238E27FC236}">
                <a16:creationId xmlns:a16="http://schemas.microsoft.com/office/drawing/2014/main" id="{E585981A-80EA-99C7-64AA-150E44A80C42}"/>
              </a:ext>
            </a:extLst>
          </p:cNvPr>
          <p:cNvSpPr>
            <a:spLocks noGrp="1"/>
          </p:cNvSpPr>
          <p:nvPr>
            <p:ph idx="1"/>
          </p:nvPr>
        </p:nvSpPr>
        <p:spPr>
          <a:xfrm>
            <a:off x="914400" y="1772348"/>
            <a:ext cx="10232667" cy="3809462"/>
          </a:xfrm>
        </p:spPr>
        <p:txBody>
          <a:bodyPr>
            <a:normAutofit fontScale="70000" lnSpcReduction="20000"/>
          </a:bodyPr>
          <a:lstStyle/>
          <a:p>
            <a:pPr>
              <a:lnSpc>
                <a:spcPct val="120000"/>
              </a:lnSpc>
            </a:pPr>
            <a:r>
              <a:rPr lang="hr-HR" b="1" dirty="0"/>
              <a:t>Ugovorne odredbe:</a:t>
            </a:r>
          </a:p>
          <a:p>
            <a:pPr algn="l">
              <a:lnSpc>
                <a:spcPct val="120000"/>
              </a:lnSpc>
            </a:pPr>
            <a:r>
              <a:rPr lang="hr-HR" i="0" dirty="0">
                <a:effectLst/>
                <a:latin typeface="Source Sans Pro" panose="020B0503030403020204" pitchFamily="34" charset="0"/>
              </a:rPr>
              <a:t>Ponuditelj se obvezuje za vrijeme trajanja ugovora o javnoj nabavi:</a:t>
            </a:r>
          </a:p>
          <a:p>
            <a:pPr algn="l">
              <a:lnSpc>
                <a:spcPct val="120000"/>
              </a:lnSpc>
            </a:pPr>
            <a:r>
              <a:rPr lang="hr-HR" i="0" dirty="0">
                <a:effectLst/>
                <a:latin typeface="Source Sans Pro" panose="020B0503030403020204" pitchFamily="34" charset="0"/>
              </a:rPr>
              <a:t>1. prilikom isporuke priložiti za svaku pojedinačnu gumu, oznaku gume, u obliku naljepnice, koja je u skladu sa zahtjevima navedenima u Prilogu II. Uredbe (EU) 2020/740 Europskog parlamenta i Vijeća od 25.05.2020. (dalje u tekstu: Uredbe), u kojoj se navode informacije i razred za svaki od parametara navedenih u Prilogu I. Uredbe., te informacijski list proizvođača sukladno Prilogu III. Uredbe.</a:t>
            </a:r>
          </a:p>
          <a:p>
            <a:pPr algn="l">
              <a:lnSpc>
                <a:spcPct val="120000"/>
              </a:lnSpc>
            </a:pPr>
            <a:r>
              <a:rPr lang="hr-HR" i="0" dirty="0">
                <a:effectLst/>
                <a:latin typeface="Source Sans Pro" panose="020B0503030403020204" pitchFamily="34" charset="0"/>
              </a:rPr>
              <a:t>2. svaka 3 (tri) mjeseca mjeriti uzorke dubine utora na auto gumama na najmanje 5 (pet) autobusa, te u pisanom obliku analizu dostavljati naručitelju (analiza mora biti verificirana pečatom i potpisom od strane naručitelja po razdobljima i garažnim brojevima)</a:t>
            </a:r>
          </a:p>
          <a:p>
            <a:endParaRPr lang="hr-HR" dirty="0"/>
          </a:p>
          <a:p>
            <a:endParaRPr lang="hr-HR" dirty="0"/>
          </a:p>
        </p:txBody>
      </p:sp>
    </p:spTree>
    <p:extLst>
      <p:ext uri="{BB962C8B-B14F-4D97-AF65-F5344CB8AC3E}">
        <p14:creationId xmlns:p14="http://schemas.microsoft.com/office/powerpoint/2010/main" val="2330404789"/>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F8ECDD-7802-035B-8D7D-5B56CDCEA0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F6B212-8854-D3B0-6F95-E15EC8FBD5CC}"/>
              </a:ext>
            </a:extLst>
          </p:cNvPr>
          <p:cNvSpPr>
            <a:spLocks noGrp="1"/>
          </p:cNvSpPr>
          <p:nvPr>
            <p:ph type="title"/>
          </p:nvPr>
        </p:nvSpPr>
        <p:spPr>
          <a:xfrm>
            <a:off x="1044933" y="636115"/>
            <a:ext cx="9534426" cy="995915"/>
          </a:xfrm>
        </p:spPr>
        <p:txBody>
          <a:bodyPr vert="horz" lIns="91440" tIns="45720" rIns="91440" bIns="45720" rtlCol="0" anchor="ctr">
            <a:noAutofit/>
          </a:bodyPr>
          <a:lstStyle/>
          <a:p>
            <a:r>
              <a:rPr lang="hr-HR" sz="3600" dirty="0"/>
              <a:t>Primjer 1. LIBURNIJA </a:t>
            </a:r>
            <a:r>
              <a:rPr lang="hr-HR" sz="3600" dirty="0" err="1"/>
              <a:t>d.o.o</a:t>
            </a:r>
            <a:r>
              <a:rPr lang="hr-HR" sz="3600" dirty="0"/>
              <a:t> - Auto gume (nove)</a:t>
            </a:r>
          </a:p>
        </p:txBody>
      </p:sp>
      <p:sp>
        <p:nvSpPr>
          <p:cNvPr id="3" name="Content Placeholder 2">
            <a:extLst>
              <a:ext uri="{FF2B5EF4-FFF2-40B4-BE49-F238E27FC236}">
                <a16:creationId xmlns:a16="http://schemas.microsoft.com/office/drawing/2014/main" id="{71C530DE-E592-73A8-3704-B82A0CEE4420}"/>
              </a:ext>
            </a:extLst>
          </p:cNvPr>
          <p:cNvSpPr>
            <a:spLocks noGrp="1"/>
          </p:cNvSpPr>
          <p:nvPr>
            <p:ph idx="1"/>
          </p:nvPr>
        </p:nvSpPr>
        <p:spPr>
          <a:xfrm>
            <a:off x="960699" y="1632030"/>
            <a:ext cx="10186368" cy="3949780"/>
          </a:xfrm>
        </p:spPr>
        <p:txBody>
          <a:bodyPr>
            <a:normAutofit fontScale="62500" lnSpcReduction="20000"/>
          </a:bodyPr>
          <a:lstStyle/>
          <a:p>
            <a:pPr>
              <a:lnSpc>
                <a:spcPct val="120000"/>
              </a:lnSpc>
            </a:pPr>
            <a:r>
              <a:rPr lang="hr-HR" b="1">
                <a:solidFill>
                  <a:schemeClr val="tx1"/>
                </a:solidFill>
              </a:rPr>
              <a:t>Ugovorne odredbe:</a:t>
            </a:r>
          </a:p>
          <a:p>
            <a:pPr algn="l">
              <a:lnSpc>
                <a:spcPct val="120000"/>
              </a:lnSpc>
            </a:pPr>
            <a:r>
              <a:rPr lang="hr-HR" sz="3200">
                <a:solidFill>
                  <a:srgbClr val="000000"/>
                </a:solidFill>
                <a:latin typeface="Source Sans Pro" panose="020B0503030403020204" pitchFamily="34" charset="0"/>
              </a:rPr>
              <a:t>- </a:t>
            </a:r>
            <a:r>
              <a:rPr lang="hr-HR" sz="3200" b="0" i="0">
                <a:solidFill>
                  <a:srgbClr val="000000"/>
                </a:solidFill>
                <a:effectLst/>
                <a:latin typeface="Source Sans Pro" panose="020B0503030403020204" pitchFamily="34" charset="0"/>
              </a:rPr>
              <a:t>Kvaliteta predmeta nabave treba biti u skladu s uputama i smjernicama Ministarstva mora, prometa i infrastrukture, Ministarstva unutarnjih poslova, Državnog zavoda za mjeriteljstvo, Centra za vozila Hrvatske te ostalih nadležnih institucija Republike Hrvatske.</a:t>
            </a:r>
          </a:p>
          <a:p>
            <a:pPr algn="l">
              <a:lnSpc>
                <a:spcPct val="120000"/>
              </a:lnSpc>
            </a:pPr>
            <a:r>
              <a:rPr lang="hr-HR" sz="3200" b="0" i="0">
                <a:solidFill>
                  <a:srgbClr val="000000"/>
                </a:solidFill>
                <a:effectLst/>
                <a:latin typeface="Source Sans Pro" panose="020B0503030403020204" pitchFamily="34" charset="0"/>
              </a:rPr>
              <a:t>- Ponuditelj mora ponuditi proizvod koji zadovoljava zahtjeve Pravilnika o tehničkim uvjetima vozila u prometu na cestama (Narodne novine, broj 85/16, 24/17, 70/19, 60/20 i 79/23).</a:t>
            </a:r>
          </a:p>
          <a:p>
            <a:pPr algn="l">
              <a:lnSpc>
                <a:spcPct val="120000"/>
              </a:lnSpc>
            </a:pPr>
            <a:r>
              <a:rPr lang="hr-HR" sz="3200" b="0" i="0">
                <a:solidFill>
                  <a:srgbClr val="000000"/>
                </a:solidFill>
                <a:effectLst/>
                <a:latin typeface="Source Sans Pro" panose="020B0503030403020204" pitchFamily="34" charset="0"/>
              </a:rPr>
              <a:t>- Nove auto gume moraju imati oznake sukladno Uredbi (EU) 2020/740 Europskog parlamenta i Vijeća od 25. svibnja 2020. o označavanju guma s obzirom na učinkovitost potrošnje goriva i druge parametre, izmjeni Uredbe (EU) 2017/1369 i stavljanju izvan snage Uredbe (EZ) br. 1222/2009)</a:t>
            </a:r>
            <a:endParaRPr lang="hr-HR" sz="3200"/>
          </a:p>
          <a:p>
            <a:endParaRPr lang="hr-HR"/>
          </a:p>
        </p:txBody>
      </p:sp>
    </p:spTree>
    <p:extLst>
      <p:ext uri="{BB962C8B-B14F-4D97-AF65-F5344CB8AC3E}">
        <p14:creationId xmlns:p14="http://schemas.microsoft.com/office/powerpoint/2010/main" val="2017067682"/>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319084-AF4A-3BE4-FE64-FF74ABE273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F0E34A-1ABD-3297-1A82-46ADBBEFB759}"/>
              </a:ext>
            </a:extLst>
          </p:cNvPr>
          <p:cNvSpPr>
            <a:spLocks noGrp="1"/>
          </p:cNvSpPr>
          <p:nvPr>
            <p:ph type="title"/>
          </p:nvPr>
        </p:nvSpPr>
        <p:spPr>
          <a:xfrm>
            <a:off x="1228593" y="676047"/>
            <a:ext cx="9534426" cy="1200285"/>
          </a:xfrm>
        </p:spPr>
        <p:txBody>
          <a:bodyPr vert="horz" lIns="91440" tIns="45720" rIns="91440" bIns="45720" rtlCol="0" anchor="ctr">
            <a:noAutofit/>
          </a:bodyPr>
          <a:lstStyle/>
          <a:p>
            <a:r>
              <a:rPr lang="hr-HR" sz="2800" dirty="0"/>
              <a:t>Primjer 2. Središnji državni ured za središnju javnu nabavu - PNEUMATICI ZA MOTORNA VOZILA S USLUGAMA ZAMJENE, ČUVANJA I ZBRINJAVANJA</a:t>
            </a:r>
          </a:p>
        </p:txBody>
      </p:sp>
      <p:sp>
        <p:nvSpPr>
          <p:cNvPr id="3" name="Content Placeholder 2">
            <a:extLst>
              <a:ext uri="{FF2B5EF4-FFF2-40B4-BE49-F238E27FC236}">
                <a16:creationId xmlns:a16="http://schemas.microsoft.com/office/drawing/2014/main" id="{9C3A2F6A-7ADD-E478-6DE8-BB874C1C66D9}"/>
              </a:ext>
            </a:extLst>
          </p:cNvPr>
          <p:cNvSpPr>
            <a:spLocks noGrp="1"/>
          </p:cNvSpPr>
          <p:nvPr>
            <p:ph idx="1"/>
          </p:nvPr>
        </p:nvSpPr>
        <p:spPr/>
        <p:txBody>
          <a:bodyPr>
            <a:normAutofit fontScale="85000" lnSpcReduction="20000"/>
          </a:bodyPr>
          <a:lstStyle/>
          <a:p>
            <a:r>
              <a:rPr lang="hr-HR">
                <a:solidFill>
                  <a:schemeClr val="tx1"/>
                </a:solidFill>
              </a:rPr>
              <a:t>Opis predmeta nabave: 2024. godina</a:t>
            </a:r>
          </a:p>
          <a:p>
            <a:pPr marL="457200" indent="-457200">
              <a:buFontTx/>
              <a:buChar char="-"/>
            </a:pPr>
            <a:r>
              <a:rPr lang="hr-HR">
                <a:solidFill>
                  <a:srgbClr val="000000"/>
                </a:solidFill>
                <a:latin typeface="Source Sans Pro" panose="020B0503030403020204" pitchFamily="34" charset="0"/>
              </a:rPr>
              <a:t>PV: 7.200</a:t>
            </a:r>
            <a:r>
              <a:rPr lang="hr-HR" i="0">
                <a:solidFill>
                  <a:srgbClr val="000000"/>
                </a:solidFill>
                <a:effectLst/>
                <a:latin typeface="Source Sans Pro" panose="020B0503030403020204" pitchFamily="34" charset="0"/>
              </a:rPr>
              <a:t>.000,00</a:t>
            </a:r>
            <a:r>
              <a:rPr lang="hr-HR">
                <a:solidFill>
                  <a:srgbClr val="000000"/>
                </a:solidFill>
                <a:latin typeface="Source Sans Pro" panose="020B0503030403020204" pitchFamily="34" charset="0"/>
              </a:rPr>
              <a:t> EUR</a:t>
            </a:r>
          </a:p>
          <a:p>
            <a:pPr marL="457200" indent="-457200">
              <a:buFontTx/>
              <a:buChar char="-"/>
            </a:pPr>
            <a:r>
              <a:rPr lang="hr-HR" sz="2800" b="0">
                <a:solidFill>
                  <a:schemeClr val="tx1"/>
                </a:solidFill>
              </a:rPr>
              <a:t>PNEUMATICI ZA MOTORNA VOZILA S USLUGAMA ZAMJENE, ČUVANJA I ZBRINJAVANJA</a:t>
            </a:r>
          </a:p>
          <a:p>
            <a:pPr marL="457200" indent="-457200">
              <a:buFontTx/>
              <a:buChar char="-"/>
            </a:pPr>
            <a:r>
              <a:rPr lang="hr-HR" b="0" i="0">
                <a:solidFill>
                  <a:srgbClr val="000000"/>
                </a:solidFill>
                <a:effectLst/>
                <a:latin typeface="Source Sans Pro" panose="020B0503030403020204" pitchFamily="34" charset="0"/>
              </a:rPr>
              <a:t>Grupe predmeta nabave obuhvaćaju nabavu pneumatika za :</a:t>
            </a:r>
            <a:br>
              <a:rPr lang="hr-HR"/>
            </a:br>
            <a:r>
              <a:rPr lang="hr-HR" b="0" i="0">
                <a:solidFill>
                  <a:srgbClr val="000000"/>
                </a:solidFill>
                <a:effectLst/>
                <a:latin typeface="Source Sans Pro" panose="020B0503030403020204" pitchFamily="34" charset="0"/>
              </a:rPr>
              <a:t>- osobna vozila,</a:t>
            </a:r>
            <a:br>
              <a:rPr lang="hr-HR"/>
            </a:br>
            <a:r>
              <a:rPr lang="hr-HR" b="0" i="0">
                <a:solidFill>
                  <a:srgbClr val="000000"/>
                </a:solidFill>
                <a:effectLst/>
                <a:latin typeface="Source Sans Pro" panose="020B0503030403020204" pitchFamily="34" charset="0"/>
              </a:rPr>
              <a:t>- terenska vozila,</a:t>
            </a:r>
            <a:br>
              <a:rPr lang="hr-HR"/>
            </a:br>
            <a:r>
              <a:rPr lang="hr-HR" b="0" i="0">
                <a:solidFill>
                  <a:srgbClr val="000000"/>
                </a:solidFill>
                <a:effectLst/>
                <a:latin typeface="Source Sans Pro" panose="020B0503030403020204" pitchFamily="34" charset="0"/>
              </a:rPr>
              <a:t>- kombi – putnička – ostala laka teretna vozila</a:t>
            </a:r>
            <a:br>
              <a:rPr lang="hr-HR"/>
            </a:br>
            <a:r>
              <a:rPr lang="hr-HR" b="0" i="0">
                <a:solidFill>
                  <a:srgbClr val="000000"/>
                </a:solidFill>
                <a:effectLst/>
                <a:latin typeface="Source Sans Pro" panose="020B0503030403020204" pitchFamily="34" charset="0"/>
              </a:rPr>
              <a:t>- motocikle i mopede (u ostalom tekstu dokumentacije o nabavi: motocikli),</a:t>
            </a:r>
            <a:br>
              <a:rPr lang="hr-HR"/>
            </a:br>
            <a:r>
              <a:rPr lang="hr-HR" b="0" i="0">
                <a:solidFill>
                  <a:srgbClr val="000000"/>
                </a:solidFill>
                <a:effectLst/>
                <a:latin typeface="Source Sans Pro" panose="020B0503030403020204" pitchFamily="34" charset="0"/>
              </a:rPr>
              <a:t>- teretna vozila.</a:t>
            </a:r>
            <a:endParaRPr lang="hr-HR">
              <a:solidFill>
                <a:srgbClr val="000000"/>
              </a:solidFill>
              <a:latin typeface="Source Sans Pro" panose="020B0503030403020204" pitchFamily="34" charset="0"/>
            </a:endParaRPr>
          </a:p>
        </p:txBody>
      </p:sp>
    </p:spTree>
    <p:extLst>
      <p:ext uri="{BB962C8B-B14F-4D97-AF65-F5344CB8AC3E}">
        <p14:creationId xmlns:p14="http://schemas.microsoft.com/office/powerpoint/2010/main" val="40808386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8342" y="501225"/>
            <a:ext cx="9534426" cy="995915"/>
          </a:xfrm>
        </p:spPr>
        <p:txBody>
          <a:bodyPr vert="horz" lIns="91440" tIns="45720" rIns="91440" bIns="45720" rtlCol="0" anchor="ctr">
            <a:normAutofit fontScale="90000"/>
          </a:bodyPr>
          <a:lstStyle/>
          <a:p>
            <a:r>
              <a:rPr lang="hr-HR" dirty="0"/>
              <a:t>Točke utjecaja na ozelenjivanje javne nabave: DOKUMENTACIJA O NABAVI</a:t>
            </a:r>
          </a:p>
        </p:txBody>
      </p:sp>
      <p:sp>
        <p:nvSpPr>
          <p:cNvPr id="3" name="Freeform: Shape 2">
            <a:extLst>
              <a:ext uri="{FF2B5EF4-FFF2-40B4-BE49-F238E27FC236}">
                <a16:creationId xmlns:a16="http://schemas.microsoft.com/office/drawing/2014/main" id="{F9DBA3CE-6A5D-9474-67A9-2A1F51EAFC6E}"/>
              </a:ext>
            </a:extLst>
          </p:cNvPr>
          <p:cNvSpPr/>
          <p:nvPr/>
        </p:nvSpPr>
        <p:spPr>
          <a:xfrm rot="16200000">
            <a:off x="920833" y="2000684"/>
            <a:ext cx="3446061" cy="3105207"/>
          </a:xfrm>
          <a:custGeom>
            <a:avLst/>
            <a:gdLst>
              <a:gd name="connsiteX0" fmla="*/ 0 w 3105206"/>
              <a:gd name="connsiteY0" fmla="*/ 155260 h 3446060"/>
              <a:gd name="connsiteX1" fmla="*/ 155260 w 3105206"/>
              <a:gd name="connsiteY1" fmla="*/ 0 h 3446060"/>
              <a:gd name="connsiteX2" fmla="*/ 2949946 w 3105206"/>
              <a:gd name="connsiteY2" fmla="*/ 0 h 3446060"/>
              <a:gd name="connsiteX3" fmla="*/ 3105206 w 3105206"/>
              <a:gd name="connsiteY3" fmla="*/ 155260 h 3446060"/>
              <a:gd name="connsiteX4" fmla="*/ 3105206 w 3105206"/>
              <a:gd name="connsiteY4" fmla="*/ 3290800 h 3446060"/>
              <a:gd name="connsiteX5" fmla="*/ 2949946 w 3105206"/>
              <a:gd name="connsiteY5" fmla="*/ 3446060 h 3446060"/>
              <a:gd name="connsiteX6" fmla="*/ 155260 w 3105206"/>
              <a:gd name="connsiteY6" fmla="*/ 3446060 h 3446060"/>
              <a:gd name="connsiteX7" fmla="*/ 0 w 3105206"/>
              <a:gd name="connsiteY7" fmla="*/ 3290800 h 3446060"/>
              <a:gd name="connsiteX8" fmla="*/ 0 w 3105206"/>
              <a:gd name="connsiteY8" fmla="*/ 155260 h 3446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05206" h="3446060">
                <a:moveTo>
                  <a:pt x="2965303" y="1"/>
                </a:moveTo>
                <a:cubicBezTo>
                  <a:pt x="3042569" y="1"/>
                  <a:pt x="3105206" y="77143"/>
                  <a:pt x="3105206" y="172303"/>
                </a:cubicBezTo>
                <a:lnTo>
                  <a:pt x="3105206" y="3273757"/>
                </a:lnTo>
                <a:cubicBezTo>
                  <a:pt x="3105206" y="3368917"/>
                  <a:pt x="3042569" y="3446059"/>
                  <a:pt x="2965303" y="3446059"/>
                </a:cubicBezTo>
                <a:lnTo>
                  <a:pt x="139903" y="3446059"/>
                </a:lnTo>
                <a:cubicBezTo>
                  <a:pt x="62637" y="3446059"/>
                  <a:pt x="0" y="3368917"/>
                  <a:pt x="0" y="3273757"/>
                </a:cubicBezTo>
                <a:lnTo>
                  <a:pt x="0" y="172303"/>
                </a:lnTo>
                <a:cubicBezTo>
                  <a:pt x="0" y="77143"/>
                  <a:pt x="62637" y="1"/>
                  <a:pt x="139903" y="1"/>
                </a:cubicBezTo>
                <a:lnTo>
                  <a:pt x="2965303" y="1"/>
                </a:lnTo>
                <a:close/>
              </a:path>
            </a:pathLst>
          </a:custGeom>
        </p:spPr>
        <p:style>
          <a:lnRef idx="2">
            <a:schemeClr val="lt1">
              <a:hueOff val="0"/>
              <a:satOff val="0"/>
              <a:lumOff val="0"/>
              <a:alphaOff val="0"/>
            </a:schemeClr>
          </a:lnRef>
          <a:fillRef idx="1">
            <a:schemeClr val="accent6">
              <a:shade val="50000"/>
              <a:hueOff val="0"/>
              <a:satOff val="0"/>
              <a:lumOff val="0"/>
              <a:alphaOff val="0"/>
            </a:schemeClr>
          </a:fillRef>
          <a:effectRef idx="0">
            <a:schemeClr val="accent6">
              <a:shade val="50000"/>
              <a:hueOff val="0"/>
              <a:satOff val="0"/>
              <a:lumOff val="0"/>
              <a:alphaOff val="0"/>
            </a:schemeClr>
          </a:effectRef>
          <a:fontRef idx="minor">
            <a:schemeClr val="lt1"/>
          </a:fontRef>
        </p:style>
        <p:txBody>
          <a:bodyPr spcFirstLastPara="0" vert="horz" wrap="square" lIns="620291" tIns="109729" rIns="142241" bIns="2484164" numCol="1" spcCol="1270" anchor="t" anchorCtr="0">
            <a:noAutofit/>
          </a:bodyPr>
          <a:lstStyle/>
          <a:p>
            <a:pPr marL="0" lvl="0" indent="0" algn="r" defTabSz="1422400">
              <a:lnSpc>
                <a:spcPct val="90000"/>
              </a:lnSpc>
              <a:spcBef>
                <a:spcPct val="0"/>
              </a:spcBef>
              <a:spcAft>
                <a:spcPct val="35000"/>
              </a:spcAft>
              <a:buNone/>
            </a:pPr>
            <a:r>
              <a:rPr lang="hr-HR" sz="3200" kern="1200" noProof="0">
                <a:latin typeface="+mn-lt"/>
              </a:rPr>
              <a:t>ROBA</a:t>
            </a:r>
          </a:p>
        </p:txBody>
      </p:sp>
      <p:sp>
        <p:nvSpPr>
          <p:cNvPr id="6" name="Freeform: Shape 5">
            <a:extLst>
              <a:ext uri="{FF2B5EF4-FFF2-40B4-BE49-F238E27FC236}">
                <a16:creationId xmlns:a16="http://schemas.microsoft.com/office/drawing/2014/main" id="{09E2E783-1448-5DB7-D12D-B8834EB8363C}"/>
              </a:ext>
            </a:extLst>
          </p:cNvPr>
          <p:cNvSpPr/>
          <p:nvPr/>
        </p:nvSpPr>
        <p:spPr>
          <a:xfrm>
            <a:off x="1681249" y="2060347"/>
            <a:ext cx="2313378" cy="2985879"/>
          </a:xfrm>
          <a:custGeom>
            <a:avLst/>
            <a:gdLst>
              <a:gd name="connsiteX0" fmla="*/ 0 w 2313378"/>
              <a:gd name="connsiteY0" fmla="*/ 0 h 3446060"/>
              <a:gd name="connsiteX1" fmla="*/ 2313378 w 2313378"/>
              <a:gd name="connsiteY1" fmla="*/ 0 h 3446060"/>
              <a:gd name="connsiteX2" fmla="*/ 2313378 w 2313378"/>
              <a:gd name="connsiteY2" fmla="*/ 3446060 h 3446060"/>
              <a:gd name="connsiteX3" fmla="*/ 0 w 2313378"/>
              <a:gd name="connsiteY3" fmla="*/ 3446060 h 3446060"/>
              <a:gd name="connsiteX4" fmla="*/ 0 w 2313378"/>
              <a:gd name="connsiteY4" fmla="*/ 0 h 3446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3378" h="3446060">
                <a:moveTo>
                  <a:pt x="0" y="0"/>
                </a:moveTo>
                <a:lnTo>
                  <a:pt x="2313378" y="0"/>
                </a:lnTo>
                <a:lnTo>
                  <a:pt x="2313378" y="3446060"/>
                </a:lnTo>
                <a:lnTo>
                  <a:pt x="0" y="3446060"/>
                </a:lnTo>
                <a:lnTo>
                  <a:pt x="0" y="0"/>
                </a:lnTo>
                <a:close/>
              </a:path>
            </a:pathLst>
          </a:custGeom>
          <a:noFill/>
          <a:ln>
            <a:noFill/>
          </a:ln>
          <a:sp3d/>
        </p:spPr>
        <p:style>
          <a:lnRef idx="2">
            <a:scrgbClr r="0" g="0" b="0"/>
          </a:lnRef>
          <a:fillRef idx="1">
            <a:scrgbClr r="0" g="0" b="0"/>
          </a:fillRef>
          <a:effectRef idx="0">
            <a:schemeClr val="accent6">
              <a:shade val="50000"/>
              <a:hueOff val="0"/>
              <a:satOff val="0"/>
              <a:lumOff val="0"/>
              <a:alphaOff val="0"/>
            </a:schemeClr>
          </a:effectRef>
          <a:fontRef idx="minor">
            <a:schemeClr val="lt1"/>
          </a:fontRef>
        </p:style>
        <p:txBody>
          <a:bodyPr spcFirstLastPara="0" vert="horz" wrap="square" lIns="0" tIns="48006" rIns="0" bIns="0" numCol="1" spcCol="1270" anchor="t" anchorCtr="0">
            <a:noAutofit/>
          </a:bodyPr>
          <a:lstStyle/>
          <a:p>
            <a:pPr marL="0" lvl="0" indent="0" defTabSz="622300">
              <a:lnSpc>
                <a:spcPct val="90000"/>
              </a:lnSpc>
              <a:spcBef>
                <a:spcPct val="0"/>
              </a:spcBef>
              <a:spcAft>
                <a:spcPct val="35000"/>
              </a:spcAft>
              <a:buNone/>
            </a:pPr>
            <a:r>
              <a:rPr lang="hr-HR" sz="1400" kern="1200" noProof="0">
                <a:latin typeface="+mn-lt"/>
              </a:rPr>
              <a:t>utjecaji materijala koji su korišteni za izradu proizvoda i utjecaj postupaka proizvodnje na okoliš;</a:t>
            </a:r>
          </a:p>
          <a:p>
            <a:pPr marL="0" lvl="0" indent="0" defTabSz="622300">
              <a:lnSpc>
                <a:spcPct val="90000"/>
              </a:lnSpc>
              <a:spcBef>
                <a:spcPct val="0"/>
              </a:spcBef>
              <a:spcAft>
                <a:spcPct val="35000"/>
              </a:spcAft>
              <a:buNone/>
            </a:pPr>
            <a:r>
              <a:rPr lang="hr-HR" sz="1400" kern="1200" noProof="0">
                <a:latin typeface="+mn-lt"/>
              </a:rPr>
              <a:t>uporaba obnovljivih sirovina pri izradi proizvoda;</a:t>
            </a:r>
          </a:p>
          <a:p>
            <a:pPr marL="0" lvl="0" indent="0" defTabSz="622300">
              <a:lnSpc>
                <a:spcPct val="90000"/>
              </a:lnSpc>
              <a:spcBef>
                <a:spcPct val="0"/>
              </a:spcBef>
              <a:spcAft>
                <a:spcPct val="35000"/>
              </a:spcAft>
              <a:buNone/>
            </a:pPr>
            <a:r>
              <a:rPr lang="hr-HR" sz="1400" kern="1200" noProof="0">
                <a:latin typeface="+mn-lt"/>
              </a:rPr>
              <a:t>potrošnja energije i vode pri uporabi proizvoda;</a:t>
            </a:r>
          </a:p>
          <a:p>
            <a:pPr marL="0" lvl="0" indent="0" defTabSz="622300">
              <a:lnSpc>
                <a:spcPct val="90000"/>
              </a:lnSpc>
              <a:spcBef>
                <a:spcPct val="0"/>
              </a:spcBef>
              <a:spcAft>
                <a:spcPct val="35000"/>
              </a:spcAft>
              <a:buNone/>
            </a:pPr>
            <a:r>
              <a:rPr lang="hr-HR" sz="1400" kern="1200" noProof="0">
                <a:latin typeface="+mn-lt"/>
              </a:rPr>
              <a:t>trajnost/životni vijek proizvoda;</a:t>
            </a:r>
          </a:p>
          <a:p>
            <a:pPr marL="0" lvl="0" indent="0" defTabSz="622300">
              <a:lnSpc>
                <a:spcPct val="90000"/>
              </a:lnSpc>
              <a:spcBef>
                <a:spcPct val="0"/>
              </a:spcBef>
              <a:spcAft>
                <a:spcPct val="35000"/>
              </a:spcAft>
              <a:buNone/>
            </a:pPr>
            <a:r>
              <a:rPr lang="hr-HR" sz="1400" kern="1200" noProof="0">
                <a:latin typeface="+mn-lt"/>
              </a:rPr>
              <a:t>mogućnost recikliranja/ ponovne uporabe proizvoda na kraju životnog vijeka;</a:t>
            </a:r>
          </a:p>
          <a:p>
            <a:pPr marL="0" lvl="0" indent="0" defTabSz="622300">
              <a:lnSpc>
                <a:spcPct val="90000"/>
              </a:lnSpc>
              <a:spcBef>
                <a:spcPct val="0"/>
              </a:spcBef>
              <a:spcAft>
                <a:spcPct val="35000"/>
              </a:spcAft>
              <a:buNone/>
            </a:pPr>
            <a:r>
              <a:rPr lang="hr-HR" sz="1400" kern="1200" noProof="0">
                <a:latin typeface="+mn-lt"/>
              </a:rPr>
              <a:t>ambalaža i prijevoz proizvoda.</a:t>
            </a:r>
          </a:p>
        </p:txBody>
      </p:sp>
      <p:sp>
        <p:nvSpPr>
          <p:cNvPr id="8" name="Freeform: Shape 7">
            <a:extLst>
              <a:ext uri="{FF2B5EF4-FFF2-40B4-BE49-F238E27FC236}">
                <a16:creationId xmlns:a16="http://schemas.microsoft.com/office/drawing/2014/main" id="{38E4969C-083E-6049-FEBD-D76C8C1BDE60}"/>
              </a:ext>
            </a:extLst>
          </p:cNvPr>
          <p:cNvSpPr/>
          <p:nvPr/>
        </p:nvSpPr>
        <p:spPr>
          <a:xfrm rot="16200000">
            <a:off x="4134722" y="2000684"/>
            <a:ext cx="3446060" cy="3105207"/>
          </a:xfrm>
          <a:custGeom>
            <a:avLst/>
            <a:gdLst>
              <a:gd name="connsiteX0" fmla="*/ 0 w 3105206"/>
              <a:gd name="connsiteY0" fmla="*/ 155260 h 3446060"/>
              <a:gd name="connsiteX1" fmla="*/ 155260 w 3105206"/>
              <a:gd name="connsiteY1" fmla="*/ 0 h 3446060"/>
              <a:gd name="connsiteX2" fmla="*/ 2949946 w 3105206"/>
              <a:gd name="connsiteY2" fmla="*/ 0 h 3446060"/>
              <a:gd name="connsiteX3" fmla="*/ 3105206 w 3105206"/>
              <a:gd name="connsiteY3" fmla="*/ 155260 h 3446060"/>
              <a:gd name="connsiteX4" fmla="*/ 3105206 w 3105206"/>
              <a:gd name="connsiteY4" fmla="*/ 3290800 h 3446060"/>
              <a:gd name="connsiteX5" fmla="*/ 2949946 w 3105206"/>
              <a:gd name="connsiteY5" fmla="*/ 3446060 h 3446060"/>
              <a:gd name="connsiteX6" fmla="*/ 155260 w 3105206"/>
              <a:gd name="connsiteY6" fmla="*/ 3446060 h 3446060"/>
              <a:gd name="connsiteX7" fmla="*/ 0 w 3105206"/>
              <a:gd name="connsiteY7" fmla="*/ 3290800 h 3446060"/>
              <a:gd name="connsiteX8" fmla="*/ 0 w 3105206"/>
              <a:gd name="connsiteY8" fmla="*/ 155260 h 3446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05206" h="3446060">
                <a:moveTo>
                  <a:pt x="2965303" y="1"/>
                </a:moveTo>
                <a:cubicBezTo>
                  <a:pt x="3042569" y="1"/>
                  <a:pt x="3105206" y="77143"/>
                  <a:pt x="3105206" y="172303"/>
                </a:cubicBezTo>
                <a:lnTo>
                  <a:pt x="3105206" y="3273757"/>
                </a:lnTo>
                <a:cubicBezTo>
                  <a:pt x="3105206" y="3368917"/>
                  <a:pt x="3042569" y="3446059"/>
                  <a:pt x="2965303" y="3446059"/>
                </a:cubicBezTo>
                <a:lnTo>
                  <a:pt x="139903" y="3446059"/>
                </a:lnTo>
                <a:cubicBezTo>
                  <a:pt x="62637" y="3446059"/>
                  <a:pt x="0" y="3368917"/>
                  <a:pt x="0" y="3273757"/>
                </a:cubicBezTo>
                <a:lnTo>
                  <a:pt x="0" y="172303"/>
                </a:lnTo>
                <a:cubicBezTo>
                  <a:pt x="0" y="77143"/>
                  <a:pt x="62637" y="1"/>
                  <a:pt x="139903" y="1"/>
                </a:cubicBezTo>
                <a:lnTo>
                  <a:pt x="2965303" y="1"/>
                </a:lnTo>
                <a:close/>
              </a:path>
            </a:pathLst>
          </a:custGeom>
          <a:solidFill>
            <a:schemeClr val="accent6">
              <a:lumMod val="60000"/>
              <a:lumOff val="40000"/>
            </a:schemeClr>
          </a:solidFill>
        </p:spPr>
        <p:style>
          <a:lnRef idx="2">
            <a:schemeClr val="lt1">
              <a:hueOff val="0"/>
              <a:satOff val="0"/>
              <a:lumOff val="0"/>
              <a:alphaOff val="0"/>
            </a:schemeClr>
          </a:lnRef>
          <a:fillRef idx="1">
            <a:schemeClr val="accent6">
              <a:shade val="50000"/>
              <a:hueOff val="245616"/>
              <a:satOff val="-10737"/>
              <a:lumOff val="29307"/>
              <a:alphaOff val="0"/>
            </a:schemeClr>
          </a:fillRef>
          <a:effectRef idx="0">
            <a:schemeClr val="accent6">
              <a:shade val="50000"/>
              <a:hueOff val="245616"/>
              <a:satOff val="-10737"/>
              <a:lumOff val="29307"/>
              <a:alphaOff val="0"/>
            </a:schemeClr>
          </a:effectRef>
          <a:fontRef idx="minor">
            <a:schemeClr val="lt1"/>
          </a:fontRef>
        </p:style>
        <p:txBody>
          <a:bodyPr spcFirstLastPara="0" vert="horz" wrap="square" lIns="620291" tIns="109728" rIns="142240" bIns="2484166" numCol="1" spcCol="1270" anchor="t" anchorCtr="0">
            <a:noAutofit/>
          </a:bodyPr>
          <a:lstStyle/>
          <a:p>
            <a:pPr marL="0" lvl="0" indent="0" algn="r" defTabSz="1422400">
              <a:lnSpc>
                <a:spcPct val="90000"/>
              </a:lnSpc>
              <a:spcBef>
                <a:spcPct val="0"/>
              </a:spcBef>
              <a:spcAft>
                <a:spcPct val="35000"/>
              </a:spcAft>
              <a:buNone/>
            </a:pPr>
            <a:r>
              <a:rPr lang="hr-HR" sz="3200" kern="1200" noProof="0">
                <a:latin typeface="+mn-lt"/>
              </a:rPr>
              <a:t>RADOVI</a:t>
            </a:r>
          </a:p>
        </p:txBody>
      </p:sp>
      <p:sp>
        <p:nvSpPr>
          <p:cNvPr id="10" name="Flowchart: Extract 9">
            <a:extLst>
              <a:ext uri="{FF2B5EF4-FFF2-40B4-BE49-F238E27FC236}">
                <a16:creationId xmlns:a16="http://schemas.microsoft.com/office/drawing/2014/main" id="{CBECCFD6-BF33-17D4-1BF0-C100D729D422}"/>
              </a:ext>
            </a:extLst>
          </p:cNvPr>
          <p:cNvSpPr/>
          <p:nvPr/>
        </p:nvSpPr>
        <p:spPr>
          <a:xfrm rot="5400000">
            <a:off x="4067534" y="4550688"/>
            <a:ext cx="506283" cy="465780"/>
          </a:xfrm>
          <a:prstGeom prst="flowChartExtract">
            <a:avLst/>
          </a:prstGeom>
        </p:spPr>
        <p:style>
          <a:lnRef idx="2">
            <a:schemeClr val="accent6">
              <a:shade val="5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hr-HR" noProof="0"/>
          </a:p>
        </p:txBody>
      </p:sp>
      <p:sp>
        <p:nvSpPr>
          <p:cNvPr id="11" name="Freeform: Shape 10">
            <a:extLst>
              <a:ext uri="{FF2B5EF4-FFF2-40B4-BE49-F238E27FC236}">
                <a16:creationId xmlns:a16="http://schemas.microsoft.com/office/drawing/2014/main" id="{3BF678BE-0F12-50B6-BFAC-8EDF80AB0670}"/>
              </a:ext>
            </a:extLst>
          </p:cNvPr>
          <p:cNvSpPr/>
          <p:nvPr/>
        </p:nvSpPr>
        <p:spPr>
          <a:xfrm>
            <a:off x="4926191" y="2060347"/>
            <a:ext cx="2313378" cy="2700178"/>
          </a:xfrm>
          <a:custGeom>
            <a:avLst/>
            <a:gdLst>
              <a:gd name="connsiteX0" fmla="*/ 0 w 2313378"/>
              <a:gd name="connsiteY0" fmla="*/ 0 h 3446060"/>
              <a:gd name="connsiteX1" fmla="*/ 2313378 w 2313378"/>
              <a:gd name="connsiteY1" fmla="*/ 0 h 3446060"/>
              <a:gd name="connsiteX2" fmla="*/ 2313378 w 2313378"/>
              <a:gd name="connsiteY2" fmla="*/ 3446060 h 3446060"/>
              <a:gd name="connsiteX3" fmla="*/ 0 w 2313378"/>
              <a:gd name="connsiteY3" fmla="*/ 3446060 h 3446060"/>
              <a:gd name="connsiteX4" fmla="*/ 0 w 2313378"/>
              <a:gd name="connsiteY4" fmla="*/ 0 h 3446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3378" h="3446060">
                <a:moveTo>
                  <a:pt x="0" y="0"/>
                </a:moveTo>
                <a:lnTo>
                  <a:pt x="2313378" y="0"/>
                </a:lnTo>
                <a:lnTo>
                  <a:pt x="2313378" y="3446060"/>
                </a:lnTo>
                <a:lnTo>
                  <a:pt x="0" y="3446060"/>
                </a:lnTo>
                <a:lnTo>
                  <a:pt x="0" y="0"/>
                </a:lnTo>
                <a:close/>
              </a:path>
            </a:pathLst>
          </a:custGeom>
          <a:noFill/>
          <a:ln>
            <a:noFill/>
          </a:ln>
          <a:sp3d/>
        </p:spPr>
        <p:style>
          <a:lnRef idx="2">
            <a:scrgbClr r="0" g="0" b="0"/>
          </a:lnRef>
          <a:fillRef idx="1">
            <a:scrgbClr r="0" g="0" b="0"/>
          </a:fillRef>
          <a:effectRef idx="0">
            <a:schemeClr val="accent6">
              <a:shade val="50000"/>
              <a:hueOff val="245616"/>
              <a:satOff val="-10737"/>
              <a:lumOff val="29307"/>
              <a:alphaOff val="0"/>
            </a:schemeClr>
          </a:effectRef>
          <a:fontRef idx="minor">
            <a:schemeClr val="lt1"/>
          </a:fontRef>
        </p:style>
        <p:txBody>
          <a:bodyPr spcFirstLastPara="0" vert="horz" wrap="square" lIns="0" tIns="48006" rIns="0" bIns="0" numCol="1" spcCol="1270" anchor="t" anchorCtr="0">
            <a:noAutofit/>
          </a:bodyPr>
          <a:lstStyle/>
          <a:p>
            <a:pPr marL="0" lvl="0" indent="0" defTabSz="622300">
              <a:lnSpc>
                <a:spcPct val="90000"/>
              </a:lnSpc>
              <a:spcBef>
                <a:spcPct val="0"/>
              </a:spcBef>
              <a:spcAft>
                <a:spcPct val="35000"/>
              </a:spcAft>
              <a:buNone/>
            </a:pPr>
            <a:r>
              <a:rPr lang="hr-HR" sz="1400" kern="1200" noProof="0">
                <a:latin typeface="+mn-lt"/>
              </a:rPr>
              <a:t>ugovori o radovima mogu imati znatne utjecaje na okoliš npr. u pogledu korištenja zemljišta ili izrade prometnog plana;</a:t>
            </a:r>
          </a:p>
          <a:p>
            <a:pPr marL="0" lvl="0" indent="0" defTabSz="622300">
              <a:lnSpc>
                <a:spcPct val="90000"/>
              </a:lnSpc>
              <a:spcBef>
                <a:spcPct val="0"/>
              </a:spcBef>
              <a:spcAft>
                <a:spcPct val="35000"/>
              </a:spcAft>
              <a:buNone/>
            </a:pPr>
            <a:r>
              <a:rPr lang="hr-HR" sz="1400" kern="1200" noProof="0">
                <a:latin typeface="+mn-lt"/>
              </a:rPr>
              <a:t>za neke će projekte trebati provesti službenu procjenu utjecaja na okoliš, čije rezultate treba uzeti u obzir kod javne nabave;</a:t>
            </a:r>
          </a:p>
          <a:p>
            <a:pPr marL="0" lvl="0" indent="0" defTabSz="622300">
              <a:lnSpc>
                <a:spcPct val="90000"/>
              </a:lnSpc>
              <a:spcBef>
                <a:spcPct val="0"/>
              </a:spcBef>
              <a:spcAft>
                <a:spcPct val="35000"/>
              </a:spcAft>
              <a:buNone/>
            </a:pPr>
            <a:r>
              <a:rPr lang="hr-HR" sz="1400" kern="1200" noProof="0">
                <a:latin typeface="+mn-lt"/>
              </a:rPr>
              <a:t>Posebni uvjeti o izvršenju o ugovorima o radovima</a:t>
            </a:r>
          </a:p>
        </p:txBody>
      </p:sp>
      <p:sp>
        <p:nvSpPr>
          <p:cNvPr id="12" name="Freeform: Shape 11">
            <a:extLst>
              <a:ext uri="{FF2B5EF4-FFF2-40B4-BE49-F238E27FC236}">
                <a16:creationId xmlns:a16="http://schemas.microsoft.com/office/drawing/2014/main" id="{786A07D5-F09D-30B2-09C2-3E3A76F0E0C6}"/>
              </a:ext>
            </a:extLst>
          </p:cNvPr>
          <p:cNvSpPr/>
          <p:nvPr/>
        </p:nvSpPr>
        <p:spPr>
          <a:xfrm rot="16200000">
            <a:off x="7348611" y="2000684"/>
            <a:ext cx="3446060" cy="3105207"/>
          </a:xfrm>
          <a:custGeom>
            <a:avLst/>
            <a:gdLst>
              <a:gd name="connsiteX0" fmla="*/ 0 w 3105206"/>
              <a:gd name="connsiteY0" fmla="*/ 155260 h 3446060"/>
              <a:gd name="connsiteX1" fmla="*/ 155260 w 3105206"/>
              <a:gd name="connsiteY1" fmla="*/ 0 h 3446060"/>
              <a:gd name="connsiteX2" fmla="*/ 2949946 w 3105206"/>
              <a:gd name="connsiteY2" fmla="*/ 0 h 3446060"/>
              <a:gd name="connsiteX3" fmla="*/ 3105206 w 3105206"/>
              <a:gd name="connsiteY3" fmla="*/ 155260 h 3446060"/>
              <a:gd name="connsiteX4" fmla="*/ 3105206 w 3105206"/>
              <a:gd name="connsiteY4" fmla="*/ 3290800 h 3446060"/>
              <a:gd name="connsiteX5" fmla="*/ 2949946 w 3105206"/>
              <a:gd name="connsiteY5" fmla="*/ 3446060 h 3446060"/>
              <a:gd name="connsiteX6" fmla="*/ 155260 w 3105206"/>
              <a:gd name="connsiteY6" fmla="*/ 3446060 h 3446060"/>
              <a:gd name="connsiteX7" fmla="*/ 0 w 3105206"/>
              <a:gd name="connsiteY7" fmla="*/ 3290800 h 3446060"/>
              <a:gd name="connsiteX8" fmla="*/ 0 w 3105206"/>
              <a:gd name="connsiteY8" fmla="*/ 155260 h 3446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05206" h="3446060">
                <a:moveTo>
                  <a:pt x="2965303" y="1"/>
                </a:moveTo>
                <a:cubicBezTo>
                  <a:pt x="3042569" y="1"/>
                  <a:pt x="3105206" y="77143"/>
                  <a:pt x="3105206" y="172303"/>
                </a:cubicBezTo>
                <a:lnTo>
                  <a:pt x="3105206" y="3273757"/>
                </a:lnTo>
                <a:cubicBezTo>
                  <a:pt x="3105206" y="3368917"/>
                  <a:pt x="3042569" y="3446059"/>
                  <a:pt x="2965303" y="3446059"/>
                </a:cubicBezTo>
                <a:lnTo>
                  <a:pt x="139903" y="3446059"/>
                </a:lnTo>
                <a:cubicBezTo>
                  <a:pt x="62637" y="3446059"/>
                  <a:pt x="0" y="3368917"/>
                  <a:pt x="0" y="3273757"/>
                </a:cubicBezTo>
                <a:lnTo>
                  <a:pt x="0" y="172303"/>
                </a:lnTo>
                <a:cubicBezTo>
                  <a:pt x="0" y="77143"/>
                  <a:pt x="62637" y="1"/>
                  <a:pt x="139903" y="1"/>
                </a:cubicBezTo>
                <a:lnTo>
                  <a:pt x="2965303" y="1"/>
                </a:lnTo>
                <a:close/>
              </a:path>
            </a:pathLst>
          </a:custGeom>
        </p:spPr>
        <p:style>
          <a:lnRef idx="2">
            <a:schemeClr val="lt1">
              <a:hueOff val="0"/>
              <a:satOff val="0"/>
              <a:lumOff val="0"/>
              <a:alphaOff val="0"/>
            </a:schemeClr>
          </a:lnRef>
          <a:fillRef idx="1">
            <a:schemeClr val="accent6">
              <a:shade val="50000"/>
              <a:hueOff val="245616"/>
              <a:satOff val="-10737"/>
              <a:lumOff val="29307"/>
              <a:alphaOff val="0"/>
            </a:schemeClr>
          </a:fillRef>
          <a:effectRef idx="0">
            <a:schemeClr val="accent6">
              <a:shade val="50000"/>
              <a:hueOff val="245616"/>
              <a:satOff val="-10737"/>
              <a:lumOff val="29307"/>
              <a:alphaOff val="0"/>
            </a:schemeClr>
          </a:effectRef>
          <a:fontRef idx="minor">
            <a:schemeClr val="lt1"/>
          </a:fontRef>
        </p:style>
        <p:txBody>
          <a:bodyPr spcFirstLastPara="0" vert="horz" wrap="square" lIns="620291" tIns="109727" rIns="142240" bIns="2484166" numCol="1" spcCol="1270" anchor="t" anchorCtr="0">
            <a:noAutofit/>
          </a:bodyPr>
          <a:lstStyle/>
          <a:p>
            <a:pPr marL="0" lvl="0" indent="0" algn="r" defTabSz="1422400">
              <a:lnSpc>
                <a:spcPct val="90000"/>
              </a:lnSpc>
              <a:spcBef>
                <a:spcPct val="0"/>
              </a:spcBef>
              <a:spcAft>
                <a:spcPct val="35000"/>
              </a:spcAft>
              <a:buNone/>
            </a:pPr>
            <a:r>
              <a:rPr lang="hr-HR" sz="3200" kern="1200" noProof="0">
                <a:latin typeface="+mn-lt"/>
              </a:rPr>
              <a:t>USLUGE</a:t>
            </a:r>
          </a:p>
        </p:txBody>
      </p:sp>
      <p:sp>
        <p:nvSpPr>
          <p:cNvPr id="13" name="Flowchart: Extract 12">
            <a:extLst>
              <a:ext uri="{FF2B5EF4-FFF2-40B4-BE49-F238E27FC236}">
                <a16:creationId xmlns:a16="http://schemas.microsoft.com/office/drawing/2014/main" id="{106B9F53-A52F-7328-3B5E-19D577F1B8E9}"/>
              </a:ext>
            </a:extLst>
          </p:cNvPr>
          <p:cNvSpPr/>
          <p:nvPr/>
        </p:nvSpPr>
        <p:spPr>
          <a:xfrm rot="5400000">
            <a:off x="7281422" y="4550688"/>
            <a:ext cx="506283" cy="465780"/>
          </a:xfrm>
          <a:prstGeom prst="flowChartExtract">
            <a:avLst/>
          </a:prstGeom>
        </p:spPr>
        <p:style>
          <a:lnRef idx="2">
            <a:schemeClr val="accent6">
              <a:shade val="50000"/>
              <a:hueOff val="368424"/>
              <a:satOff val="-16105"/>
              <a:lumOff val="43961"/>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hr-HR" noProof="0"/>
          </a:p>
        </p:txBody>
      </p:sp>
      <p:sp>
        <p:nvSpPr>
          <p:cNvPr id="14" name="Freeform: Shape 13">
            <a:extLst>
              <a:ext uri="{FF2B5EF4-FFF2-40B4-BE49-F238E27FC236}">
                <a16:creationId xmlns:a16="http://schemas.microsoft.com/office/drawing/2014/main" id="{DE61B524-30A3-A0A0-7FB4-201D0A164F13}"/>
              </a:ext>
            </a:extLst>
          </p:cNvPr>
          <p:cNvSpPr/>
          <p:nvPr/>
        </p:nvSpPr>
        <p:spPr>
          <a:xfrm>
            <a:off x="8197373" y="2060347"/>
            <a:ext cx="2313378" cy="2930267"/>
          </a:xfrm>
          <a:custGeom>
            <a:avLst/>
            <a:gdLst>
              <a:gd name="connsiteX0" fmla="*/ 0 w 2313378"/>
              <a:gd name="connsiteY0" fmla="*/ 0 h 3446060"/>
              <a:gd name="connsiteX1" fmla="*/ 2313378 w 2313378"/>
              <a:gd name="connsiteY1" fmla="*/ 0 h 3446060"/>
              <a:gd name="connsiteX2" fmla="*/ 2313378 w 2313378"/>
              <a:gd name="connsiteY2" fmla="*/ 3446060 h 3446060"/>
              <a:gd name="connsiteX3" fmla="*/ 0 w 2313378"/>
              <a:gd name="connsiteY3" fmla="*/ 3446060 h 3446060"/>
              <a:gd name="connsiteX4" fmla="*/ 0 w 2313378"/>
              <a:gd name="connsiteY4" fmla="*/ 0 h 3446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3378" h="3446060">
                <a:moveTo>
                  <a:pt x="0" y="0"/>
                </a:moveTo>
                <a:lnTo>
                  <a:pt x="2313378" y="0"/>
                </a:lnTo>
                <a:lnTo>
                  <a:pt x="2313378" y="3446060"/>
                </a:lnTo>
                <a:lnTo>
                  <a:pt x="0" y="3446060"/>
                </a:lnTo>
                <a:lnTo>
                  <a:pt x="0" y="0"/>
                </a:lnTo>
                <a:close/>
              </a:path>
            </a:pathLst>
          </a:custGeom>
          <a:noFill/>
          <a:ln>
            <a:noFill/>
          </a:ln>
          <a:sp3d/>
        </p:spPr>
        <p:style>
          <a:lnRef idx="2">
            <a:scrgbClr r="0" g="0" b="0"/>
          </a:lnRef>
          <a:fillRef idx="1">
            <a:scrgbClr r="0" g="0" b="0"/>
          </a:fillRef>
          <a:effectRef idx="0">
            <a:schemeClr val="accent6">
              <a:shade val="50000"/>
              <a:hueOff val="245616"/>
              <a:satOff val="-10737"/>
              <a:lumOff val="29307"/>
              <a:alphaOff val="0"/>
            </a:schemeClr>
          </a:effectRef>
          <a:fontRef idx="minor">
            <a:schemeClr val="lt1"/>
          </a:fontRef>
        </p:style>
        <p:txBody>
          <a:bodyPr spcFirstLastPara="0" vert="horz" wrap="square" lIns="0" tIns="48006" rIns="0" bIns="0" numCol="1" spcCol="1270" anchor="t" anchorCtr="0">
            <a:noAutofit/>
          </a:bodyPr>
          <a:lstStyle/>
          <a:p>
            <a:pPr marL="0" lvl="0" indent="0" defTabSz="622300">
              <a:lnSpc>
                <a:spcPct val="90000"/>
              </a:lnSpc>
              <a:spcBef>
                <a:spcPct val="0"/>
              </a:spcBef>
              <a:spcAft>
                <a:spcPct val="35000"/>
              </a:spcAft>
              <a:buNone/>
            </a:pPr>
            <a:r>
              <a:rPr lang="hr-HR" sz="1400" kern="1200" noProof="0">
                <a:latin typeface="+mn-lt"/>
              </a:rPr>
              <a:t>tehničko iskustvo i znanje te osposobljenost osoblja za izvršenje ugovora na način prihvatljiv za okoliš;</a:t>
            </a:r>
          </a:p>
          <a:p>
            <a:pPr marL="0" lvl="0" indent="0" defTabSz="622300">
              <a:lnSpc>
                <a:spcPct val="90000"/>
              </a:lnSpc>
              <a:spcBef>
                <a:spcPct val="0"/>
              </a:spcBef>
              <a:spcAft>
                <a:spcPct val="35000"/>
              </a:spcAft>
              <a:buNone/>
            </a:pPr>
            <a:r>
              <a:rPr lang="hr-HR" sz="1400" kern="1200" noProof="0">
                <a:latin typeface="+mn-lt"/>
              </a:rPr>
              <a:t>proizvodi/materijali koji se upotrebljavaju pri izvršenju usluge;</a:t>
            </a:r>
          </a:p>
          <a:p>
            <a:pPr marL="0" lvl="0" indent="0" defTabSz="622300">
              <a:lnSpc>
                <a:spcPct val="90000"/>
              </a:lnSpc>
              <a:spcBef>
                <a:spcPct val="0"/>
              </a:spcBef>
              <a:spcAft>
                <a:spcPct val="35000"/>
              </a:spcAft>
              <a:buNone/>
            </a:pPr>
            <a:r>
              <a:rPr lang="hr-HR" sz="1400" kern="1200" noProof="0">
                <a:latin typeface="+mn-lt"/>
              </a:rPr>
              <a:t>postupci upravljanja uspostavljeni za što veće smanjenje utjecaja na okoliš;</a:t>
            </a:r>
          </a:p>
          <a:p>
            <a:pPr marL="0" lvl="0" indent="0" defTabSz="622300">
              <a:lnSpc>
                <a:spcPct val="90000"/>
              </a:lnSpc>
              <a:spcBef>
                <a:spcPct val="0"/>
              </a:spcBef>
              <a:spcAft>
                <a:spcPct val="35000"/>
              </a:spcAft>
              <a:buNone/>
            </a:pPr>
            <a:r>
              <a:rPr lang="hr-HR" sz="1400" kern="1200" noProof="0">
                <a:latin typeface="+mn-lt"/>
              </a:rPr>
              <a:t>potrošnja energije i vode i količina otpada proizvedena pri izvršenju usluge</a:t>
            </a:r>
          </a:p>
        </p:txBody>
      </p:sp>
    </p:spTree>
    <p:extLst>
      <p:ext uri="{BB962C8B-B14F-4D97-AF65-F5344CB8AC3E}">
        <p14:creationId xmlns:p14="http://schemas.microsoft.com/office/powerpoint/2010/main" val="2629743152"/>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A0113F-2B54-16AB-4664-030F479B92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979A32-AF07-610F-E3DD-58DB5E5D243B}"/>
              </a:ext>
            </a:extLst>
          </p:cNvPr>
          <p:cNvSpPr>
            <a:spLocks noGrp="1"/>
          </p:cNvSpPr>
          <p:nvPr>
            <p:ph type="title"/>
          </p:nvPr>
        </p:nvSpPr>
        <p:spPr/>
        <p:txBody>
          <a:bodyPr vert="horz" lIns="91440" tIns="45720" rIns="91440" bIns="45720" rtlCol="0" anchor="ctr">
            <a:noAutofit/>
          </a:bodyPr>
          <a:lstStyle/>
          <a:p>
            <a:r>
              <a:rPr lang="hr-HR" sz="2800" dirty="0"/>
              <a:t>Primjer 2. Središnji državni ured za središnju javnu nabavu - PNEUMATICI ZA MOTORNA VOZILA S USLUGAMA ZAMJENE, ČUVANJA I ZBRINJAVANJA</a:t>
            </a:r>
          </a:p>
        </p:txBody>
      </p:sp>
      <p:sp>
        <p:nvSpPr>
          <p:cNvPr id="3" name="Content Placeholder 2">
            <a:extLst>
              <a:ext uri="{FF2B5EF4-FFF2-40B4-BE49-F238E27FC236}">
                <a16:creationId xmlns:a16="http://schemas.microsoft.com/office/drawing/2014/main" id="{4C731535-63DE-9CE8-6202-74533FD85850}"/>
              </a:ext>
            </a:extLst>
          </p:cNvPr>
          <p:cNvSpPr>
            <a:spLocks noGrp="1"/>
          </p:cNvSpPr>
          <p:nvPr>
            <p:ph idx="1"/>
          </p:nvPr>
        </p:nvSpPr>
        <p:spPr/>
        <p:txBody>
          <a:bodyPr>
            <a:normAutofit/>
          </a:bodyPr>
          <a:lstStyle/>
          <a:p>
            <a:r>
              <a:rPr lang="hr-HR" b="1" dirty="0"/>
              <a:t>Kriterij za odabir ponude</a:t>
            </a:r>
            <a:r>
              <a:rPr lang="hr-HR" dirty="0"/>
              <a:t>:</a:t>
            </a:r>
          </a:p>
          <a:p>
            <a:pPr algn="l"/>
            <a:r>
              <a:rPr lang="pl-PL" b="0" i="0" u="none" strike="noStrike" baseline="0" dirty="0">
                <a:latin typeface="CIDFont+F5"/>
              </a:rPr>
              <a:t>1. Cijena ponude: 90 bodova</a:t>
            </a:r>
          </a:p>
          <a:p>
            <a:pPr algn="l"/>
            <a:r>
              <a:rPr lang="hr-HR" b="0" i="0" strike="noStrike" baseline="0" dirty="0">
                <a:latin typeface="CIDFont+F5"/>
              </a:rPr>
              <a:t>2. Rok izvršenja zamjene pneumatika: 10 bodova</a:t>
            </a:r>
          </a:p>
          <a:p>
            <a:endParaRPr lang="hr-HR" dirty="0"/>
          </a:p>
          <a:p>
            <a:endParaRPr lang="hr-HR" dirty="0"/>
          </a:p>
        </p:txBody>
      </p:sp>
    </p:spTree>
    <p:extLst>
      <p:ext uri="{BB962C8B-B14F-4D97-AF65-F5344CB8AC3E}">
        <p14:creationId xmlns:p14="http://schemas.microsoft.com/office/powerpoint/2010/main" val="3736138206"/>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875D8B-4280-A49F-D9C5-EA2B3222A2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FDEC59-50D7-F204-1468-561350D2F7D3}"/>
              </a:ext>
            </a:extLst>
          </p:cNvPr>
          <p:cNvSpPr>
            <a:spLocks noGrp="1"/>
          </p:cNvSpPr>
          <p:nvPr>
            <p:ph type="title"/>
          </p:nvPr>
        </p:nvSpPr>
        <p:spPr/>
        <p:txBody>
          <a:bodyPr vert="horz" lIns="91440" tIns="45720" rIns="91440" bIns="45720" rtlCol="0" anchor="ctr">
            <a:noAutofit/>
          </a:bodyPr>
          <a:lstStyle/>
          <a:p>
            <a:r>
              <a:rPr lang="hr-HR" sz="3200" dirty="0"/>
              <a:t>Primjer 2. Središnji državni ured za središnju javnu nabavu - PNEUMATICI ZA MOTORNA VOZILA S USLUGAMA ZAMJENE, ČUVANJA I ZBRINJAVANJA</a:t>
            </a:r>
          </a:p>
        </p:txBody>
      </p:sp>
      <p:sp>
        <p:nvSpPr>
          <p:cNvPr id="3" name="Content Placeholder 2">
            <a:extLst>
              <a:ext uri="{FF2B5EF4-FFF2-40B4-BE49-F238E27FC236}">
                <a16:creationId xmlns:a16="http://schemas.microsoft.com/office/drawing/2014/main" id="{9193F349-2549-0F6B-7559-63C46CCF5DF5}"/>
              </a:ext>
            </a:extLst>
          </p:cNvPr>
          <p:cNvSpPr>
            <a:spLocks noGrp="1"/>
          </p:cNvSpPr>
          <p:nvPr>
            <p:ph idx="1"/>
          </p:nvPr>
        </p:nvSpPr>
        <p:spPr/>
        <p:txBody>
          <a:bodyPr>
            <a:normAutofit/>
          </a:bodyPr>
          <a:lstStyle/>
          <a:p>
            <a:r>
              <a:rPr lang="hr-HR" sz="1800" b="1" dirty="0"/>
              <a:t>Tehničke specifikacije:</a:t>
            </a:r>
          </a:p>
          <a:p>
            <a:r>
              <a:rPr lang="hr-HR" sz="1800" b="0" i="0" u="none" strike="noStrike" baseline="0" dirty="0"/>
              <a:t>Naručitelj će prilikom određivanja tehničkih specifikacija za pojedinačne zasebne nabave voditi računa o članku 7. Pravilnika o zahtjevima energetske učinkovitosti proizvoda povezanih s energijom u postupcima javne nabave (Narodne novine, broj 70/15). </a:t>
            </a:r>
          </a:p>
          <a:p>
            <a:r>
              <a:rPr lang="hr-HR" sz="1800" b="0" i="0" u="none" strike="noStrike" baseline="0" dirty="0"/>
              <a:t>Svi pneumatici moraju imati Europsku etiketu za pneumatike .</a:t>
            </a:r>
            <a:endParaRPr lang="hr-HR" sz="1800" dirty="0"/>
          </a:p>
          <a:p>
            <a:r>
              <a:rPr lang="hr-HR" sz="1800" b="1" dirty="0"/>
              <a:t>Uvjeti za servisne centre:</a:t>
            </a:r>
          </a:p>
          <a:p>
            <a:r>
              <a:rPr lang="hr-HR" sz="1800" b="0" i="0" u="none" strike="noStrike" baseline="0" dirty="0"/>
              <a:t>Ponuditelj će osigurati </a:t>
            </a:r>
            <a:r>
              <a:rPr lang="hr-HR" sz="1800" b="1" i="0" u="none" strike="noStrike" baseline="0" dirty="0"/>
              <a:t>zbrinjavanje otpadnih pneumatika </a:t>
            </a:r>
            <a:r>
              <a:rPr lang="hr-HR" sz="1800" b="0" i="0" u="none" strike="noStrike" baseline="0" dirty="0"/>
              <a:t>o vlastitom trošku, sukladno važećim propisima. Pneumatike koji su namijenjeni za zbrinjavanje nakon demontaže ponuditelj je dužan preuzeti na licu mjesta od korisnika. Ponuditelj je obvezan dostaviti korisniku Izjavu o tome da je osigurao zbrinjavanje na propisani način, na računu ili uz ispostavljeni račun.</a:t>
            </a:r>
            <a:endParaRPr lang="hr-HR" sz="1800" b="1" dirty="0"/>
          </a:p>
        </p:txBody>
      </p:sp>
    </p:spTree>
    <p:extLst>
      <p:ext uri="{BB962C8B-B14F-4D97-AF65-F5344CB8AC3E}">
        <p14:creationId xmlns:p14="http://schemas.microsoft.com/office/powerpoint/2010/main" val="92330819"/>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69EB83-D98B-8A87-DC3A-250FB5219C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C6A688-5E84-1BA4-0E0A-C789667D758C}"/>
              </a:ext>
            </a:extLst>
          </p:cNvPr>
          <p:cNvSpPr>
            <a:spLocks noGrp="1"/>
          </p:cNvSpPr>
          <p:nvPr>
            <p:ph type="title"/>
          </p:nvPr>
        </p:nvSpPr>
        <p:spPr>
          <a:xfrm>
            <a:off x="798653" y="509287"/>
            <a:ext cx="10348414" cy="1263062"/>
          </a:xfrm>
        </p:spPr>
        <p:txBody>
          <a:bodyPr vert="horz" lIns="91440" tIns="45720" rIns="91440" bIns="45720" rtlCol="0" anchor="ctr">
            <a:noAutofit/>
          </a:bodyPr>
          <a:lstStyle/>
          <a:p>
            <a:r>
              <a:rPr lang="hr-HR" sz="2800" dirty="0"/>
              <a:t>Primjer 2. Središnji državni ured za središnju javnu nabavu - PNEUMATICI ZA MOTORNA VOZILA S USLUGAMA ZAMJENE, ČUVANJA I ZBRINJAVANJA</a:t>
            </a:r>
          </a:p>
        </p:txBody>
      </p:sp>
      <p:sp>
        <p:nvSpPr>
          <p:cNvPr id="3" name="Content Placeholder 2">
            <a:extLst>
              <a:ext uri="{FF2B5EF4-FFF2-40B4-BE49-F238E27FC236}">
                <a16:creationId xmlns:a16="http://schemas.microsoft.com/office/drawing/2014/main" id="{A545CF6E-524B-88FA-F589-847FF6FC2147}"/>
              </a:ext>
            </a:extLst>
          </p:cNvPr>
          <p:cNvSpPr>
            <a:spLocks noGrp="1"/>
          </p:cNvSpPr>
          <p:nvPr>
            <p:ph idx="1"/>
          </p:nvPr>
        </p:nvSpPr>
        <p:spPr>
          <a:xfrm>
            <a:off x="921793" y="1964372"/>
            <a:ext cx="10348414" cy="3809462"/>
          </a:xfrm>
        </p:spPr>
        <p:txBody>
          <a:bodyPr>
            <a:normAutofit fontScale="55000" lnSpcReduction="20000"/>
          </a:bodyPr>
          <a:lstStyle/>
          <a:p>
            <a:r>
              <a:rPr lang="hr-HR" b="1" dirty="0"/>
              <a:t>Tehničke specifikacije:</a:t>
            </a:r>
          </a:p>
          <a:p>
            <a:pPr algn="just" fontAlgn="base">
              <a:lnSpc>
                <a:spcPct val="120000"/>
              </a:lnSpc>
              <a:spcAft>
                <a:spcPts val="1125"/>
              </a:spcAft>
            </a:pPr>
            <a:r>
              <a:rPr lang="hr-HR" sz="3300" b="0" i="0" dirty="0">
                <a:effectLst/>
                <a:latin typeface="Minion Pro"/>
              </a:rPr>
              <a:t>Članak 7. Pravilnika</a:t>
            </a:r>
          </a:p>
          <a:p>
            <a:pPr algn="just" fontAlgn="base">
              <a:lnSpc>
                <a:spcPct val="120000"/>
              </a:lnSpc>
              <a:spcAft>
                <a:spcPts val="1125"/>
              </a:spcAft>
            </a:pPr>
            <a:r>
              <a:rPr lang="hr-HR" sz="3300" b="0" i="0" dirty="0">
                <a:effectLst/>
                <a:latin typeface="Minion Pro"/>
              </a:rPr>
              <a:t>U mjeri u kojoj je to u skladu s troškovnom učinkovitošću, gospodarskom izvedivošću, širom održivošću, tehničkom prikladnošću i dovoljnom razinom tržišnog natjecanja, </a:t>
            </a:r>
            <a:r>
              <a:rPr lang="hr-HR" sz="3300" b="1" i="0" dirty="0">
                <a:effectLst/>
                <a:latin typeface="Minion Pro"/>
              </a:rPr>
              <a:t>državna tijela su prilikom kupnje guma, dužna uskladiti tehničku specifikaciju s kriterijem pripadnosti najvišem razredu energetske učinkovitosti </a:t>
            </a:r>
            <a:r>
              <a:rPr lang="hr-HR" sz="3300" b="0" i="0" dirty="0">
                <a:effectLst/>
                <a:latin typeface="Minion Pro"/>
              </a:rPr>
              <a:t>s obzirom na potrošnju goriva, kako je propisano Uredbom (EZ) br. 1222/2009 Europskog parlamenta i Vijeća od 25. studenoga 2009. o označivanju guma s obzirom na učinkovitost potrošnje goriva i druge bitne parametre.</a:t>
            </a:r>
          </a:p>
          <a:p>
            <a:pPr algn="just" fontAlgn="base">
              <a:lnSpc>
                <a:spcPct val="120000"/>
              </a:lnSpc>
              <a:spcAft>
                <a:spcPts val="1125"/>
              </a:spcAft>
            </a:pPr>
            <a:r>
              <a:rPr lang="hr-HR" sz="3300" b="0" i="0" dirty="0">
                <a:effectLst/>
                <a:latin typeface="Minion Pro"/>
              </a:rPr>
              <a:t>Zahtjev iz stavka 1. ovog članka državna tijela ne sprečava u kupnji guma najvišeg razreda s obzirom na prianjanje na mokroj podlozi i druge sigurnosno tehničke uvjete ili vanjsku buku kotrljanja ako je to opravdano sigurnosnim razlozima ili razlozima javnog zdravlja.</a:t>
            </a:r>
          </a:p>
          <a:p>
            <a:endParaRPr lang="hr-HR" dirty="0"/>
          </a:p>
        </p:txBody>
      </p:sp>
    </p:spTree>
    <p:extLst>
      <p:ext uri="{BB962C8B-B14F-4D97-AF65-F5344CB8AC3E}">
        <p14:creationId xmlns:p14="http://schemas.microsoft.com/office/powerpoint/2010/main" val="3024726272"/>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121403-A4CA-EC93-62C2-0C5F6221775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D8C143-B9E8-7E2C-426F-421C15DEDABB}"/>
              </a:ext>
            </a:extLst>
          </p:cNvPr>
          <p:cNvSpPr>
            <a:spLocks noGrp="1"/>
          </p:cNvSpPr>
          <p:nvPr>
            <p:ph idx="1"/>
          </p:nvPr>
        </p:nvSpPr>
        <p:spPr>
          <a:xfrm>
            <a:off x="881121" y="1554296"/>
            <a:ext cx="9534426" cy="3350858"/>
          </a:xfrm>
        </p:spPr>
        <p:txBody>
          <a:bodyPr/>
          <a:lstStyle/>
          <a:p>
            <a:endParaRPr kumimoji="0" lang="hr-HR" sz="6000" b="1" i="0" u="none" strike="noStrike" kern="1200" cap="none" spc="0" normalizeH="0" baseline="0" noProof="0" dirty="0">
              <a:ln>
                <a:noFill/>
              </a:ln>
              <a:effectLst/>
              <a:uLnTx/>
              <a:uFillTx/>
              <a:latin typeface="Calibri Light" panose="020F0302020204030204"/>
              <a:ea typeface="+mj-ea"/>
              <a:cs typeface="+mj-cs"/>
            </a:endParaRPr>
          </a:p>
          <a:p>
            <a:endParaRPr lang="hr-HR" sz="6000" b="1" dirty="0">
              <a:latin typeface="Calibri Light" panose="020F0302020204030204"/>
              <a:ea typeface="+mj-ea"/>
              <a:cs typeface="+mj-cs"/>
            </a:endParaRPr>
          </a:p>
          <a:p>
            <a:r>
              <a:rPr lang="hr-HR" sz="6000" b="1" dirty="0">
                <a:latin typeface="Calibri Light" panose="020F0302020204030204"/>
                <a:ea typeface="+mj-ea"/>
                <a:cs typeface="+mj-cs"/>
              </a:rPr>
              <a:t>Prehrana i catering</a:t>
            </a:r>
            <a:endParaRPr lang="hr-HR" b="1" dirty="0"/>
          </a:p>
        </p:txBody>
      </p:sp>
    </p:spTree>
    <p:extLst>
      <p:ext uri="{BB962C8B-B14F-4D97-AF65-F5344CB8AC3E}">
        <p14:creationId xmlns:p14="http://schemas.microsoft.com/office/powerpoint/2010/main" val="2162878264"/>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12076-570F-A534-3FB2-5992A70C11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46524C-339B-10A1-F296-095FB4CEC3D7}"/>
              </a:ext>
            </a:extLst>
          </p:cNvPr>
          <p:cNvSpPr>
            <a:spLocks noGrp="1"/>
          </p:cNvSpPr>
          <p:nvPr>
            <p:ph type="title"/>
          </p:nvPr>
        </p:nvSpPr>
        <p:spPr/>
        <p:txBody>
          <a:bodyPr vert="horz" lIns="91440" tIns="45720" rIns="91440" bIns="45720" rtlCol="0" anchor="ctr">
            <a:normAutofit fontScale="90000"/>
          </a:bodyPr>
          <a:lstStyle/>
          <a:p>
            <a:r>
              <a:rPr lang="hr-HR" dirty="0"/>
              <a:t>ODLUKA O PROVEDBI ZELENE JAVNE NABAVE</a:t>
            </a:r>
          </a:p>
        </p:txBody>
      </p:sp>
      <p:sp>
        <p:nvSpPr>
          <p:cNvPr id="3" name="Content Placeholder 2">
            <a:extLst>
              <a:ext uri="{FF2B5EF4-FFF2-40B4-BE49-F238E27FC236}">
                <a16:creationId xmlns:a16="http://schemas.microsoft.com/office/drawing/2014/main" id="{1040BDFF-2662-9339-5907-86EC34045A2D}"/>
              </a:ext>
            </a:extLst>
          </p:cNvPr>
          <p:cNvSpPr>
            <a:spLocks noGrp="1"/>
          </p:cNvSpPr>
          <p:nvPr>
            <p:ph idx="1"/>
          </p:nvPr>
        </p:nvSpPr>
        <p:spPr/>
        <p:txBody>
          <a:bodyPr/>
          <a:lstStyle/>
          <a:p>
            <a:pPr marL="457200" indent="-457200">
              <a:buFont typeface="Arial" panose="020B0604020202020204" pitchFamily="34" charset="0"/>
              <a:buChar char="•"/>
            </a:pPr>
            <a:r>
              <a:rPr lang="hr-HR" dirty="0"/>
              <a:t>P</a:t>
            </a:r>
            <a:r>
              <a:rPr lang="hr-HR" b="0" i="0" dirty="0">
                <a:effectLst/>
              </a:rPr>
              <a:t>rilikom nabave prehrane i usluge cateringa voće i povrće ne smije se nabavljati u jednokratnoj plastičnoj ambalaži</a:t>
            </a:r>
          </a:p>
          <a:p>
            <a:pPr marL="457200" indent="-457200">
              <a:buFont typeface="Arial" panose="020B0604020202020204" pitchFamily="34" charset="0"/>
              <a:buChar char="•"/>
            </a:pPr>
            <a:r>
              <a:rPr lang="hr-HR" dirty="0"/>
              <a:t>P</a:t>
            </a:r>
            <a:r>
              <a:rPr lang="hr-HR" b="0" i="0" dirty="0">
                <a:effectLst/>
              </a:rPr>
              <a:t>rilikom nabave usluge cateringa hrana i piće moraju biti servirani u višekratnoj ponovno upotrebljivoj ambalaži i ponuditelj usluge cateringa mora dostaviti plan smanjenja i nastanka otpada od pripreme hrane</a:t>
            </a:r>
            <a:endParaRPr lang="hr-HR" dirty="0"/>
          </a:p>
        </p:txBody>
      </p:sp>
    </p:spTree>
    <p:extLst>
      <p:ext uri="{BB962C8B-B14F-4D97-AF65-F5344CB8AC3E}">
        <p14:creationId xmlns:p14="http://schemas.microsoft.com/office/powerpoint/2010/main" val="2220687325"/>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57C1E2-990A-654E-D1E1-B4E49D0FB7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30556D-91EA-6FAB-6516-D0031AE4019F}"/>
              </a:ext>
            </a:extLst>
          </p:cNvPr>
          <p:cNvSpPr>
            <a:spLocks noGrp="1"/>
          </p:cNvSpPr>
          <p:nvPr>
            <p:ph type="title"/>
          </p:nvPr>
        </p:nvSpPr>
        <p:spPr/>
        <p:txBody>
          <a:bodyPr vert="horz" lIns="91440" tIns="45720" rIns="91440" bIns="45720" rtlCol="0" anchor="ctr">
            <a:normAutofit fontScale="90000"/>
          </a:bodyPr>
          <a:lstStyle/>
          <a:p>
            <a:r>
              <a:rPr lang="hr-HR" dirty="0"/>
              <a:t>ODLUKA O PROVEDBI ZELENE JAVNE NABAVE</a:t>
            </a:r>
          </a:p>
        </p:txBody>
      </p:sp>
      <p:sp>
        <p:nvSpPr>
          <p:cNvPr id="3" name="Content Placeholder 2">
            <a:extLst>
              <a:ext uri="{FF2B5EF4-FFF2-40B4-BE49-F238E27FC236}">
                <a16:creationId xmlns:a16="http://schemas.microsoft.com/office/drawing/2014/main" id="{BECE4B55-BA1E-8490-3033-039AB0227182}"/>
              </a:ext>
            </a:extLst>
          </p:cNvPr>
          <p:cNvSpPr>
            <a:spLocks noGrp="1"/>
          </p:cNvSpPr>
          <p:nvPr>
            <p:ph idx="1"/>
          </p:nvPr>
        </p:nvSpPr>
        <p:spPr/>
        <p:txBody>
          <a:bodyPr/>
          <a:lstStyle/>
          <a:p>
            <a:pPr marL="514350" indent="-514350">
              <a:buFont typeface="Arial" panose="020B0604020202020204" pitchFamily="34" charset="0"/>
              <a:buChar char="•"/>
            </a:pPr>
            <a:r>
              <a:rPr lang="hr-HR" dirty="0"/>
              <a:t>P</a:t>
            </a:r>
            <a:r>
              <a:rPr lang="hr-HR" b="0" i="0" dirty="0">
                <a:effectLst/>
              </a:rPr>
              <a:t>rilikom nabave prehrane i usluge cateringa 80 % pića mora biti u višekratnoj ponovno upotrebljivoj ambalaži, a ostalih 20 % može biti u jednokratnoj ambalaži koja ne smije biti od plastike</a:t>
            </a:r>
          </a:p>
          <a:p>
            <a:endParaRPr lang="hr-HR" dirty="0"/>
          </a:p>
        </p:txBody>
      </p:sp>
    </p:spTree>
    <p:extLst>
      <p:ext uri="{BB962C8B-B14F-4D97-AF65-F5344CB8AC3E}">
        <p14:creationId xmlns:p14="http://schemas.microsoft.com/office/powerpoint/2010/main" val="3700944931"/>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5FF8F-8FD4-A55E-CEC4-E99B201754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0DB27C-C8C1-53D3-FE03-0E75554A48A6}"/>
              </a:ext>
            </a:extLst>
          </p:cNvPr>
          <p:cNvSpPr>
            <a:spLocks noGrp="1"/>
          </p:cNvSpPr>
          <p:nvPr>
            <p:ph type="title"/>
          </p:nvPr>
        </p:nvSpPr>
        <p:spPr/>
        <p:txBody>
          <a:bodyPr vert="horz" lIns="91440" tIns="45720" rIns="91440" bIns="45720" rtlCol="0" anchor="ctr">
            <a:normAutofit fontScale="90000"/>
          </a:bodyPr>
          <a:lstStyle/>
          <a:p>
            <a:r>
              <a:rPr lang="hr-HR" dirty="0"/>
              <a:t>ODLUKA O PROVEDBI ZELENE JAVNE NABAVE</a:t>
            </a:r>
          </a:p>
        </p:txBody>
      </p:sp>
      <p:sp>
        <p:nvSpPr>
          <p:cNvPr id="3" name="Content Placeholder 2">
            <a:extLst>
              <a:ext uri="{FF2B5EF4-FFF2-40B4-BE49-F238E27FC236}">
                <a16:creationId xmlns:a16="http://schemas.microsoft.com/office/drawing/2014/main" id="{DE2D0235-F81C-2910-E549-E5236E3BD4B9}"/>
              </a:ext>
            </a:extLst>
          </p:cNvPr>
          <p:cNvSpPr>
            <a:spLocks noGrp="1"/>
          </p:cNvSpPr>
          <p:nvPr>
            <p:ph idx="1"/>
          </p:nvPr>
        </p:nvSpPr>
        <p:spPr/>
        <p:txBody>
          <a:bodyPr>
            <a:normAutofit fontScale="92500"/>
          </a:bodyPr>
          <a:lstStyle/>
          <a:p>
            <a:pPr marL="457200" indent="-457200">
              <a:buFont typeface="Arial" panose="020B0604020202020204" pitchFamily="34" charset="0"/>
              <a:buChar char="•"/>
            </a:pPr>
            <a:r>
              <a:rPr lang="hr-HR" b="0" i="0" dirty="0">
                <a:effectLst/>
              </a:rPr>
              <a:t>Od 1. siječnja 2025. najmanje 10 %, od 1. siječnja 2028. najmanje 20 %, a od 1. siječnja 2030. najmanje 30 % mora biti </a:t>
            </a:r>
          </a:p>
          <a:p>
            <a:pPr marL="457200" indent="-457200">
              <a:buFont typeface="Arial" panose="020B0604020202020204" pitchFamily="34" charset="0"/>
              <a:buChar char="•"/>
            </a:pPr>
            <a:r>
              <a:rPr lang="hr-HR" b="0" i="0" dirty="0">
                <a:effectLst/>
              </a:rPr>
              <a:t>ekološki i/ili integrirani poljoprivredni i prehrambeni proizvod, </a:t>
            </a:r>
          </a:p>
          <a:p>
            <a:pPr marL="457200" indent="-457200">
              <a:buFont typeface="Arial" panose="020B0604020202020204" pitchFamily="34" charset="0"/>
              <a:buChar char="•"/>
            </a:pPr>
            <a:r>
              <a:rPr lang="hr-HR" b="0" i="0" dirty="0">
                <a:effectLst/>
              </a:rPr>
              <a:t>i/ili proizvod iz sustava kvalitete registriran na nacionalnoj i europskoj razini</a:t>
            </a:r>
          </a:p>
          <a:p>
            <a:pPr marL="457200" indent="-457200">
              <a:buFont typeface="Arial" panose="020B0604020202020204" pitchFamily="34" charset="0"/>
              <a:buChar char="•"/>
            </a:pPr>
            <a:r>
              <a:rPr lang="hr-HR" b="0" i="0" dirty="0">
                <a:effectLst/>
              </a:rPr>
              <a:t>i/ili proizvod iz kratkog lanca opskrbe hranom, s naglaskom na </a:t>
            </a:r>
            <a:r>
              <a:rPr lang="hr-HR" b="0" i="0" dirty="0" err="1">
                <a:effectLst/>
              </a:rPr>
              <a:t>sezonalnost</a:t>
            </a:r>
            <a:r>
              <a:rPr lang="hr-HR" b="0" i="0" dirty="0">
                <a:effectLst/>
              </a:rPr>
              <a:t> i svježinu poljoprivrednih i prehrambenih proizvoda nad drugim proizvodima te skupine</a:t>
            </a:r>
            <a:endParaRPr lang="hr-HR" dirty="0"/>
          </a:p>
        </p:txBody>
      </p:sp>
    </p:spTree>
    <p:extLst>
      <p:ext uri="{BB962C8B-B14F-4D97-AF65-F5344CB8AC3E}">
        <p14:creationId xmlns:p14="http://schemas.microsoft.com/office/powerpoint/2010/main" val="1359542367"/>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7295C4-47B9-B5DF-4BAB-3F4E799F1B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BDE58B-187A-9332-AD2D-F590A1BF866E}"/>
              </a:ext>
            </a:extLst>
          </p:cNvPr>
          <p:cNvSpPr>
            <a:spLocks noGrp="1"/>
          </p:cNvSpPr>
          <p:nvPr>
            <p:ph type="title"/>
          </p:nvPr>
        </p:nvSpPr>
        <p:spPr/>
        <p:txBody>
          <a:bodyPr vert="horz" lIns="91440" tIns="45720" rIns="91440" bIns="45720" rtlCol="0" anchor="ctr">
            <a:normAutofit fontScale="90000"/>
          </a:bodyPr>
          <a:lstStyle/>
          <a:p>
            <a:r>
              <a:rPr lang="hr-HR" dirty="0"/>
              <a:t>ODLUKA O PROVEDBI ZELENE JAVNE NABAVE</a:t>
            </a:r>
          </a:p>
        </p:txBody>
      </p:sp>
      <p:sp>
        <p:nvSpPr>
          <p:cNvPr id="3" name="Content Placeholder 2">
            <a:extLst>
              <a:ext uri="{FF2B5EF4-FFF2-40B4-BE49-F238E27FC236}">
                <a16:creationId xmlns:a16="http://schemas.microsoft.com/office/drawing/2014/main" id="{112DD6CD-2A7C-52CE-D9DF-2DD8125AC1E3}"/>
              </a:ext>
            </a:extLst>
          </p:cNvPr>
          <p:cNvSpPr>
            <a:spLocks noGrp="1"/>
          </p:cNvSpPr>
          <p:nvPr>
            <p:ph idx="1"/>
          </p:nvPr>
        </p:nvSpPr>
        <p:spPr/>
        <p:txBody>
          <a:bodyPr/>
          <a:lstStyle/>
          <a:p>
            <a:pPr marL="457200" indent="-457200">
              <a:buFont typeface="Arial" panose="020B0604020202020204" pitchFamily="34" charset="0"/>
              <a:buChar char="•"/>
            </a:pPr>
            <a:r>
              <a:rPr lang="hr-HR" b="0" i="0" dirty="0">
                <a:effectLst/>
              </a:rPr>
              <a:t>Ponuditelj mora najmanje 50 % prehrambenih proizvoda ponuditi iz vlastite proizvodnje ili najmanje 50 % od mikro, malih i srednjih poljoprivrednih proizvođača. Ova dva kriterija se mogu zbrajati</a:t>
            </a:r>
            <a:endParaRPr lang="hr-HR" dirty="0"/>
          </a:p>
        </p:txBody>
      </p:sp>
    </p:spTree>
    <p:extLst>
      <p:ext uri="{BB962C8B-B14F-4D97-AF65-F5344CB8AC3E}">
        <p14:creationId xmlns:p14="http://schemas.microsoft.com/office/powerpoint/2010/main" val="1272990964"/>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15A06B-274E-8472-DF60-09CC716949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1DBD68-8358-F04A-9CA9-ADE1BCE7CB6D}"/>
              </a:ext>
            </a:extLst>
          </p:cNvPr>
          <p:cNvSpPr>
            <a:spLocks noGrp="1"/>
          </p:cNvSpPr>
          <p:nvPr>
            <p:ph type="title"/>
          </p:nvPr>
        </p:nvSpPr>
        <p:spPr/>
        <p:txBody>
          <a:bodyPr vert="horz" lIns="91440" tIns="45720" rIns="91440" bIns="45720" rtlCol="0" anchor="ctr">
            <a:normAutofit/>
          </a:bodyPr>
          <a:lstStyle/>
          <a:p>
            <a:r>
              <a:rPr lang="hr-HR" dirty="0"/>
              <a:t>Primjeri:</a:t>
            </a:r>
          </a:p>
        </p:txBody>
      </p:sp>
      <p:sp>
        <p:nvSpPr>
          <p:cNvPr id="3" name="Content Placeholder 2">
            <a:extLst>
              <a:ext uri="{FF2B5EF4-FFF2-40B4-BE49-F238E27FC236}">
                <a16:creationId xmlns:a16="http://schemas.microsoft.com/office/drawing/2014/main" id="{8CE93712-33F3-9414-D869-23F29C44315A}"/>
              </a:ext>
            </a:extLst>
          </p:cNvPr>
          <p:cNvSpPr>
            <a:spLocks noGrp="1"/>
          </p:cNvSpPr>
          <p:nvPr>
            <p:ph idx="1"/>
          </p:nvPr>
        </p:nvSpPr>
        <p:spPr/>
        <p:txBody>
          <a:bodyPr/>
          <a:lstStyle/>
          <a:p>
            <a:pPr marL="514350" indent="-514350">
              <a:buAutoNum type="arabicPeriod"/>
            </a:pPr>
            <a:r>
              <a:rPr lang="hr-HR" i="0" dirty="0">
                <a:effectLst/>
                <a:latin typeface="Source Sans Pro" panose="020B0503030403020204" pitchFamily="34" charset="0"/>
              </a:rPr>
              <a:t>Osnovna škola VODICE</a:t>
            </a:r>
            <a:r>
              <a:rPr lang="hr-HR" i="1" dirty="0">
                <a:effectLst/>
                <a:latin typeface="Source Sans Pro" panose="020B0503030403020204" pitchFamily="34" charset="0"/>
              </a:rPr>
              <a:t>- </a:t>
            </a:r>
            <a:r>
              <a:rPr lang="pl-PL" b="0" i="1" dirty="0">
                <a:effectLst/>
                <a:latin typeface="Source Sans Pro" panose="020B0503030403020204" pitchFamily="34" charset="0"/>
              </a:rPr>
              <a:t>Državna prehrana marende - školski obroci</a:t>
            </a:r>
          </a:p>
          <a:p>
            <a:pPr marL="514350" indent="-514350">
              <a:buAutoNum type="arabicPeriod"/>
            </a:pPr>
            <a:r>
              <a:rPr lang="hr-HR" dirty="0">
                <a:effectLst/>
                <a:latin typeface="Source Sans Pro" panose="020B0503030403020204" pitchFamily="34" charset="0"/>
              </a:rPr>
              <a:t>Javna ustanova Nacionalni park Plitvička jezera- </a:t>
            </a:r>
            <a:r>
              <a:rPr lang="hr-HR" b="0" i="1" dirty="0">
                <a:effectLst/>
                <a:latin typeface="Source Sans Pro" panose="020B0503030403020204" pitchFamily="34" charset="0"/>
              </a:rPr>
              <a:t>KUPNJA KRUHA I KRUŠNIH PROIZVODA</a:t>
            </a:r>
          </a:p>
          <a:p>
            <a:pPr marL="514350" indent="-514350">
              <a:buAutoNum type="arabicPeriod"/>
            </a:pPr>
            <a:r>
              <a:rPr lang="hr-HR" dirty="0">
                <a:effectLst/>
                <a:latin typeface="Source Sans Pro" panose="020B0503030403020204" pitchFamily="34" charset="0"/>
              </a:rPr>
              <a:t>Javna ustanova Nacionalni park Plitvička jezera- </a:t>
            </a:r>
            <a:r>
              <a:rPr lang="hr-HR" b="0" i="1" dirty="0">
                <a:effectLst/>
                <a:latin typeface="Source Sans Pro" panose="020B0503030403020204" pitchFamily="34" charset="0"/>
              </a:rPr>
              <a:t>KUPNJA SVJEŽEG MESA ZA UGOSTITELJSTVO I TRGOVINU</a:t>
            </a:r>
            <a:endParaRPr lang="hr-HR" dirty="0">
              <a:effectLst/>
              <a:latin typeface="Source Sans Pro" panose="020B0503030403020204" pitchFamily="34" charset="0"/>
            </a:endParaRPr>
          </a:p>
        </p:txBody>
      </p:sp>
    </p:spTree>
    <p:extLst>
      <p:ext uri="{BB962C8B-B14F-4D97-AF65-F5344CB8AC3E}">
        <p14:creationId xmlns:p14="http://schemas.microsoft.com/office/powerpoint/2010/main" val="1852998369"/>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DE7123-C324-CAEC-AD62-AF21AA693E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0B28D7-D0CD-DD69-B265-ADDDA2CB7079}"/>
              </a:ext>
            </a:extLst>
          </p:cNvPr>
          <p:cNvSpPr>
            <a:spLocks noGrp="1"/>
          </p:cNvSpPr>
          <p:nvPr>
            <p:ph type="title"/>
          </p:nvPr>
        </p:nvSpPr>
        <p:spPr>
          <a:xfrm>
            <a:off x="1328787" y="676047"/>
            <a:ext cx="9534426" cy="1200285"/>
          </a:xfrm>
        </p:spPr>
        <p:txBody>
          <a:bodyPr vert="horz" lIns="91440" tIns="45720" rIns="91440" bIns="45720" rtlCol="0" anchor="ctr">
            <a:normAutofit fontScale="90000"/>
          </a:bodyPr>
          <a:lstStyle/>
          <a:p>
            <a:r>
              <a:rPr lang="hr-HR" dirty="0"/>
              <a:t>Primjer 1. Osnovna škola VODICE- Državna prehrana marende - školski obroci</a:t>
            </a:r>
          </a:p>
        </p:txBody>
      </p:sp>
      <p:sp>
        <p:nvSpPr>
          <p:cNvPr id="3" name="Content Placeholder 2">
            <a:extLst>
              <a:ext uri="{FF2B5EF4-FFF2-40B4-BE49-F238E27FC236}">
                <a16:creationId xmlns:a16="http://schemas.microsoft.com/office/drawing/2014/main" id="{043AADC8-73AF-A8DA-1794-90A42C04411C}"/>
              </a:ext>
            </a:extLst>
          </p:cNvPr>
          <p:cNvSpPr>
            <a:spLocks noGrp="1"/>
          </p:cNvSpPr>
          <p:nvPr>
            <p:ph idx="1"/>
          </p:nvPr>
        </p:nvSpPr>
        <p:spPr/>
        <p:txBody>
          <a:bodyPr>
            <a:normAutofit/>
          </a:bodyPr>
          <a:lstStyle/>
          <a:p>
            <a:r>
              <a:rPr lang="hr-HR" dirty="0"/>
              <a:t>Opis predmeta nabave: 2024. godina</a:t>
            </a:r>
          </a:p>
          <a:p>
            <a:r>
              <a:rPr lang="pl-PL" i="0" dirty="0">
                <a:effectLst/>
              </a:rPr>
              <a:t>Državna prehrana marende - školski obroci</a:t>
            </a:r>
          </a:p>
          <a:p>
            <a:r>
              <a:rPr lang="hr-HR" dirty="0">
                <a:latin typeface="Source Sans Pro" panose="020B0503030403020204" pitchFamily="34" charset="0"/>
              </a:rPr>
              <a:t>PV: 192</a:t>
            </a:r>
            <a:r>
              <a:rPr lang="hr-HR" i="0" dirty="0">
                <a:effectLst/>
                <a:latin typeface="Source Sans Pro" panose="020B0503030403020204" pitchFamily="34" charset="0"/>
              </a:rPr>
              <a:t>.000,00</a:t>
            </a:r>
            <a:r>
              <a:rPr lang="hr-HR" dirty="0">
                <a:latin typeface="Source Sans Pro" panose="020B0503030403020204" pitchFamily="34" charset="0"/>
              </a:rPr>
              <a:t> EUR</a:t>
            </a:r>
          </a:p>
        </p:txBody>
      </p:sp>
    </p:spTree>
    <p:extLst>
      <p:ext uri="{BB962C8B-B14F-4D97-AF65-F5344CB8AC3E}">
        <p14:creationId xmlns:p14="http://schemas.microsoft.com/office/powerpoint/2010/main" val="14042359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8342" y="590643"/>
            <a:ext cx="9534426" cy="995915"/>
          </a:xfrm>
        </p:spPr>
        <p:txBody>
          <a:bodyPr vert="horz" lIns="91440" tIns="45720" rIns="91440" bIns="45720" rtlCol="0" anchor="ctr">
            <a:normAutofit fontScale="90000"/>
          </a:bodyPr>
          <a:lstStyle/>
          <a:p>
            <a:r>
              <a:rPr lang="hr-HR"/>
              <a:t>Točke utjecaja na ozelenjivanje javne nabave: KRITERIJ ZA ODABIR</a:t>
            </a:r>
          </a:p>
        </p:txBody>
      </p:sp>
      <p:grpSp>
        <p:nvGrpSpPr>
          <p:cNvPr id="2" name="Group 1">
            <a:extLst>
              <a:ext uri="{FF2B5EF4-FFF2-40B4-BE49-F238E27FC236}">
                <a16:creationId xmlns:a16="http://schemas.microsoft.com/office/drawing/2014/main" id="{2931D3D9-3B3B-11F4-DA8F-2AA64238AA01}"/>
              </a:ext>
            </a:extLst>
          </p:cNvPr>
          <p:cNvGrpSpPr/>
          <p:nvPr/>
        </p:nvGrpSpPr>
        <p:grpSpPr>
          <a:xfrm>
            <a:off x="2572069" y="2054437"/>
            <a:ext cx="6368359" cy="3847227"/>
            <a:chOff x="2572069" y="2054437"/>
            <a:chExt cx="6368359" cy="3847227"/>
          </a:xfrm>
        </p:grpSpPr>
        <p:sp>
          <p:nvSpPr>
            <p:cNvPr id="3" name="Freeform: Shape 2">
              <a:extLst>
                <a:ext uri="{FF2B5EF4-FFF2-40B4-BE49-F238E27FC236}">
                  <a16:creationId xmlns:a16="http://schemas.microsoft.com/office/drawing/2014/main" id="{7C908CCF-94D0-981A-6C11-0A8308D040C6}"/>
                </a:ext>
              </a:extLst>
            </p:cNvPr>
            <p:cNvSpPr/>
            <p:nvPr/>
          </p:nvSpPr>
          <p:spPr>
            <a:xfrm>
              <a:off x="4832165" y="4217618"/>
              <a:ext cx="1848168" cy="1684046"/>
            </a:xfrm>
            <a:custGeom>
              <a:avLst/>
              <a:gdLst>
                <a:gd name="connsiteX0" fmla="*/ 0 w 1637154"/>
                <a:gd name="connsiteY0" fmla="*/ 818577 h 1637154"/>
                <a:gd name="connsiteX1" fmla="*/ 818577 w 1637154"/>
                <a:gd name="connsiteY1" fmla="*/ 0 h 1637154"/>
                <a:gd name="connsiteX2" fmla="*/ 1637154 w 1637154"/>
                <a:gd name="connsiteY2" fmla="*/ 818577 h 1637154"/>
                <a:gd name="connsiteX3" fmla="*/ 818577 w 1637154"/>
                <a:gd name="connsiteY3" fmla="*/ 1637154 h 1637154"/>
                <a:gd name="connsiteX4" fmla="*/ 0 w 1637154"/>
                <a:gd name="connsiteY4" fmla="*/ 818577 h 1637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154" h="1637154">
                  <a:moveTo>
                    <a:pt x="0" y="818577"/>
                  </a:moveTo>
                  <a:cubicBezTo>
                    <a:pt x="0" y="366489"/>
                    <a:pt x="366489" y="0"/>
                    <a:pt x="818577" y="0"/>
                  </a:cubicBezTo>
                  <a:cubicBezTo>
                    <a:pt x="1270665" y="0"/>
                    <a:pt x="1637154" y="366489"/>
                    <a:pt x="1637154" y="818577"/>
                  </a:cubicBezTo>
                  <a:cubicBezTo>
                    <a:pt x="1637154" y="1270665"/>
                    <a:pt x="1270665" y="1637154"/>
                    <a:pt x="818577" y="1637154"/>
                  </a:cubicBezTo>
                  <a:cubicBezTo>
                    <a:pt x="366489" y="1637154"/>
                    <a:pt x="0" y="1270665"/>
                    <a:pt x="0" y="818577"/>
                  </a:cubicBezTo>
                  <a:close/>
                </a:path>
              </a:pathLst>
            </a:custGeom>
          </p:spPr>
          <p:style>
            <a:lnRef idx="2">
              <a:schemeClr val="lt1">
                <a:hueOff val="0"/>
                <a:satOff val="0"/>
                <a:lumOff val="0"/>
                <a:alphaOff val="0"/>
              </a:schemeClr>
            </a:lnRef>
            <a:fillRef idx="1">
              <a:schemeClr val="accent6">
                <a:shade val="60000"/>
                <a:hueOff val="0"/>
                <a:satOff val="0"/>
                <a:lumOff val="0"/>
                <a:alphaOff val="0"/>
              </a:schemeClr>
            </a:fillRef>
            <a:effectRef idx="0">
              <a:schemeClr val="accent6">
                <a:shade val="60000"/>
                <a:hueOff val="0"/>
                <a:satOff val="0"/>
                <a:lumOff val="0"/>
                <a:alphaOff val="0"/>
              </a:schemeClr>
            </a:effectRef>
            <a:fontRef idx="minor">
              <a:schemeClr val="lt1"/>
            </a:fontRef>
          </p:style>
          <p:txBody>
            <a:bodyPr spcFirstLastPara="0" vert="horz" wrap="square" lIns="268331" tIns="268331" rIns="268331" bIns="268331" numCol="1" spcCol="1270" anchor="ctr" anchorCtr="0">
              <a:noAutofit/>
            </a:bodyPr>
            <a:lstStyle/>
            <a:p>
              <a:pPr marL="0" lvl="0" indent="0" algn="ctr" defTabSz="2000250">
                <a:lnSpc>
                  <a:spcPct val="90000"/>
                </a:lnSpc>
                <a:spcBef>
                  <a:spcPct val="0"/>
                </a:spcBef>
                <a:spcAft>
                  <a:spcPct val="35000"/>
                </a:spcAft>
                <a:buNone/>
              </a:pPr>
              <a:r>
                <a:rPr lang="hr-HR" sz="4500" kern="1200" noProof="0" err="1">
                  <a:latin typeface="华文黑体"/>
                </a:rPr>
                <a:t>ZeJN</a:t>
              </a:r>
              <a:endParaRPr lang="hr-HR" sz="4500" kern="1200" noProof="0">
                <a:latin typeface="华文黑体"/>
              </a:endParaRPr>
            </a:p>
          </p:txBody>
        </p:sp>
        <p:sp>
          <p:nvSpPr>
            <p:cNvPr id="4" name="Arrow: Left 3">
              <a:extLst>
                <a:ext uri="{FF2B5EF4-FFF2-40B4-BE49-F238E27FC236}">
                  <a16:creationId xmlns:a16="http://schemas.microsoft.com/office/drawing/2014/main" id="{7917781F-BD6A-78B5-601B-C51238D0F38D}"/>
                </a:ext>
              </a:extLst>
            </p:cNvPr>
            <p:cNvSpPr/>
            <p:nvPr/>
          </p:nvSpPr>
          <p:spPr>
            <a:xfrm rot="10800000">
              <a:off x="3349717" y="4849793"/>
              <a:ext cx="1500616" cy="466589"/>
            </a:xfrm>
            <a:prstGeom prst="leftArrow">
              <a:avLst>
                <a:gd name="adj1" fmla="val 60000"/>
                <a:gd name="adj2" fmla="val 50000"/>
              </a:avLst>
            </a:prstGeom>
          </p:spPr>
          <p:style>
            <a:lnRef idx="0">
              <a:schemeClr val="accent6">
                <a:shade val="90000"/>
                <a:hueOff val="0"/>
                <a:satOff val="0"/>
                <a:lumOff val="0"/>
                <a:alphaOff val="0"/>
              </a:schemeClr>
            </a:lnRef>
            <a:fillRef idx="1">
              <a:schemeClr val="accent6">
                <a:shade val="90000"/>
                <a:hueOff val="0"/>
                <a:satOff val="0"/>
                <a:lumOff val="0"/>
                <a:alphaOff val="0"/>
              </a:schemeClr>
            </a:fillRef>
            <a:effectRef idx="0">
              <a:schemeClr val="accent6">
                <a:shade val="90000"/>
                <a:hueOff val="0"/>
                <a:satOff val="0"/>
                <a:lumOff val="0"/>
                <a:alphaOff val="0"/>
              </a:schemeClr>
            </a:effectRef>
            <a:fontRef idx="minor">
              <a:schemeClr val="lt1"/>
            </a:fontRef>
          </p:style>
          <p:txBody>
            <a:bodyPr/>
            <a:lstStyle/>
            <a:p>
              <a:endParaRPr lang="hr-HR" noProof="0"/>
            </a:p>
          </p:txBody>
        </p:sp>
        <p:sp>
          <p:nvSpPr>
            <p:cNvPr id="8" name="Freeform: Shape 7">
              <a:extLst>
                <a:ext uri="{FF2B5EF4-FFF2-40B4-BE49-F238E27FC236}">
                  <a16:creationId xmlns:a16="http://schemas.microsoft.com/office/drawing/2014/main" id="{C1E62309-78BF-EE7C-98BB-10FFFB194F40}"/>
                </a:ext>
              </a:extLst>
            </p:cNvPr>
            <p:cNvSpPr/>
            <p:nvPr/>
          </p:nvSpPr>
          <p:spPr>
            <a:xfrm>
              <a:off x="2572069" y="4460969"/>
              <a:ext cx="1555296" cy="1244237"/>
            </a:xfrm>
            <a:custGeom>
              <a:avLst/>
              <a:gdLst>
                <a:gd name="connsiteX0" fmla="*/ 0 w 1555296"/>
                <a:gd name="connsiteY0" fmla="*/ 124424 h 1244237"/>
                <a:gd name="connsiteX1" fmla="*/ 124424 w 1555296"/>
                <a:gd name="connsiteY1" fmla="*/ 0 h 1244237"/>
                <a:gd name="connsiteX2" fmla="*/ 1430872 w 1555296"/>
                <a:gd name="connsiteY2" fmla="*/ 0 h 1244237"/>
                <a:gd name="connsiteX3" fmla="*/ 1555296 w 1555296"/>
                <a:gd name="connsiteY3" fmla="*/ 124424 h 1244237"/>
                <a:gd name="connsiteX4" fmla="*/ 1555296 w 1555296"/>
                <a:gd name="connsiteY4" fmla="*/ 1119813 h 1244237"/>
                <a:gd name="connsiteX5" fmla="*/ 1430872 w 1555296"/>
                <a:gd name="connsiteY5" fmla="*/ 1244237 h 1244237"/>
                <a:gd name="connsiteX6" fmla="*/ 124424 w 1555296"/>
                <a:gd name="connsiteY6" fmla="*/ 1244237 h 1244237"/>
                <a:gd name="connsiteX7" fmla="*/ 0 w 1555296"/>
                <a:gd name="connsiteY7" fmla="*/ 1119813 h 1244237"/>
                <a:gd name="connsiteX8" fmla="*/ 0 w 1555296"/>
                <a:gd name="connsiteY8" fmla="*/ 124424 h 1244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5296" h="1244237">
                  <a:moveTo>
                    <a:pt x="0" y="124424"/>
                  </a:moveTo>
                  <a:cubicBezTo>
                    <a:pt x="0" y="55707"/>
                    <a:pt x="55707" y="0"/>
                    <a:pt x="124424" y="0"/>
                  </a:cubicBezTo>
                  <a:lnTo>
                    <a:pt x="1430872" y="0"/>
                  </a:lnTo>
                  <a:cubicBezTo>
                    <a:pt x="1499589" y="0"/>
                    <a:pt x="1555296" y="55707"/>
                    <a:pt x="1555296" y="124424"/>
                  </a:cubicBezTo>
                  <a:lnTo>
                    <a:pt x="1555296" y="1119813"/>
                  </a:lnTo>
                  <a:cubicBezTo>
                    <a:pt x="1555296" y="1188530"/>
                    <a:pt x="1499589" y="1244237"/>
                    <a:pt x="1430872" y="1244237"/>
                  </a:cubicBezTo>
                  <a:lnTo>
                    <a:pt x="124424" y="1244237"/>
                  </a:lnTo>
                  <a:cubicBezTo>
                    <a:pt x="55707" y="1244237"/>
                    <a:pt x="0" y="1188530"/>
                    <a:pt x="0" y="1119813"/>
                  </a:cubicBezTo>
                  <a:lnTo>
                    <a:pt x="0" y="124424"/>
                  </a:lnTo>
                  <a:close/>
                </a:path>
              </a:pathLst>
            </a:custGeom>
          </p:spPr>
          <p:style>
            <a:lnRef idx="2">
              <a:schemeClr val="lt1">
                <a:hueOff val="0"/>
                <a:satOff val="0"/>
                <a:lumOff val="0"/>
                <a:alphaOff val="0"/>
              </a:schemeClr>
            </a:lnRef>
            <a:fillRef idx="1">
              <a:schemeClr val="accent6">
                <a:shade val="50000"/>
                <a:hueOff val="0"/>
                <a:satOff val="0"/>
                <a:lumOff val="0"/>
                <a:alphaOff val="0"/>
              </a:schemeClr>
            </a:fillRef>
            <a:effectRef idx="0">
              <a:schemeClr val="accent6">
                <a:shade val="50000"/>
                <a:hueOff val="0"/>
                <a:satOff val="0"/>
                <a:lumOff val="0"/>
                <a:alphaOff val="0"/>
              </a:schemeClr>
            </a:effectRef>
            <a:fontRef idx="minor">
              <a:schemeClr val="lt1"/>
            </a:fontRef>
          </p:style>
          <p:txBody>
            <a:bodyPr spcFirstLastPara="0" vert="horz" wrap="square" lIns="74542" tIns="74542" rIns="74542" bIns="74542" numCol="1" spcCol="1270" anchor="ctr" anchorCtr="0">
              <a:noAutofit/>
            </a:bodyPr>
            <a:lstStyle/>
            <a:p>
              <a:pPr marL="0" lvl="0" indent="0" algn="ctr" defTabSz="889000">
                <a:lnSpc>
                  <a:spcPct val="90000"/>
                </a:lnSpc>
                <a:spcBef>
                  <a:spcPct val="0"/>
                </a:spcBef>
                <a:spcAft>
                  <a:spcPct val="35000"/>
                </a:spcAft>
                <a:buNone/>
              </a:pPr>
              <a:r>
                <a:rPr lang="hr-HR" sz="2000" kern="1200" noProof="0">
                  <a:latin typeface="华文黑体"/>
                </a:rPr>
                <a:t>Cijena</a:t>
              </a:r>
            </a:p>
          </p:txBody>
        </p:sp>
        <p:sp>
          <p:nvSpPr>
            <p:cNvPr id="10" name="Arrow: Left 9">
              <a:extLst>
                <a:ext uri="{FF2B5EF4-FFF2-40B4-BE49-F238E27FC236}">
                  <a16:creationId xmlns:a16="http://schemas.microsoft.com/office/drawing/2014/main" id="{B6F93937-1F3C-EACF-A119-E07FB33EEF99}"/>
                </a:ext>
              </a:extLst>
            </p:cNvPr>
            <p:cNvSpPr/>
            <p:nvPr/>
          </p:nvSpPr>
          <p:spPr>
            <a:xfrm rot="13500000">
              <a:off x="3834814" y="3678666"/>
              <a:ext cx="1500616" cy="466589"/>
            </a:xfrm>
            <a:prstGeom prst="leftArrow">
              <a:avLst>
                <a:gd name="adj1" fmla="val 60000"/>
                <a:gd name="adj2" fmla="val 50000"/>
              </a:avLst>
            </a:prstGeom>
          </p:spPr>
          <p:style>
            <a:lnRef idx="0">
              <a:schemeClr val="accent6">
                <a:shade val="90000"/>
                <a:hueOff val="151948"/>
                <a:satOff val="-6069"/>
                <a:lumOff val="14076"/>
                <a:alphaOff val="0"/>
              </a:schemeClr>
            </a:lnRef>
            <a:fillRef idx="1">
              <a:schemeClr val="accent6">
                <a:shade val="90000"/>
                <a:hueOff val="151948"/>
                <a:satOff val="-6069"/>
                <a:lumOff val="14076"/>
                <a:alphaOff val="0"/>
              </a:schemeClr>
            </a:fillRef>
            <a:effectRef idx="0">
              <a:schemeClr val="accent6">
                <a:shade val="90000"/>
                <a:hueOff val="151948"/>
                <a:satOff val="-6069"/>
                <a:lumOff val="14076"/>
                <a:alphaOff val="0"/>
              </a:schemeClr>
            </a:effectRef>
            <a:fontRef idx="minor">
              <a:schemeClr val="lt1"/>
            </a:fontRef>
          </p:style>
          <p:txBody>
            <a:bodyPr/>
            <a:lstStyle/>
            <a:p>
              <a:endParaRPr lang="hr-HR" noProof="0"/>
            </a:p>
          </p:txBody>
        </p:sp>
        <p:sp>
          <p:nvSpPr>
            <p:cNvPr id="11" name="Freeform: Shape 10">
              <a:extLst>
                <a:ext uri="{FF2B5EF4-FFF2-40B4-BE49-F238E27FC236}">
                  <a16:creationId xmlns:a16="http://schemas.microsoft.com/office/drawing/2014/main" id="{EAA766B0-304D-4E0E-8440-56D84F4F28D0}"/>
                </a:ext>
              </a:extLst>
            </p:cNvPr>
            <p:cNvSpPr/>
            <p:nvPr/>
          </p:nvSpPr>
          <p:spPr>
            <a:xfrm>
              <a:off x="3276926" y="2759294"/>
              <a:ext cx="1555296" cy="1244237"/>
            </a:xfrm>
            <a:custGeom>
              <a:avLst/>
              <a:gdLst>
                <a:gd name="connsiteX0" fmla="*/ 0 w 1555296"/>
                <a:gd name="connsiteY0" fmla="*/ 124424 h 1244237"/>
                <a:gd name="connsiteX1" fmla="*/ 124424 w 1555296"/>
                <a:gd name="connsiteY1" fmla="*/ 0 h 1244237"/>
                <a:gd name="connsiteX2" fmla="*/ 1430872 w 1555296"/>
                <a:gd name="connsiteY2" fmla="*/ 0 h 1244237"/>
                <a:gd name="connsiteX3" fmla="*/ 1555296 w 1555296"/>
                <a:gd name="connsiteY3" fmla="*/ 124424 h 1244237"/>
                <a:gd name="connsiteX4" fmla="*/ 1555296 w 1555296"/>
                <a:gd name="connsiteY4" fmla="*/ 1119813 h 1244237"/>
                <a:gd name="connsiteX5" fmla="*/ 1430872 w 1555296"/>
                <a:gd name="connsiteY5" fmla="*/ 1244237 h 1244237"/>
                <a:gd name="connsiteX6" fmla="*/ 124424 w 1555296"/>
                <a:gd name="connsiteY6" fmla="*/ 1244237 h 1244237"/>
                <a:gd name="connsiteX7" fmla="*/ 0 w 1555296"/>
                <a:gd name="connsiteY7" fmla="*/ 1119813 h 1244237"/>
                <a:gd name="connsiteX8" fmla="*/ 0 w 1555296"/>
                <a:gd name="connsiteY8" fmla="*/ 124424 h 1244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5296" h="1244237">
                  <a:moveTo>
                    <a:pt x="0" y="124424"/>
                  </a:moveTo>
                  <a:cubicBezTo>
                    <a:pt x="0" y="55707"/>
                    <a:pt x="55707" y="0"/>
                    <a:pt x="124424" y="0"/>
                  </a:cubicBezTo>
                  <a:lnTo>
                    <a:pt x="1430872" y="0"/>
                  </a:lnTo>
                  <a:cubicBezTo>
                    <a:pt x="1499589" y="0"/>
                    <a:pt x="1555296" y="55707"/>
                    <a:pt x="1555296" y="124424"/>
                  </a:cubicBezTo>
                  <a:lnTo>
                    <a:pt x="1555296" y="1119813"/>
                  </a:lnTo>
                  <a:cubicBezTo>
                    <a:pt x="1555296" y="1188530"/>
                    <a:pt x="1499589" y="1244237"/>
                    <a:pt x="1430872" y="1244237"/>
                  </a:cubicBezTo>
                  <a:lnTo>
                    <a:pt x="124424" y="1244237"/>
                  </a:lnTo>
                  <a:cubicBezTo>
                    <a:pt x="55707" y="1244237"/>
                    <a:pt x="0" y="1188530"/>
                    <a:pt x="0" y="1119813"/>
                  </a:cubicBezTo>
                  <a:lnTo>
                    <a:pt x="0" y="124424"/>
                  </a:lnTo>
                  <a:close/>
                </a:path>
              </a:pathLst>
            </a:custGeom>
          </p:spPr>
          <p:style>
            <a:lnRef idx="2">
              <a:schemeClr val="lt1">
                <a:hueOff val="0"/>
                <a:satOff val="0"/>
                <a:lumOff val="0"/>
                <a:alphaOff val="0"/>
              </a:schemeClr>
            </a:lnRef>
            <a:fillRef idx="1">
              <a:schemeClr val="accent6">
                <a:shade val="50000"/>
                <a:hueOff val="147370"/>
                <a:satOff val="-6442"/>
                <a:lumOff val="17584"/>
                <a:alphaOff val="0"/>
              </a:schemeClr>
            </a:fillRef>
            <a:effectRef idx="0">
              <a:schemeClr val="accent6">
                <a:shade val="50000"/>
                <a:hueOff val="147370"/>
                <a:satOff val="-6442"/>
                <a:lumOff val="17584"/>
                <a:alphaOff val="0"/>
              </a:schemeClr>
            </a:effectRef>
            <a:fontRef idx="minor">
              <a:schemeClr val="lt1"/>
            </a:fontRef>
          </p:style>
          <p:txBody>
            <a:bodyPr spcFirstLastPara="0" vert="horz" wrap="square" lIns="74542" tIns="74542" rIns="74542" bIns="74542" numCol="1" spcCol="1270" anchor="ctr" anchorCtr="0">
              <a:noAutofit/>
            </a:bodyPr>
            <a:lstStyle/>
            <a:p>
              <a:pPr marL="0" lvl="0" indent="0" algn="ctr" defTabSz="889000">
                <a:lnSpc>
                  <a:spcPct val="90000"/>
                </a:lnSpc>
                <a:spcBef>
                  <a:spcPct val="0"/>
                </a:spcBef>
                <a:spcAft>
                  <a:spcPct val="35000"/>
                </a:spcAft>
                <a:buNone/>
              </a:pPr>
              <a:r>
                <a:rPr lang="hr-HR" sz="2000" kern="1200" noProof="0">
                  <a:latin typeface="华文黑体"/>
                </a:rPr>
                <a:t>Funkcionalne karakteristike</a:t>
              </a:r>
            </a:p>
          </p:txBody>
        </p:sp>
        <p:sp>
          <p:nvSpPr>
            <p:cNvPr id="12" name="Arrow: Left 11">
              <a:extLst>
                <a:ext uri="{FF2B5EF4-FFF2-40B4-BE49-F238E27FC236}">
                  <a16:creationId xmlns:a16="http://schemas.microsoft.com/office/drawing/2014/main" id="{A7BF33DA-E911-B8CB-8AC7-BED90751E8F4}"/>
                </a:ext>
              </a:extLst>
            </p:cNvPr>
            <p:cNvSpPr/>
            <p:nvPr/>
          </p:nvSpPr>
          <p:spPr>
            <a:xfrm rot="16200000">
              <a:off x="5005941" y="3193570"/>
              <a:ext cx="1500616" cy="466589"/>
            </a:xfrm>
            <a:prstGeom prst="leftArrow">
              <a:avLst>
                <a:gd name="adj1" fmla="val 60000"/>
                <a:gd name="adj2" fmla="val 50000"/>
              </a:avLst>
            </a:prstGeom>
          </p:spPr>
          <p:style>
            <a:lnRef idx="0">
              <a:schemeClr val="accent6">
                <a:shade val="90000"/>
                <a:hueOff val="303896"/>
                <a:satOff val="-12138"/>
                <a:lumOff val="28153"/>
                <a:alphaOff val="0"/>
              </a:schemeClr>
            </a:lnRef>
            <a:fillRef idx="1">
              <a:schemeClr val="accent6">
                <a:shade val="90000"/>
                <a:hueOff val="303896"/>
                <a:satOff val="-12138"/>
                <a:lumOff val="28153"/>
                <a:alphaOff val="0"/>
              </a:schemeClr>
            </a:fillRef>
            <a:effectRef idx="0">
              <a:schemeClr val="accent6">
                <a:shade val="90000"/>
                <a:hueOff val="303896"/>
                <a:satOff val="-12138"/>
                <a:lumOff val="28153"/>
                <a:alphaOff val="0"/>
              </a:schemeClr>
            </a:effectRef>
            <a:fontRef idx="minor">
              <a:schemeClr val="lt1"/>
            </a:fontRef>
          </p:style>
          <p:txBody>
            <a:bodyPr/>
            <a:lstStyle/>
            <a:p>
              <a:endParaRPr lang="hr-HR" noProof="0"/>
            </a:p>
          </p:txBody>
        </p:sp>
        <p:sp>
          <p:nvSpPr>
            <p:cNvPr id="13" name="Freeform: Shape 12">
              <a:extLst>
                <a:ext uri="{FF2B5EF4-FFF2-40B4-BE49-F238E27FC236}">
                  <a16:creationId xmlns:a16="http://schemas.microsoft.com/office/drawing/2014/main" id="{29EE9DC6-6891-BC4D-87CF-2F37C73B7D26}"/>
                </a:ext>
              </a:extLst>
            </p:cNvPr>
            <p:cNvSpPr/>
            <p:nvPr/>
          </p:nvSpPr>
          <p:spPr>
            <a:xfrm>
              <a:off x="4978601" y="2054437"/>
              <a:ext cx="1555296" cy="1244237"/>
            </a:xfrm>
            <a:custGeom>
              <a:avLst/>
              <a:gdLst>
                <a:gd name="connsiteX0" fmla="*/ 0 w 1555296"/>
                <a:gd name="connsiteY0" fmla="*/ 124424 h 1244237"/>
                <a:gd name="connsiteX1" fmla="*/ 124424 w 1555296"/>
                <a:gd name="connsiteY1" fmla="*/ 0 h 1244237"/>
                <a:gd name="connsiteX2" fmla="*/ 1430872 w 1555296"/>
                <a:gd name="connsiteY2" fmla="*/ 0 h 1244237"/>
                <a:gd name="connsiteX3" fmla="*/ 1555296 w 1555296"/>
                <a:gd name="connsiteY3" fmla="*/ 124424 h 1244237"/>
                <a:gd name="connsiteX4" fmla="*/ 1555296 w 1555296"/>
                <a:gd name="connsiteY4" fmla="*/ 1119813 h 1244237"/>
                <a:gd name="connsiteX5" fmla="*/ 1430872 w 1555296"/>
                <a:gd name="connsiteY5" fmla="*/ 1244237 h 1244237"/>
                <a:gd name="connsiteX6" fmla="*/ 124424 w 1555296"/>
                <a:gd name="connsiteY6" fmla="*/ 1244237 h 1244237"/>
                <a:gd name="connsiteX7" fmla="*/ 0 w 1555296"/>
                <a:gd name="connsiteY7" fmla="*/ 1119813 h 1244237"/>
                <a:gd name="connsiteX8" fmla="*/ 0 w 1555296"/>
                <a:gd name="connsiteY8" fmla="*/ 124424 h 1244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5296" h="1244237">
                  <a:moveTo>
                    <a:pt x="0" y="124424"/>
                  </a:moveTo>
                  <a:cubicBezTo>
                    <a:pt x="0" y="55707"/>
                    <a:pt x="55707" y="0"/>
                    <a:pt x="124424" y="0"/>
                  </a:cubicBezTo>
                  <a:lnTo>
                    <a:pt x="1430872" y="0"/>
                  </a:lnTo>
                  <a:cubicBezTo>
                    <a:pt x="1499589" y="0"/>
                    <a:pt x="1555296" y="55707"/>
                    <a:pt x="1555296" y="124424"/>
                  </a:cubicBezTo>
                  <a:lnTo>
                    <a:pt x="1555296" y="1119813"/>
                  </a:lnTo>
                  <a:cubicBezTo>
                    <a:pt x="1555296" y="1188530"/>
                    <a:pt x="1499589" y="1244237"/>
                    <a:pt x="1430872" y="1244237"/>
                  </a:cubicBezTo>
                  <a:lnTo>
                    <a:pt x="124424" y="1244237"/>
                  </a:lnTo>
                  <a:cubicBezTo>
                    <a:pt x="55707" y="1244237"/>
                    <a:pt x="0" y="1188530"/>
                    <a:pt x="0" y="1119813"/>
                  </a:cubicBezTo>
                  <a:lnTo>
                    <a:pt x="0" y="124424"/>
                  </a:lnTo>
                  <a:close/>
                </a:path>
              </a:pathLst>
            </a:custGeom>
          </p:spPr>
          <p:style>
            <a:lnRef idx="2">
              <a:schemeClr val="lt1">
                <a:hueOff val="0"/>
                <a:satOff val="0"/>
                <a:lumOff val="0"/>
                <a:alphaOff val="0"/>
              </a:schemeClr>
            </a:lnRef>
            <a:fillRef idx="1">
              <a:schemeClr val="accent6">
                <a:shade val="50000"/>
                <a:hueOff val="294739"/>
                <a:satOff val="-12884"/>
                <a:lumOff val="35169"/>
                <a:alphaOff val="0"/>
              </a:schemeClr>
            </a:fillRef>
            <a:effectRef idx="0">
              <a:schemeClr val="accent6">
                <a:shade val="50000"/>
                <a:hueOff val="294739"/>
                <a:satOff val="-12884"/>
                <a:lumOff val="35169"/>
                <a:alphaOff val="0"/>
              </a:schemeClr>
            </a:effectRef>
            <a:fontRef idx="minor">
              <a:schemeClr val="lt1"/>
            </a:fontRef>
          </p:style>
          <p:txBody>
            <a:bodyPr spcFirstLastPara="0" vert="horz" wrap="square" lIns="74542" tIns="74542" rIns="74542" bIns="74542" numCol="1" spcCol="1270" anchor="ctr" anchorCtr="0">
              <a:noAutofit/>
            </a:bodyPr>
            <a:lstStyle/>
            <a:p>
              <a:pPr marL="0" lvl="0" indent="0" algn="ctr" defTabSz="889000">
                <a:lnSpc>
                  <a:spcPct val="90000"/>
                </a:lnSpc>
                <a:spcBef>
                  <a:spcPct val="0"/>
                </a:spcBef>
                <a:spcAft>
                  <a:spcPct val="35000"/>
                </a:spcAft>
                <a:buNone/>
              </a:pPr>
              <a:r>
                <a:rPr lang="hr-HR" sz="2000" kern="1200" noProof="0">
                  <a:latin typeface="华文黑体"/>
                </a:rPr>
                <a:t>Elementi ugovora</a:t>
              </a:r>
            </a:p>
          </p:txBody>
        </p:sp>
        <p:sp>
          <p:nvSpPr>
            <p:cNvPr id="14" name="Arrow: Left 13">
              <a:extLst>
                <a:ext uri="{FF2B5EF4-FFF2-40B4-BE49-F238E27FC236}">
                  <a16:creationId xmlns:a16="http://schemas.microsoft.com/office/drawing/2014/main" id="{D2BC64DC-B27B-4319-4EDC-175653200BA1}"/>
                </a:ext>
              </a:extLst>
            </p:cNvPr>
            <p:cNvSpPr/>
            <p:nvPr/>
          </p:nvSpPr>
          <p:spPr>
            <a:xfrm rot="18900000">
              <a:off x="6177067" y="3678666"/>
              <a:ext cx="1500616" cy="466589"/>
            </a:xfrm>
            <a:prstGeom prst="leftArrow">
              <a:avLst>
                <a:gd name="adj1" fmla="val 60000"/>
                <a:gd name="adj2" fmla="val 50000"/>
              </a:avLst>
            </a:prstGeom>
          </p:spPr>
          <p:style>
            <a:lnRef idx="0">
              <a:schemeClr val="accent6">
                <a:shade val="90000"/>
                <a:hueOff val="303896"/>
                <a:satOff val="-12138"/>
                <a:lumOff val="28153"/>
                <a:alphaOff val="0"/>
              </a:schemeClr>
            </a:lnRef>
            <a:fillRef idx="1">
              <a:schemeClr val="accent6">
                <a:shade val="90000"/>
                <a:hueOff val="303896"/>
                <a:satOff val="-12138"/>
                <a:lumOff val="28153"/>
                <a:alphaOff val="0"/>
              </a:schemeClr>
            </a:fillRef>
            <a:effectRef idx="0">
              <a:schemeClr val="accent6">
                <a:shade val="90000"/>
                <a:hueOff val="303896"/>
                <a:satOff val="-12138"/>
                <a:lumOff val="28153"/>
                <a:alphaOff val="0"/>
              </a:schemeClr>
            </a:effectRef>
            <a:fontRef idx="minor">
              <a:schemeClr val="lt1"/>
            </a:fontRef>
          </p:style>
          <p:txBody>
            <a:bodyPr/>
            <a:lstStyle/>
            <a:p>
              <a:endParaRPr lang="hr-HR" noProof="0"/>
            </a:p>
          </p:txBody>
        </p:sp>
        <p:sp>
          <p:nvSpPr>
            <p:cNvPr id="15" name="Freeform: Shape 14">
              <a:extLst>
                <a:ext uri="{FF2B5EF4-FFF2-40B4-BE49-F238E27FC236}">
                  <a16:creationId xmlns:a16="http://schemas.microsoft.com/office/drawing/2014/main" id="{B8A6F1FB-F051-31D3-4E18-B522D9EDFD13}"/>
                </a:ext>
              </a:extLst>
            </p:cNvPr>
            <p:cNvSpPr/>
            <p:nvPr/>
          </p:nvSpPr>
          <p:spPr>
            <a:xfrm>
              <a:off x="6680275" y="2759294"/>
              <a:ext cx="1555296" cy="1244237"/>
            </a:xfrm>
            <a:custGeom>
              <a:avLst/>
              <a:gdLst>
                <a:gd name="connsiteX0" fmla="*/ 0 w 1555296"/>
                <a:gd name="connsiteY0" fmla="*/ 124424 h 1244237"/>
                <a:gd name="connsiteX1" fmla="*/ 124424 w 1555296"/>
                <a:gd name="connsiteY1" fmla="*/ 0 h 1244237"/>
                <a:gd name="connsiteX2" fmla="*/ 1430872 w 1555296"/>
                <a:gd name="connsiteY2" fmla="*/ 0 h 1244237"/>
                <a:gd name="connsiteX3" fmla="*/ 1555296 w 1555296"/>
                <a:gd name="connsiteY3" fmla="*/ 124424 h 1244237"/>
                <a:gd name="connsiteX4" fmla="*/ 1555296 w 1555296"/>
                <a:gd name="connsiteY4" fmla="*/ 1119813 h 1244237"/>
                <a:gd name="connsiteX5" fmla="*/ 1430872 w 1555296"/>
                <a:gd name="connsiteY5" fmla="*/ 1244237 h 1244237"/>
                <a:gd name="connsiteX6" fmla="*/ 124424 w 1555296"/>
                <a:gd name="connsiteY6" fmla="*/ 1244237 h 1244237"/>
                <a:gd name="connsiteX7" fmla="*/ 0 w 1555296"/>
                <a:gd name="connsiteY7" fmla="*/ 1119813 h 1244237"/>
                <a:gd name="connsiteX8" fmla="*/ 0 w 1555296"/>
                <a:gd name="connsiteY8" fmla="*/ 124424 h 1244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5296" h="1244237">
                  <a:moveTo>
                    <a:pt x="0" y="124424"/>
                  </a:moveTo>
                  <a:cubicBezTo>
                    <a:pt x="0" y="55707"/>
                    <a:pt x="55707" y="0"/>
                    <a:pt x="124424" y="0"/>
                  </a:cubicBezTo>
                  <a:lnTo>
                    <a:pt x="1430872" y="0"/>
                  </a:lnTo>
                  <a:cubicBezTo>
                    <a:pt x="1499589" y="0"/>
                    <a:pt x="1555296" y="55707"/>
                    <a:pt x="1555296" y="124424"/>
                  </a:cubicBezTo>
                  <a:lnTo>
                    <a:pt x="1555296" y="1119813"/>
                  </a:lnTo>
                  <a:cubicBezTo>
                    <a:pt x="1555296" y="1188530"/>
                    <a:pt x="1499589" y="1244237"/>
                    <a:pt x="1430872" y="1244237"/>
                  </a:cubicBezTo>
                  <a:lnTo>
                    <a:pt x="124424" y="1244237"/>
                  </a:lnTo>
                  <a:cubicBezTo>
                    <a:pt x="55707" y="1244237"/>
                    <a:pt x="0" y="1188530"/>
                    <a:pt x="0" y="1119813"/>
                  </a:cubicBezTo>
                  <a:lnTo>
                    <a:pt x="0" y="124424"/>
                  </a:lnTo>
                  <a:close/>
                </a:path>
              </a:pathLst>
            </a:custGeom>
          </p:spPr>
          <p:style>
            <a:lnRef idx="2">
              <a:schemeClr val="lt1">
                <a:hueOff val="0"/>
                <a:satOff val="0"/>
                <a:lumOff val="0"/>
                <a:alphaOff val="0"/>
              </a:schemeClr>
            </a:lnRef>
            <a:fillRef idx="1">
              <a:schemeClr val="accent6">
                <a:shade val="50000"/>
                <a:hueOff val="294739"/>
                <a:satOff val="-12884"/>
                <a:lumOff val="35169"/>
                <a:alphaOff val="0"/>
              </a:schemeClr>
            </a:fillRef>
            <a:effectRef idx="0">
              <a:schemeClr val="accent6">
                <a:shade val="50000"/>
                <a:hueOff val="294739"/>
                <a:satOff val="-12884"/>
                <a:lumOff val="35169"/>
                <a:alphaOff val="0"/>
              </a:schemeClr>
            </a:effectRef>
            <a:fontRef idx="minor">
              <a:schemeClr val="lt1"/>
            </a:fontRef>
          </p:style>
          <p:txBody>
            <a:bodyPr spcFirstLastPara="0" vert="horz" wrap="square" lIns="74542" tIns="74542" rIns="74542" bIns="74542" numCol="1" spcCol="1270" anchor="ctr" anchorCtr="0">
              <a:noAutofit/>
            </a:bodyPr>
            <a:lstStyle/>
            <a:p>
              <a:pPr marL="0" lvl="0" indent="0" algn="ctr" defTabSz="889000">
                <a:lnSpc>
                  <a:spcPct val="90000"/>
                </a:lnSpc>
                <a:spcBef>
                  <a:spcPct val="0"/>
                </a:spcBef>
                <a:spcAft>
                  <a:spcPct val="35000"/>
                </a:spcAft>
                <a:buNone/>
              </a:pPr>
              <a:r>
                <a:rPr lang="hr-HR" sz="2000" kern="1200" noProof="0">
                  <a:latin typeface="华文黑体"/>
                </a:rPr>
                <a:t>Uvjeti isporuke</a:t>
              </a:r>
            </a:p>
          </p:txBody>
        </p:sp>
        <p:sp>
          <p:nvSpPr>
            <p:cNvPr id="16" name="Arrow: Left 15">
              <a:extLst>
                <a:ext uri="{FF2B5EF4-FFF2-40B4-BE49-F238E27FC236}">
                  <a16:creationId xmlns:a16="http://schemas.microsoft.com/office/drawing/2014/main" id="{63178C23-4213-A08C-AD3A-A28F2022FB22}"/>
                </a:ext>
              </a:extLst>
            </p:cNvPr>
            <p:cNvSpPr/>
            <p:nvPr/>
          </p:nvSpPr>
          <p:spPr>
            <a:xfrm>
              <a:off x="6662164" y="4849793"/>
              <a:ext cx="1500616" cy="466589"/>
            </a:xfrm>
            <a:prstGeom prst="leftArrow">
              <a:avLst>
                <a:gd name="adj1" fmla="val 60000"/>
                <a:gd name="adj2" fmla="val 50000"/>
              </a:avLst>
            </a:prstGeom>
          </p:spPr>
          <p:style>
            <a:lnRef idx="0">
              <a:schemeClr val="accent6">
                <a:shade val="90000"/>
                <a:hueOff val="151948"/>
                <a:satOff val="-6069"/>
                <a:lumOff val="14076"/>
                <a:alphaOff val="0"/>
              </a:schemeClr>
            </a:lnRef>
            <a:fillRef idx="1">
              <a:schemeClr val="accent6">
                <a:shade val="90000"/>
                <a:hueOff val="151948"/>
                <a:satOff val="-6069"/>
                <a:lumOff val="14076"/>
                <a:alphaOff val="0"/>
              </a:schemeClr>
            </a:fillRef>
            <a:effectRef idx="0">
              <a:schemeClr val="accent6">
                <a:shade val="90000"/>
                <a:hueOff val="151948"/>
                <a:satOff val="-6069"/>
                <a:lumOff val="14076"/>
                <a:alphaOff val="0"/>
              </a:schemeClr>
            </a:effectRef>
            <a:fontRef idx="minor">
              <a:schemeClr val="lt1"/>
            </a:fontRef>
          </p:style>
          <p:txBody>
            <a:bodyPr/>
            <a:lstStyle/>
            <a:p>
              <a:endParaRPr lang="hr-HR" noProof="0"/>
            </a:p>
          </p:txBody>
        </p:sp>
        <p:sp>
          <p:nvSpPr>
            <p:cNvPr id="17" name="Freeform: Shape 16">
              <a:extLst>
                <a:ext uri="{FF2B5EF4-FFF2-40B4-BE49-F238E27FC236}">
                  <a16:creationId xmlns:a16="http://schemas.microsoft.com/office/drawing/2014/main" id="{3CBAEBE4-D569-8BF8-FF5C-0D0FB18E5AD5}"/>
                </a:ext>
              </a:extLst>
            </p:cNvPr>
            <p:cNvSpPr/>
            <p:nvPr/>
          </p:nvSpPr>
          <p:spPr>
            <a:xfrm>
              <a:off x="7385132" y="4460969"/>
              <a:ext cx="1555296" cy="1244237"/>
            </a:xfrm>
            <a:custGeom>
              <a:avLst/>
              <a:gdLst>
                <a:gd name="connsiteX0" fmla="*/ 0 w 1555296"/>
                <a:gd name="connsiteY0" fmla="*/ 124424 h 1244237"/>
                <a:gd name="connsiteX1" fmla="*/ 124424 w 1555296"/>
                <a:gd name="connsiteY1" fmla="*/ 0 h 1244237"/>
                <a:gd name="connsiteX2" fmla="*/ 1430872 w 1555296"/>
                <a:gd name="connsiteY2" fmla="*/ 0 h 1244237"/>
                <a:gd name="connsiteX3" fmla="*/ 1555296 w 1555296"/>
                <a:gd name="connsiteY3" fmla="*/ 124424 h 1244237"/>
                <a:gd name="connsiteX4" fmla="*/ 1555296 w 1555296"/>
                <a:gd name="connsiteY4" fmla="*/ 1119813 h 1244237"/>
                <a:gd name="connsiteX5" fmla="*/ 1430872 w 1555296"/>
                <a:gd name="connsiteY5" fmla="*/ 1244237 h 1244237"/>
                <a:gd name="connsiteX6" fmla="*/ 124424 w 1555296"/>
                <a:gd name="connsiteY6" fmla="*/ 1244237 h 1244237"/>
                <a:gd name="connsiteX7" fmla="*/ 0 w 1555296"/>
                <a:gd name="connsiteY7" fmla="*/ 1119813 h 1244237"/>
                <a:gd name="connsiteX8" fmla="*/ 0 w 1555296"/>
                <a:gd name="connsiteY8" fmla="*/ 124424 h 1244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5296" h="1244237">
                  <a:moveTo>
                    <a:pt x="0" y="124424"/>
                  </a:moveTo>
                  <a:cubicBezTo>
                    <a:pt x="0" y="55707"/>
                    <a:pt x="55707" y="0"/>
                    <a:pt x="124424" y="0"/>
                  </a:cubicBezTo>
                  <a:lnTo>
                    <a:pt x="1430872" y="0"/>
                  </a:lnTo>
                  <a:cubicBezTo>
                    <a:pt x="1499589" y="0"/>
                    <a:pt x="1555296" y="55707"/>
                    <a:pt x="1555296" y="124424"/>
                  </a:cubicBezTo>
                  <a:lnTo>
                    <a:pt x="1555296" y="1119813"/>
                  </a:lnTo>
                  <a:cubicBezTo>
                    <a:pt x="1555296" y="1188530"/>
                    <a:pt x="1499589" y="1244237"/>
                    <a:pt x="1430872" y="1244237"/>
                  </a:cubicBezTo>
                  <a:lnTo>
                    <a:pt x="124424" y="1244237"/>
                  </a:lnTo>
                  <a:cubicBezTo>
                    <a:pt x="55707" y="1244237"/>
                    <a:pt x="0" y="1188530"/>
                    <a:pt x="0" y="1119813"/>
                  </a:cubicBezTo>
                  <a:lnTo>
                    <a:pt x="0" y="124424"/>
                  </a:lnTo>
                  <a:close/>
                </a:path>
              </a:pathLst>
            </a:custGeom>
          </p:spPr>
          <p:style>
            <a:lnRef idx="2">
              <a:schemeClr val="lt1">
                <a:hueOff val="0"/>
                <a:satOff val="0"/>
                <a:lumOff val="0"/>
                <a:alphaOff val="0"/>
              </a:schemeClr>
            </a:lnRef>
            <a:fillRef idx="1">
              <a:schemeClr val="accent6">
                <a:shade val="50000"/>
                <a:hueOff val="147370"/>
                <a:satOff val="-6442"/>
                <a:lumOff val="17584"/>
                <a:alphaOff val="0"/>
              </a:schemeClr>
            </a:fillRef>
            <a:effectRef idx="0">
              <a:schemeClr val="accent6">
                <a:shade val="50000"/>
                <a:hueOff val="147370"/>
                <a:satOff val="-6442"/>
                <a:lumOff val="17584"/>
                <a:alphaOff val="0"/>
              </a:schemeClr>
            </a:effectRef>
            <a:fontRef idx="minor">
              <a:schemeClr val="lt1"/>
            </a:fontRef>
          </p:style>
          <p:txBody>
            <a:bodyPr spcFirstLastPara="0" vert="horz" wrap="square" lIns="74542" tIns="74542" rIns="74542" bIns="74542" numCol="1" spcCol="1270" anchor="ctr" anchorCtr="0">
              <a:noAutofit/>
            </a:bodyPr>
            <a:lstStyle/>
            <a:p>
              <a:pPr marL="0" lvl="0" indent="0" algn="ctr" defTabSz="889000">
                <a:lnSpc>
                  <a:spcPct val="90000"/>
                </a:lnSpc>
                <a:spcBef>
                  <a:spcPct val="0"/>
                </a:spcBef>
                <a:spcAft>
                  <a:spcPct val="35000"/>
                </a:spcAft>
                <a:buNone/>
              </a:pPr>
              <a:r>
                <a:rPr lang="hr-HR" sz="2000" kern="1200" noProof="0">
                  <a:latin typeface="华文黑体"/>
                </a:rPr>
                <a:t>Zelena mjerila</a:t>
              </a:r>
            </a:p>
          </p:txBody>
        </p:sp>
      </p:grpSp>
    </p:spTree>
    <p:extLst>
      <p:ext uri="{BB962C8B-B14F-4D97-AF65-F5344CB8AC3E}">
        <p14:creationId xmlns:p14="http://schemas.microsoft.com/office/powerpoint/2010/main" val="287435421"/>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1598D4-2807-D43C-EA94-F2318CD65E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63BAD8-9E62-4612-1C73-1CF71122DEF7}"/>
              </a:ext>
            </a:extLst>
          </p:cNvPr>
          <p:cNvSpPr>
            <a:spLocks noGrp="1"/>
          </p:cNvSpPr>
          <p:nvPr>
            <p:ph type="title"/>
          </p:nvPr>
        </p:nvSpPr>
        <p:spPr/>
        <p:txBody>
          <a:bodyPr vert="horz" lIns="91440" tIns="45720" rIns="91440" bIns="45720" rtlCol="0" anchor="ctr">
            <a:normAutofit fontScale="90000"/>
          </a:bodyPr>
          <a:lstStyle/>
          <a:p>
            <a:r>
              <a:rPr lang="hr-HR" dirty="0"/>
              <a:t>Primjer 1. Osnovna škola VODICE- Državna prehrana marende - školski obroci</a:t>
            </a:r>
          </a:p>
        </p:txBody>
      </p:sp>
      <p:sp>
        <p:nvSpPr>
          <p:cNvPr id="3" name="Content Placeholder 2">
            <a:extLst>
              <a:ext uri="{FF2B5EF4-FFF2-40B4-BE49-F238E27FC236}">
                <a16:creationId xmlns:a16="http://schemas.microsoft.com/office/drawing/2014/main" id="{9BFBC742-8984-46DE-13C7-906E9E73F54A}"/>
              </a:ext>
            </a:extLst>
          </p:cNvPr>
          <p:cNvSpPr>
            <a:spLocks noGrp="1"/>
          </p:cNvSpPr>
          <p:nvPr>
            <p:ph idx="1"/>
          </p:nvPr>
        </p:nvSpPr>
        <p:spPr/>
        <p:txBody>
          <a:bodyPr>
            <a:normAutofit/>
          </a:bodyPr>
          <a:lstStyle/>
          <a:p>
            <a:r>
              <a:rPr lang="hr-HR" dirty="0"/>
              <a:t>Kriterij za odabir ponude:</a:t>
            </a:r>
          </a:p>
          <a:p>
            <a:pPr algn="l"/>
            <a:r>
              <a:rPr lang="pl-PL" b="0" i="0" u="none" strike="noStrike" baseline="0" dirty="0">
                <a:latin typeface="CIDFont+F5"/>
              </a:rPr>
              <a:t>1. Cijena ponude: 40 bodova</a:t>
            </a:r>
          </a:p>
          <a:p>
            <a:pPr algn="l"/>
            <a:r>
              <a:rPr lang="hr-HR" b="0" i="0" u="sng" strike="noStrike" baseline="0" dirty="0">
                <a:latin typeface="CIDFont+F5"/>
              </a:rPr>
              <a:t>2. </a:t>
            </a:r>
            <a:r>
              <a:rPr lang="hr-HR" b="0" i="0" u="sng" dirty="0">
                <a:effectLst/>
                <a:latin typeface="Source Sans Pro" panose="020B0503030403020204" pitchFamily="34" charset="0"/>
              </a:rPr>
              <a:t>Povratnost ambalaže pojedinačnih obroka</a:t>
            </a:r>
            <a:r>
              <a:rPr lang="hr-HR" b="0" i="0" u="sng" strike="noStrike" baseline="0" dirty="0">
                <a:latin typeface="CIDFont+F5"/>
              </a:rPr>
              <a:t>: 30 bodova</a:t>
            </a:r>
          </a:p>
          <a:p>
            <a:pPr algn="l"/>
            <a:r>
              <a:rPr lang="pl-PL" b="0" i="0" u="sng" strike="noStrike" baseline="0" dirty="0">
                <a:latin typeface="CIDFont+F5"/>
              </a:rPr>
              <a:t>3. </a:t>
            </a:r>
            <a:r>
              <a:rPr lang="hr-HR" b="0" i="0" u="sng" dirty="0">
                <a:effectLst/>
                <a:latin typeface="Source Sans Pro" panose="020B0503030403020204" pitchFamily="34" charset="0"/>
              </a:rPr>
              <a:t>Kratki lanci opskrbe</a:t>
            </a:r>
            <a:r>
              <a:rPr lang="pl-PL" b="0" i="0" u="sng" strike="noStrike" baseline="0" dirty="0">
                <a:latin typeface="CIDFont+F5"/>
              </a:rPr>
              <a:t>: 20 bodova</a:t>
            </a:r>
          </a:p>
          <a:p>
            <a:pPr algn="l"/>
            <a:r>
              <a:rPr lang="hr-HR" u="sng" dirty="0"/>
              <a:t>4. EU oznaka kvalitete /oznaka izvornosti i zemljopisnog podrijetla: 10 bodova</a:t>
            </a:r>
          </a:p>
          <a:p>
            <a:endParaRPr lang="hr-HR" dirty="0"/>
          </a:p>
          <a:p>
            <a:endParaRPr lang="hr-HR" dirty="0"/>
          </a:p>
        </p:txBody>
      </p:sp>
    </p:spTree>
    <p:extLst>
      <p:ext uri="{BB962C8B-B14F-4D97-AF65-F5344CB8AC3E}">
        <p14:creationId xmlns:p14="http://schemas.microsoft.com/office/powerpoint/2010/main" val="3896610557"/>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8BB32A-B0AD-7942-F2BB-AE70AAD2A0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8DEA56-0A15-8DA8-E649-64152CC0A320}"/>
              </a:ext>
            </a:extLst>
          </p:cNvPr>
          <p:cNvSpPr>
            <a:spLocks noGrp="1"/>
          </p:cNvSpPr>
          <p:nvPr>
            <p:ph type="title"/>
          </p:nvPr>
        </p:nvSpPr>
        <p:spPr/>
        <p:txBody>
          <a:bodyPr vert="horz" lIns="91440" tIns="45720" rIns="91440" bIns="45720" rtlCol="0" anchor="ctr">
            <a:normAutofit fontScale="90000"/>
          </a:bodyPr>
          <a:lstStyle/>
          <a:p>
            <a:r>
              <a:rPr lang="hr-HR" dirty="0"/>
              <a:t>Primjer 1. Osnovna škola VODICE- Državna prehrana marende - školski obroci</a:t>
            </a:r>
          </a:p>
        </p:txBody>
      </p:sp>
      <p:sp>
        <p:nvSpPr>
          <p:cNvPr id="3" name="Content Placeholder 2">
            <a:extLst>
              <a:ext uri="{FF2B5EF4-FFF2-40B4-BE49-F238E27FC236}">
                <a16:creationId xmlns:a16="http://schemas.microsoft.com/office/drawing/2014/main" id="{409DB29B-ECE1-A778-5149-4605434F9527}"/>
              </a:ext>
            </a:extLst>
          </p:cNvPr>
          <p:cNvSpPr>
            <a:spLocks noGrp="1"/>
          </p:cNvSpPr>
          <p:nvPr>
            <p:ph idx="1"/>
          </p:nvPr>
        </p:nvSpPr>
        <p:spPr/>
        <p:txBody>
          <a:bodyPr>
            <a:normAutofit fontScale="92500" lnSpcReduction="20000"/>
          </a:bodyPr>
          <a:lstStyle/>
          <a:p>
            <a:r>
              <a:rPr lang="hr-HR" dirty="0"/>
              <a:t>Kriterij za odabir ponude:</a:t>
            </a:r>
          </a:p>
          <a:p>
            <a:pPr algn="l"/>
            <a:r>
              <a:rPr lang="hr-HR" b="0" i="0" u="sng" strike="noStrike" baseline="0" dirty="0">
                <a:latin typeface="CIDFont+F5"/>
              </a:rPr>
              <a:t>2. </a:t>
            </a:r>
            <a:r>
              <a:rPr lang="hr-HR" b="0" i="0" u="sng" dirty="0">
                <a:effectLst/>
                <a:latin typeface="Source Sans Pro" panose="020B0503030403020204" pitchFamily="34" charset="0"/>
              </a:rPr>
              <a:t>Povratnost ambalaže pojedinačnih obroka</a:t>
            </a:r>
            <a:r>
              <a:rPr lang="hr-HR" b="0" i="0" u="sng" strike="noStrike" baseline="0" dirty="0">
                <a:latin typeface="CIDFont+F5"/>
              </a:rPr>
              <a:t>: 30 bodova</a:t>
            </a:r>
          </a:p>
          <a:p>
            <a:r>
              <a:rPr lang="hr-HR" dirty="0"/>
              <a:t>Ovim kriterijem se ocjenjuje mogućnost povrata ambalaže s ciljem očuvanja okoliša.</a:t>
            </a:r>
          </a:p>
          <a:p>
            <a:pPr marL="514350" indent="-514350">
              <a:buAutoNum type="arabicPlain"/>
            </a:pPr>
            <a:r>
              <a:rPr lang="pl-PL" dirty="0"/>
              <a:t>Povratna ambalaža više od 70 %         30,00</a:t>
            </a:r>
          </a:p>
          <a:p>
            <a:pPr marL="514350" indent="-514350">
              <a:buAutoNum type="arabicPlain"/>
            </a:pPr>
            <a:r>
              <a:rPr lang="pl-PL" dirty="0"/>
              <a:t>Povratna ambalaža od 30 do 69 %	20,00	</a:t>
            </a:r>
          </a:p>
          <a:p>
            <a:r>
              <a:rPr lang="pl-PL" dirty="0"/>
              <a:t>3     Povratna ambalaža od 20 do 29 %	0,00	</a:t>
            </a:r>
          </a:p>
          <a:p>
            <a:r>
              <a:rPr lang="pl-PL" dirty="0"/>
              <a:t>	</a:t>
            </a:r>
          </a:p>
          <a:p>
            <a:endParaRPr lang="hr-HR" dirty="0"/>
          </a:p>
        </p:txBody>
      </p:sp>
    </p:spTree>
    <p:extLst>
      <p:ext uri="{BB962C8B-B14F-4D97-AF65-F5344CB8AC3E}">
        <p14:creationId xmlns:p14="http://schemas.microsoft.com/office/powerpoint/2010/main" val="3283337652"/>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D181A4-F99E-9425-0F19-880E64C0F5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A61703-E45D-6C8E-23CF-85C546B190B5}"/>
              </a:ext>
            </a:extLst>
          </p:cNvPr>
          <p:cNvSpPr>
            <a:spLocks noGrp="1"/>
          </p:cNvSpPr>
          <p:nvPr>
            <p:ph type="title"/>
          </p:nvPr>
        </p:nvSpPr>
        <p:spPr/>
        <p:txBody>
          <a:bodyPr vert="horz" lIns="91440" tIns="45720" rIns="91440" bIns="45720" rtlCol="0" anchor="ctr">
            <a:normAutofit fontScale="90000"/>
          </a:bodyPr>
          <a:lstStyle/>
          <a:p>
            <a:r>
              <a:rPr lang="hr-HR" dirty="0"/>
              <a:t>Primjer 1. Osnovna škola VODICE- Državna prehrana marende - školski obroci</a:t>
            </a:r>
          </a:p>
        </p:txBody>
      </p:sp>
      <p:sp>
        <p:nvSpPr>
          <p:cNvPr id="3" name="Content Placeholder 2">
            <a:extLst>
              <a:ext uri="{FF2B5EF4-FFF2-40B4-BE49-F238E27FC236}">
                <a16:creationId xmlns:a16="http://schemas.microsoft.com/office/drawing/2014/main" id="{CFAF991F-7A0F-A9EA-6B05-BE5C3F9DFC2A}"/>
              </a:ext>
            </a:extLst>
          </p:cNvPr>
          <p:cNvSpPr>
            <a:spLocks noGrp="1"/>
          </p:cNvSpPr>
          <p:nvPr>
            <p:ph idx="1"/>
          </p:nvPr>
        </p:nvSpPr>
        <p:spPr/>
        <p:txBody>
          <a:bodyPr>
            <a:normAutofit fontScale="85000" lnSpcReduction="20000"/>
          </a:bodyPr>
          <a:lstStyle/>
          <a:p>
            <a:r>
              <a:rPr lang="hr-HR" dirty="0"/>
              <a:t>Kriterij za odabir ponude:</a:t>
            </a:r>
          </a:p>
          <a:p>
            <a:pPr algn="l"/>
            <a:r>
              <a:rPr lang="pl-PL" b="0" i="0" u="sng" strike="noStrike" baseline="0" dirty="0">
                <a:latin typeface="CIDFont+F5"/>
              </a:rPr>
              <a:t>3. </a:t>
            </a:r>
            <a:r>
              <a:rPr lang="hr-HR" b="0" i="0" u="sng" dirty="0">
                <a:effectLst/>
                <a:latin typeface="Source Sans Pro" panose="020B0503030403020204" pitchFamily="34" charset="0"/>
              </a:rPr>
              <a:t>Kratki lanci opskrbe</a:t>
            </a:r>
            <a:r>
              <a:rPr lang="pl-PL" b="0" i="0" u="sng" strike="noStrike" baseline="0" dirty="0">
                <a:latin typeface="CIDFont+F5"/>
              </a:rPr>
              <a:t>: 20 bodova</a:t>
            </a:r>
            <a:endParaRPr lang="hr-HR" u="sng" dirty="0"/>
          </a:p>
          <a:p>
            <a:r>
              <a:rPr lang="hr-HR" dirty="0"/>
              <a:t>Ovim kriterijem ocjenjuje se vrijeme dostave u minutama s ciljem očuvanja kvalitete obroka i očuvanja okoliša.</a:t>
            </a:r>
          </a:p>
          <a:p>
            <a:pPr marL="514350" indent="-514350">
              <a:buAutoNum type="arabicPeriod"/>
            </a:pPr>
            <a:r>
              <a:rPr lang="pt-BR" sz="2400" dirty="0"/>
              <a:t>Dostava do 15 min	</a:t>
            </a:r>
            <a:r>
              <a:rPr lang="hr-HR" sz="2400" dirty="0"/>
              <a:t>                        </a:t>
            </a:r>
            <a:r>
              <a:rPr lang="pt-BR" sz="2400" dirty="0"/>
              <a:t>20,00</a:t>
            </a:r>
            <a:endParaRPr lang="hr-HR" sz="2400" dirty="0"/>
          </a:p>
          <a:p>
            <a:pPr marL="514350" indent="-514350">
              <a:buAutoNum type="arabicPeriod"/>
            </a:pPr>
            <a:r>
              <a:rPr lang="pl-PL" sz="2400" b="0" i="0" dirty="0">
                <a:effectLst/>
                <a:latin typeface="Source Sans Pro" panose="020B0503030403020204" pitchFamily="34" charset="0"/>
              </a:rPr>
              <a:t>Dostava više od 15 do 29 min           15,00 </a:t>
            </a:r>
            <a:endParaRPr lang="hr-HR" sz="2400" dirty="0"/>
          </a:p>
          <a:p>
            <a:pPr marL="514350" indent="-514350">
              <a:buAutoNum type="arabicPeriod"/>
            </a:pPr>
            <a:r>
              <a:rPr lang="pl-PL" sz="2400" b="0" i="0" dirty="0">
                <a:effectLst/>
                <a:latin typeface="Source Sans Pro" panose="020B0503030403020204" pitchFamily="34" charset="0"/>
              </a:rPr>
              <a:t>Dostava više od 30 do 45 min           10,00</a:t>
            </a:r>
          </a:p>
          <a:p>
            <a:pPr marL="514350" indent="-514350">
              <a:buAutoNum type="arabicPeriod"/>
            </a:pPr>
            <a:r>
              <a:rPr lang="pl-PL" sz="2400" b="0" i="0" dirty="0">
                <a:effectLst/>
                <a:latin typeface="Source Sans Pro" panose="020B0503030403020204" pitchFamily="34" charset="0"/>
              </a:rPr>
              <a:t>Dostava više od 46 do 60 min             5,00</a:t>
            </a:r>
          </a:p>
          <a:p>
            <a:pPr marL="514350" indent="-514350">
              <a:buAutoNum type="arabicPeriod"/>
            </a:pPr>
            <a:r>
              <a:rPr lang="pl-PL" sz="2400" b="0" i="0" dirty="0">
                <a:effectLst/>
                <a:latin typeface="Source Sans Pro" panose="020B0503030403020204" pitchFamily="34" charset="0"/>
              </a:rPr>
              <a:t>Dostava više od 60 min  do max 70  0,00</a:t>
            </a:r>
            <a:endParaRPr lang="hr-HR" sz="2400" dirty="0"/>
          </a:p>
        </p:txBody>
      </p:sp>
    </p:spTree>
    <p:extLst>
      <p:ext uri="{BB962C8B-B14F-4D97-AF65-F5344CB8AC3E}">
        <p14:creationId xmlns:p14="http://schemas.microsoft.com/office/powerpoint/2010/main" val="2240158834"/>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AD3C24-4BD8-629C-117D-ABAB630E76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92BACB-4E41-F537-95C1-458CC0930589}"/>
              </a:ext>
            </a:extLst>
          </p:cNvPr>
          <p:cNvSpPr>
            <a:spLocks noGrp="1"/>
          </p:cNvSpPr>
          <p:nvPr>
            <p:ph type="title"/>
          </p:nvPr>
        </p:nvSpPr>
        <p:spPr>
          <a:xfrm>
            <a:off x="1051560" y="776433"/>
            <a:ext cx="10095507" cy="995915"/>
          </a:xfrm>
        </p:spPr>
        <p:txBody>
          <a:bodyPr vert="horz" lIns="91440" tIns="45720" rIns="91440" bIns="45720" rtlCol="0" anchor="ctr">
            <a:normAutofit fontScale="90000"/>
          </a:bodyPr>
          <a:lstStyle/>
          <a:p>
            <a:r>
              <a:rPr lang="hr-HR" dirty="0"/>
              <a:t>Primjer 1. Osnovna škola VODICE- Državna prehrana marende - školski obroci</a:t>
            </a:r>
          </a:p>
        </p:txBody>
      </p:sp>
      <p:sp>
        <p:nvSpPr>
          <p:cNvPr id="3" name="Content Placeholder 2">
            <a:extLst>
              <a:ext uri="{FF2B5EF4-FFF2-40B4-BE49-F238E27FC236}">
                <a16:creationId xmlns:a16="http://schemas.microsoft.com/office/drawing/2014/main" id="{20E40E0E-FE9F-2A8A-5EEA-BA51AF9B9BD5}"/>
              </a:ext>
            </a:extLst>
          </p:cNvPr>
          <p:cNvSpPr>
            <a:spLocks noGrp="1"/>
          </p:cNvSpPr>
          <p:nvPr>
            <p:ph idx="1"/>
          </p:nvPr>
        </p:nvSpPr>
        <p:spPr/>
        <p:txBody>
          <a:bodyPr>
            <a:normAutofit/>
          </a:bodyPr>
          <a:lstStyle/>
          <a:p>
            <a:r>
              <a:rPr lang="hr-HR" sz="2400" dirty="0"/>
              <a:t>Kriterij za odabir ponude:</a:t>
            </a:r>
          </a:p>
          <a:p>
            <a:pPr algn="l"/>
            <a:r>
              <a:rPr lang="pl-PL" sz="2400" b="0" i="0" u="sng" strike="noStrike" baseline="0" dirty="0">
                <a:latin typeface="CIDFont+F5"/>
              </a:rPr>
              <a:t>4 . </a:t>
            </a:r>
            <a:r>
              <a:rPr lang="hr-HR" sz="2400" b="0" i="0" u="sng" dirty="0">
                <a:effectLst/>
                <a:latin typeface="Source Sans Pro" panose="020B0503030403020204" pitchFamily="34" charset="0"/>
              </a:rPr>
              <a:t>EU oznaka kvalitete /oznaka izvornosti i zemljopisnog podrijetla PDO, PGO i sl., ili nacionalnu oznaku kvalitete – potvrdu priznatog tijela</a:t>
            </a:r>
            <a:r>
              <a:rPr lang="pl-PL" sz="2400" b="0" i="0" u="sng" strike="noStrike" baseline="0" dirty="0">
                <a:latin typeface="CIDFont+F5"/>
              </a:rPr>
              <a:t>: 10 bodova</a:t>
            </a:r>
          </a:p>
          <a:p>
            <a:pPr algn="l"/>
            <a:r>
              <a:rPr lang="hr-HR" sz="2400" dirty="0"/>
              <a:t>1. Postojanje oznake kvalitete- certifikat ili potvrda priznatog tijela ili jednakovrijedno za najmanje 50% stavki troškovnika : 10 bodova</a:t>
            </a:r>
          </a:p>
          <a:p>
            <a:pPr algn="l"/>
            <a:r>
              <a:rPr lang="hr-HR" sz="2400" dirty="0"/>
              <a:t>2. oznaka kvalitete – nema certifikat ili potvrdu priznatog tijela ili jednakovrijedno, ili isto ima za manje od 50% stavki troškovnika : 0 bodova</a:t>
            </a:r>
          </a:p>
        </p:txBody>
      </p:sp>
    </p:spTree>
    <p:extLst>
      <p:ext uri="{BB962C8B-B14F-4D97-AF65-F5344CB8AC3E}">
        <p14:creationId xmlns:p14="http://schemas.microsoft.com/office/powerpoint/2010/main" val="3666420305"/>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C280B1-49AD-B551-5D20-2B0549C715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3466EC-2302-9A3C-787F-1F58184BEF50}"/>
              </a:ext>
            </a:extLst>
          </p:cNvPr>
          <p:cNvSpPr>
            <a:spLocks noGrp="1"/>
          </p:cNvSpPr>
          <p:nvPr>
            <p:ph type="title"/>
          </p:nvPr>
        </p:nvSpPr>
        <p:spPr>
          <a:xfrm>
            <a:off x="694481" y="538689"/>
            <a:ext cx="9534426" cy="995915"/>
          </a:xfrm>
        </p:spPr>
        <p:txBody>
          <a:bodyPr vert="horz" lIns="91440" tIns="45720" rIns="91440" bIns="45720" rtlCol="0" anchor="ctr">
            <a:normAutofit fontScale="90000"/>
          </a:bodyPr>
          <a:lstStyle/>
          <a:p>
            <a:r>
              <a:rPr lang="hr-HR" dirty="0"/>
              <a:t>Primjer 1. Osnovna škola VODICE- Državna prehrana marende - školski obroci</a:t>
            </a:r>
          </a:p>
        </p:txBody>
      </p:sp>
      <p:sp>
        <p:nvSpPr>
          <p:cNvPr id="3" name="Content Placeholder 2">
            <a:extLst>
              <a:ext uri="{FF2B5EF4-FFF2-40B4-BE49-F238E27FC236}">
                <a16:creationId xmlns:a16="http://schemas.microsoft.com/office/drawing/2014/main" id="{B596EAAB-942E-F831-9B84-F7B0F045A365}"/>
              </a:ext>
            </a:extLst>
          </p:cNvPr>
          <p:cNvSpPr>
            <a:spLocks noGrp="1"/>
          </p:cNvSpPr>
          <p:nvPr>
            <p:ph idx="1"/>
          </p:nvPr>
        </p:nvSpPr>
        <p:spPr>
          <a:xfrm>
            <a:off x="694481" y="1772348"/>
            <a:ext cx="10452586" cy="3809462"/>
          </a:xfrm>
        </p:spPr>
        <p:txBody>
          <a:bodyPr>
            <a:normAutofit/>
          </a:bodyPr>
          <a:lstStyle/>
          <a:p>
            <a:pPr>
              <a:lnSpc>
                <a:spcPct val="110000"/>
              </a:lnSpc>
            </a:pPr>
            <a:r>
              <a:rPr lang="hr-HR" sz="1600" b="1" dirty="0"/>
              <a:t>Tehničke specifikacije:</a:t>
            </a:r>
          </a:p>
          <a:p>
            <a:pPr algn="l">
              <a:lnSpc>
                <a:spcPct val="110000"/>
              </a:lnSpc>
            </a:pPr>
            <a:r>
              <a:rPr lang="hr-HR" sz="1600" b="0" i="0" u="none" strike="noStrike" baseline="0" dirty="0"/>
              <a:t> NACIONALNE SMJERNICE ZA PREHRANU UČENIKA U OSNOVNIM ŠKOLAMA	 - </a:t>
            </a:r>
          </a:p>
          <a:p>
            <a:pPr>
              <a:lnSpc>
                <a:spcPct val="110000"/>
              </a:lnSpc>
            </a:pPr>
            <a:r>
              <a:rPr lang="hr-HR" sz="1600" b="0" i="0" u="none" strike="noStrike" baseline="0" dirty="0"/>
              <a:t> MINISTARSTVO ZDRAVLJA REPUBLIKE HRVATSKE	</a:t>
            </a:r>
          </a:p>
          <a:p>
            <a:pPr>
              <a:lnSpc>
                <a:spcPct val="110000"/>
              </a:lnSpc>
            </a:pPr>
            <a:r>
              <a:rPr lang="hr-HR" sz="1600" b="0" i="0" u="none" strike="noStrike" baseline="0" dirty="0"/>
              <a:t> </a:t>
            </a:r>
            <a:r>
              <a:rPr lang="nn-NO" sz="1600" b="0" i="0" u="none" strike="noStrike" baseline="0" dirty="0"/>
              <a:t>7. 2. Ocjenjivanje kvalitete ponude i odabir dobavljača</a:t>
            </a:r>
          </a:p>
          <a:p>
            <a:pPr algn="just">
              <a:lnSpc>
                <a:spcPct val="110000"/>
              </a:lnSpc>
            </a:pPr>
            <a:r>
              <a:rPr lang="hr-HR" sz="1600" b="0" i="0" u="none" strike="noStrike" baseline="0" dirty="0"/>
              <a:t>1) Prednost dati hrani s kratkim lancem tj. korištenju proizvoda koje je kratko putovalo i imalo mali broj posrednika do dolaska u kuhinju odnosno na stol. U sukladnosti s propisima, dobro rješenje može biti opskrba iz lokalnih izvora jer se na taj način zbog kraćeg prijevoza, skladištenja i optimalne zrelosti, može dobiti bolja kvaliteta i hranjiva vrijednost sirovina.</a:t>
            </a:r>
          </a:p>
          <a:p>
            <a:pPr algn="just">
              <a:lnSpc>
                <a:spcPct val="110000"/>
              </a:lnSpc>
            </a:pPr>
            <a:r>
              <a:rPr lang="hr-HR" sz="1600" b="0" i="0" u="none" strike="noStrike" baseline="0" dirty="0"/>
              <a:t>2) Vrijeme prijevoza obroka trebalo bi biti što je moguće kraće. U tom smislu korisno bi bilo odrediti koliko se najduže može prevoziti određena hrana (naročito topli obrok).</a:t>
            </a:r>
          </a:p>
          <a:p>
            <a:pPr algn="just">
              <a:lnSpc>
                <a:spcPct val="110000"/>
              </a:lnSpc>
            </a:pPr>
            <a:r>
              <a:rPr lang="pl-PL" sz="1600" b="0" i="0" u="none" strike="noStrike" baseline="0" dirty="0"/>
              <a:t>3) Zaštićeni lokalni specijaliteti i tradicionalna jela.</a:t>
            </a:r>
            <a:endParaRPr lang="hr-HR" sz="1600" b="0" i="0" u="none" strike="noStrike" baseline="0" dirty="0"/>
          </a:p>
          <a:p>
            <a:endParaRPr lang="hr-HR" sz="2400" dirty="0"/>
          </a:p>
        </p:txBody>
      </p:sp>
    </p:spTree>
    <p:extLst>
      <p:ext uri="{BB962C8B-B14F-4D97-AF65-F5344CB8AC3E}">
        <p14:creationId xmlns:p14="http://schemas.microsoft.com/office/powerpoint/2010/main" val="714823068"/>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776570-76C6-F464-8270-A32A359458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9C1D04-6ECF-641B-CE41-AEA8F2E4B569}"/>
              </a:ext>
            </a:extLst>
          </p:cNvPr>
          <p:cNvSpPr>
            <a:spLocks noGrp="1"/>
          </p:cNvSpPr>
          <p:nvPr>
            <p:ph type="title"/>
          </p:nvPr>
        </p:nvSpPr>
        <p:spPr/>
        <p:txBody>
          <a:bodyPr vert="horz" lIns="91440" tIns="45720" rIns="91440" bIns="45720" rtlCol="0" anchor="ctr">
            <a:normAutofit fontScale="90000"/>
          </a:bodyPr>
          <a:lstStyle/>
          <a:p>
            <a:r>
              <a:rPr lang="hr-HR" dirty="0"/>
              <a:t>Primjer 1. Osnovna škola VODICE- Državna prehrana marende - školski obroci</a:t>
            </a:r>
          </a:p>
        </p:txBody>
      </p:sp>
      <p:sp>
        <p:nvSpPr>
          <p:cNvPr id="3" name="Content Placeholder 2">
            <a:extLst>
              <a:ext uri="{FF2B5EF4-FFF2-40B4-BE49-F238E27FC236}">
                <a16:creationId xmlns:a16="http://schemas.microsoft.com/office/drawing/2014/main" id="{9A20F7CE-8788-AAD1-E153-47E57D28ED5E}"/>
              </a:ext>
            </a:extLst>
          </p:cNvPr>
          <p:cNvSpPr>
            <a:spLocks noGrp="1"/>
          </p:cNvSpPr>
          <p:nvPr>
            <p:ph idx="1"/>
          </p:nvPr>
        </p:nvSpPr>
        <p:spPr/>
        <p:txBody>
          <a:bodyPr>
            <a:normAutofit fontScale="77500" lnSpcReduction="20000"/>
          </a:bodyPr>
          <a:lstStyle/>
          <a:p>
            <a:r>
              <a:rPr lang="hr-HR" b="1" dirty="0"/>
              <a:t>Tehničke specifikacije:</a:t>
            </a:r>
          </a:p>
          <a:p>
            <a:r>
              <a:rPr lang="hr-HR" sz="2900" b="0" i="0" u="none" strike="noStrike" baseline="0" dirty="0"/>
              <a:t> </a:t>
            </a:r>
            <a:r>
              <a:rPr lang="nn-NO" sz="2900" b="0" i="0" u="none" strike="noStrike" baseline="0" dirty="0"/>
              <a:t>7. </a:t>
            </a:r>
            <a:r>
              <a:rPr lang="hr-HR" sz="2900" b="0" i="0" u="none" strike="noStrike" baseline="0" dirty="0"/>
              <a:t>3. Ugovor</a:t>
            </a:r>
          </a:p>
          <a:p>
            <a:r>
              <a:rPr lang="hr-HR" sz="2900" dirty="0"/>
              <a:t>U svakoj školi trebalo bi procijeniti postoje li viškovi i/ili ostaci hrane, tražeći pri tome njihov uzrok i tako težiti cilju smanjenja otpada i ponovne uporabe. Umjesto odlaganja kao otpada, višak hrane se može pokloniti (donirati), čime se istovremeno nekome pomaže, ali i smanjuje količina stvorenog otpada. U tom smislu mogu se poduzeti inicijative o okolišu i njegovoj zaštiti, kao i o potrošnji i solidarnosti kroz koje bi školska djeca bila uključena u recikliranju organskih ostataka (kompostiranje), obrazovanju potrošača (prihvaćanje hrane, zahtjevi u skladu s mogućnostima potrošnje itd.) i razvijanju solidarnosti (davanje hrane u humanitarne svrhe).</a:t>
            </a:r>
          </a:p>
        </p:txBody>
      </p:sp>
    </p:spTree>
    <p:extLst>
      <p:ext uri="{BB962C8B-B14F-4D97-AF65-F5344CB8AC3E}">
        <p14:creationId xmlns:p14="http://schemas.microsoft.com/office/powerpoint/2010/main" val="3471581160"/>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43EB2C-FCDF-F87B-EDEE-B4D46D35C1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0E5398-B5AA-29AC-098B-E353BA3A3C43}"/>
              </a:ext>
            </a:extLst>
          </p:cNvPr>
          <p:cNvSpPr>
            <a:spLocks noGrp="1"/>
          </p:cNvSpPr>
          <p:nvPr>
            <p:ph type="title"/>
          </p:nvPr>
        </p:nvSpPr>
        <p:spPr/>
        <p:txBody>
          <a:bodyPr vert="horz" lIns="91440" tIns="45720" rIns="91440" bIns="45720" rtlCol="0" anchor="ctr">
            <a:normAutofit fontScale="90000"/>
          </a:bodyPr>
          <a:lstStyle/>
          <a:p>
            <a:r>
              <a:rPr lang="hr-HR" dirty="0"/>
              <a:t>Primjer 1. Osnovna škola VODICE- Državna prehrana marende - školski obroci</a:t>
            </a:r>
          </a:p>
        </p:txBody>
      </p:sp>
      <p:sp>
        <p:nvSpPr>
          <p:cNvPr id="3" name="Content Placeholder 2">
            <a:extLst>
              <a:ext uri="{FF2B5EF4-FFF2-40B4-BE49-F238E27FC236}">
                <a16:creationId xmlns:a16="http://schemas.microsoft.com/office/drawing/2014/main" id="{DB253378-F165-C42D-A5F5-6CE09C7F4EE7}"/>
              </a:ext>
            </a:extLst>
          </p:cNvPr>
          <p:cNvSpPr>
            <a:spLocks noGrp="1"/>
          </p:cNvSpPr>
          <p:nvPr>
            <p:ph idx="1"/>
          </p:nvPr>
        </p:nvSpPr>
        <p:spPr/>
        <p:txBody>
          <a:bodyPr>
            <a:normAutofit/>
          </a:bodyPr>
          <a:lstStyle/>
          <a:p>
            <a:r>
              <a:rPr lang="hr-HR" sz="2400" b="1" dirty="0"/>
              <a:t>Tehničke specifikacije:</a:t>
            </a:r>
          </a:p>
          <a:p>
            <a:r>
              <a:rPr lang="hr-HR" sz="2400" b="0" i="0" u="none" strike="noStrike" baseline="0" dirty="0"/>
              <a:t> </a:t>
            </a:r>
            <a:r>
              <a:rPr lang="nn-NO" sz="2400" b="0" i="0" u="none" strike="noStrike" baseline="0" dirty="0"/>
              <a:t>7. </a:t>
            </a:r>
            <a:r>
              <a:rPr lang="hr-HR" sz="2400" b="0" i="0" u="none" strike="noStrike" baseline="0" dirty="0"/>
              <a:t>3. Ugovor</a:t>
            </a:r>
          </a:p>
          <a:p>
            <a:pPr algn="just"/>
            <a:r>
              <a:rPr lang="hr-HR" sz="2400" dirty="0"/>
              <a:t>Odabrani ponuditelj dužan je tijekom trajanja ugovora isporučivati </a:t>
            </a:r>
            <a:r>
              <a:rPr lang="hr-HR" sz="2400" i="1" dirty="0">
                <a:effectLst/>
                <a:latin typeface="Aptos" panose="020B0004020202020204" pitchFamily="34" charset="0"/>
                <a:ea typeface="Times New Roman" panose="02020603050405020304" pitchFamily="18" charset="0"/>
                <a:cs typeface="Aptos" panose="020B0004020202020204" pitchFamily="34" charset="0"/>
              </a:rPr>
              <a:t>najmanje 50 % prehrambenih proizvoda iz vlastite proizvodnje ili najmanje 50 % od mikro, malih i srednjih poljoprivrednih proizvođača. Naručitelj ima pravo tijekom trajanja ugovora periodično provjeravati navedeni uvjet.</a:t>
            </a:r>
            <a:endParaRPr lang="hr-HR" sz="2400" b="0" i="0" u="none" strike="noStrike" baseline="0" dirty="0"/>
          </a:p>
        </p:txBody>
      </p:sp>
    </p:spTree>
    <p:extLst>
      <p:ext uri="{BB962C8B-B14F-4D97-AF65-F5344CB8AC3E}">
        <p14:creationId xmlns:p14="http://schemas.microsoft.com/office/powerpoint/2010/main" val="2255832207"/>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9C6127-5FF6-8A8E-F54A-271BF156A9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6D3E77-BE64-5234-A7EC-522D95134AD4}"/>
              </a:ext>
            </a:extLst>
          </p:cNvPr>
          <p:cNvSpPr>
            <a:spLocks noGrp="1"/>
          </p:cNvSpPr>
          <p:nvPr>
            <p:ph type="title"/>
          </p:nvPr>
        </p:nvSpPr>
        <p:spPr>
          <a:xfrm>
            <a:off x="1328787" y="676047"/>
            <a:ext cx="9534426" cy="1200285"/>
          </a:xfrm>
        </p:spPr>
        <p:txBody>
          <a:bodyPr vert="horz" lIns="91440" tIns="45720" rIns="91440" bIns="45720" rtlCol="0" anchor="ctr">
            <a:noAutofit/>
          </a:bodyPr>
          <a:lstStyle/>
          <a:p>
            <a:r>
              <a:rPr lang="hr-HR" sz="3200" dirty="0"/>
              <a:t>Primjer 2. Javna ustanova Nacionalni park Plitvička jezera- KUPNJA KRUHA I KRUŠNIH PROIZVODA</a:t>
            </a:r>
          </a:p>
        </p:txBody>
      </p:sp>
      <p:sp>
        <p:nvSpPr>
          <p:cNvPr id="3" name="Content Placeholder 2">
            <a:extLst>
              <a:ext uri="{FF2B5EF4-FFF2-40B4-BE49-F238E27FC236}">
                <a16:creationId xmlns:a16="http://schemas.microsoft.com/office/drawing/2014/main" id="{03B59C8D-59FC-179D-F05F-626ACAA4A1F0}"/>
              </a:ext>
            </a:extLst>
          </p:cNvPr>
          <p:cNvSpPr>
            <a:spLocks noGrp="1"/>
          </p:cNvSpPr>
          <p:nvPr>
            <p:ph idx="1"/>
          </p:nvPr>
        </p:nvSpPr>
        <p:spPr/>
        <p:txBody>
          <a:bodyPr>
            <a:normAutofit fontScale="62500" lnSpcReduction="20000"/>
          </a:bodyPr>
          <a:lstStyle/>
          <a:p>
            <a:r>
              <a:rPr lang="hr-HR" dirty="0"/>
              <a:t>Opis predmeta nabave: 2024. godina</a:t>
            </a:r>
          </a:p>
          <a:p>
            <a:r>
              <a:rPr lang="hr-HR" b="0" i="1" dirty="0">
                <a:effectLst/>
                <a:latin typeface="Source Sans Pro" panose="020B0503030403020204" pitchFamily="34" charset="0"/>
              </a:rPr>
              <a:t>KUPNJA KRUHA I KRUŠNIH PROIZVODA</a:t>
            </a:r>
          </a:p>
          <a:p>
            <a:r>
              <a:rPr lang="hr-HR" dirty="0">
                <a:latin typeface="Source Sans Pro" panose="020B0503030403020204" pitchFamily="34" charset="0"/>
              </a:rPr>
              <a:t>PV: 372</a:t>
            </a:r>
            <a:r>
              <a:rPr lang="hr-HR" i="0" dirty="0">
                <a:effectLst/>
                <a:latin typeface="Source Sans Pro" panose="020B0503030403020204" pitchFamily="34" charset="0"/>
              </a:rPr>
              <a:t>.000,00</a:t>
            </a:r>
            <a:r>
              <a:rPr lang="hr-HR" dirty="0">
                <a:latin typeface="Source Sans Pro" panose="020B0503030403020204" pitchFamily="34" charset="0"/>
              </a:rPr>
              <a:t> EUR</a:t>
            </a:r>
          </a:p>
          <a:p>
            <a:r>
              <a:rPr lang="hr-HR" b="1" dirty="0">
                <a:latin typeface="Source Sans Pro" panose="020B0503030403020204" pitchFamily="34" charset="0"/>
              </a:rPr>
              <a:t>Za isporučenu robu Odabrani ponuditelj potvrđuje</a:t>
            </a:r>
            <a:r>
              <a:rPr lang="hr-HR" dirty="0">
                <a:latin typeface="Source Sans Pro" panose="020B0503030403020204" pitchFamily="34" charset="0"/>
              </a:rPr>
              <a:t>:</a:t>
            </a:r>
          </a:p>
          <a:p>
            <a:r>
              <a:rPr lang="hr-HR" dirty="0">
                <a:latin typeface="Source Sans Pro" panose="020B0503030403020204" pitchFamily="34" charset="0"/>
              </a:rPr>
              <a:t>Zdravstvenu ispravnost i svojstvena senzorska svojstva (izgled, okus, miris)</a:t>
            </a:r>
          </a:p>
          <a:p>
            <a:r>
              <a:rPr lang="hr-HR" dirty="0">
                <a:latin typeface="Source Sans Pro" panose="020B0503030403020204" pitchFamily="34" charset="0"/>
              </a:rPr>
              <a:t>Da je proizvedena i stavljena u promet sukladno važećim propisima Republike Hrvatske u pogledu kvalitete, sigurnosti i označavanja</a:t>
            </a:r>
          </a:p>
          <a:p>
            <a:r>
              <a:rPr lang="hr-HR" dirty="0">
                <a:latin typeface="Source Sans Pro" panose="020B0503030403020204" pitchFamily="34" charset="0"/>
              </a:rPr>
              <a:t>Da ima primijenjen HACCP sustav, odnosno drugi sustav upravljanja sigurnošću hrane.</a:t>
            </a:r>
          </a:p>
          <a:p>
            <a:r>
              <a:rPr lang="hr-HR" dirty="0">
                <a:latin typeface="Source Sans Pro" panose="020B0503030403020204" pitchFamily="34" charset="0"/>
              </a:rPr>
              <a:t>Svaka isporučena jedinica pakiranja mora sadržavati deklaraciju i podatke u skladu s odredbama Uredbe (EU) br. 1169/2011.), odnosno Zakonu o informiranju potrošača o hrani (NN 56/13, 14/14 i 56/16) i prema Pravilniku o oznakama ili znakovima koji određuju seriju ili </a:t>
            </a:r>
            <a:r>
              <a:rPr lang="hr-HR" dirty="0" err="1">
                <a:latin typeface="Source Sans Pro" panose="020B0503030403020204" pitchFamily="34" charset="0"/>
              </a:rPr>
              <a:t>lot</a:t>
            </a:r>
            <a:r>
              <a:rPr lang="hr-HR" dirty="0">
                <a:latin typeface="Source Sans Pro" panose="020B0503030403020204" pitchFamily="34" charset="0"/>
              </a:rPr>
              <a:t> kojem hrana pripada (NN 26/13).</a:t>
            </a:r>
          </a:p>
        </p:txBody>
      </p:sp>
    </p:spTree>
    <p:extLst>
      <p:ext uri="{BB962C8B-B14F-4D97-AF65-F5344CB8AC3E}">
        <p14:creationId xmlns:p14="http://schemas.microsoft.com/office/powerpoint/2010/main" val="2361367066"/>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C5B3D-38EA-BA49-8D8F-9D3FF8FDAE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46F152-19CE-B903-2A06-15E579E41D53}"/>
              </a:ext>
            </a:extLst>
          </p:cNvPr>
          <p:cNvSpPr>
            <a:spLocks noGrp="1"/>
          </p:cNvSpPr>
          <p:nvPr>
            <p:ph type="title"/>
          </p:nvPr>
        </p:nvSpPr>
        <p:spPr>
          <a:xfrm>
            <a:off x="923544" y="776433"/>
            <a:ext cx="10223523" cy="995915"/>
          </a:xfrm>
        </p:spPr>
        <p:txBody>
          <a:bodyPr vert="horz" lIns="91440" tIns="45720" rIns="91440" bIns="45720" rtlCol="0" anchor="ctr">
            <a:noAutofit/>
          </a:bodyPr>
          <a:lstStyle/>
          <a:p>
            <a:r>
              <a:rPr lang="hr-HR" sz="3600" dirty="0"/>
              <a:t>Primjer 2. Javna ustanova Nacionalni park Plitvička jezera- KUPNJA KRUHA I KRUŠNIH PROIZVODA</a:t>
            </a:r>
          </a:p>
        </p:txBody>
      </p:sp>
      <p:sp>
        <p:nvSpPr>
          <p:cNvPr id="3" name="Content Placeholder 2">
            <a:extLst>
              <a:ext uri="{FF2B5EF4-FFF2-40B4-BE49-F238E27FC236}">
                <a16:creationId xmlns:a16="http://schemas.microsoft.com/office/drawing/2014/main" id="{D70CAA2D-8F3C-8D4F-FE8E-0D9F7B098B67}"/>
              </a:ext>
            </a:extLst>
          </p:cNvPr>
          <p:cNvSpPr>
            <a:spLocks noGrp="1"/>
          </p:cNvSpPr>
          <p:nvPr>
            <p:ph idx="1"/>
          </p:nvPr>
        </p:nvSpPr>
        <p:spPr/>
        <p:txBody>
          <a:bodyPr>
            <a:normAutofit/>
          </a:bodyPr>
          <a:lstStyle/>
          <a:p>
            <a:r>
              <a:rPr lang="hr-HR" dirty="0"/>
              <a:t>Kriterij za odabir ponude:</a:t>
            </a:r>
          </a:p>
          <a:p>
            <a:pPr algn="l"/>
            <a:r>
              <a:rPr lang="pl-PL" b="0" i="0" u="none" strike="noStrike" baseline="0" dirty="0">
                <a:latin typeface="CIDFont+F5"/>
              </a:rPr>
              <a:t>1. Cijena ponude: 80 bodova</a:t>
            </a:r>
          </a:p>
          <a:p>
            <a:pPr algn="l"/>
            <a:r>
              <a:rPr lang="hr-HR" b="0" i="0" u="sng" strike="noStrike" baseline="0" dirty="0">
                <a:latin typeface="CIDFont+F5"/>
              </a:rPr>
              <a:t>2. </a:t>
            </a:r>
            <a:r>
              <a:rPr lang="hr-HR" b="0" i="0" u="sng" dirty="0">
                <a:effectLst/>
                <a:latin typeface="Source Sans Pro" panose="020B0503030403020204" pitchFamily="34" charset="0"/>
              </a:rPr>
              <a:t>EMISIJE TVARI KOJE ONEČIŠĆUJU ZRAK</a:t>
            </a:r>
            <a:r>
              <a:rPr lang="hr-HR" b="0" i="0" u="sng" strike="noStrike" baseline="0" dirty="0">
                <a:latin typeface="CIDFont+F5"/>
              </a:rPr>
              <a:t>: 10 bodova</a:t>
            </a:r>
          </a:p>
          <a:p>
            <a:pPr algn="l"/>
            <a:r>
              <a:rPr lang="pl-PL" b="0" i="0" u="sng" strike="noStrike" baseline="0" dirty="0">
                <a:latin typeface="CIDFont+F5"/>
              </a:rPr>
              <a:t>3. </a:t>
            </a:r>
            <a:r>
              <a:rPr lang="hr-HR" b="0" i="0" u="sng" dirty="0">
                <a:effectLst/>
                <a:latin typeface="Source Sans Pro" panose="020B0503030403020204" pitchFamily="34" charset="0"/>
              </a:rPr>
              <a:t>KRATKI LANAC OPSKRBE- udaljenost mjesta proizvodnje do mjesta sjedišta Naručitelja</a:t>
            </a:r>
            <a:r>
              <a:rPr lang="pl-PL" b="0" i="0" u="sng" strike="noStrike" baseline="0" dirty="0">
                <a:latin typeface="CIDFont+F5"/>
              </a:rPr>
              <a:t>: 10 bodova</a:t>
            </a:r>
            <a:endParaRPr lang="hr-HR" u="sng" dirty="0"/>
          </a:p>
          <a:p>
            <a:endParaRPr lang="hr-HR" dirty="0"/>
          </a:p>
          <a:p>
            <a:endParaRPr lang="hr-HR" dirty="0"/>
          </a:p>
        </p:txBody>
      </p:sp>
    </p:spTree>
    <p:extLst>
      <p:ext uri="{BB962C8B-B14F-4D97-AF65-F5344CB8AC3E}">
        <p14:creationId xmlns:p14="http://schemas.microsoft.com/office/powerpoint/2010/main" val="100517460"/>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2EB256-19D4-7A90-7AFA-670CF06C38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F673DB-4328-DAF7-AD19-D9788FD914CA}"/>
              </a:ext>
            </a:extLst>
          </p:cNvPr>
          <p:cNvSpPr>
            <a:spLocks noGrp="1"/>
          </p:cNvSpPr>
          <p:nvPr>
            <p:ph type="title"/>
          </p:nvPr>
        </p:nvSpPr>
        <p:spPr/>
        <p:txBody>
          <a:bodyPr vert="horz" lIns="91440" tIns="45720" rIns="91440" bIns="45720" rtlCol="0" anchor="ctr">
            <a:noAutofit/>
          </a:bodyPr>
          <a:lstStyle/>
          <a:p>
            <a:r>
              <a:rPr lang="hr-HR" sz="3200" dirty="0"/>
              <a:t>Primjer 2. Javna ustanova Nacionalni park Plitvička jezera- KUPNJA KRUHA I KRUŠNIH PROIZVODA</a:t>
            </a:r>
          </a:p>
        </p:txBody>
      </p:sp>
      <p:sp>
        <p:nvSpPr>
          <p:cNvPr id="3" name="Content Placeholder 2">
            <a:extLst>
              <a:ext uri="{FF2B5EF4-FFF2-40B4-BE49-F238E27FC236}">
                <a16:creationId xmlns:a16="http://schemas.microsoft.com/office/drawing/2014/main" id="{6876518E-E691-5307-000A-C0714C81A644}"/>
              </a:ext>
            </a:extLst>
          </p:cNvPr>
          <p:cNvSpPr>
            <a:spLocks noGrp="1"/>
          </p:cNvSpPr>
          <p:nvPr>
            <p:ph idx="1"/>
          </p:nvPr>
        </p:nvSpPr>
        <p:spPr/>
        <p:txBody>
          <a:bodyPr>
            <a:normAutofit/>
          </a:bodyPr>
          <a:lstStyle/>
          <a:p>
            <a:r>
              <a:rPr lang="hr-HR" dirty="0"/>
              <a:t>Kriterij za odabir ponude:</a:t>
            </a:r>
          </a:p>
          <a:p>
            <a:pPr algn="l"/>
            <a:r>
              <a:rPr lang="hr-HR" b="0" i="0" u="sng" strike="noStrike" baseline="0" dirty="0">
                <a:latin typeface="CIDFont+F5"/>
              </a:rPr>
              <a:t>2. </a:t>
            </a:r>
            <a:r>
              <a:rPr lang="hr-HR" b="0" i="0" u="sng" dirty="0">
                <a:effectLst/>
                <a:latin typeface="Source Sans Pro" panose="020B0503030403020204" pitchFamily="34" charset="0"/>
              </a:rPr>
              <a:t>EMISIJE TVARI KOJE ONEČIŠĆUJU ZRAK</a:t>
            </a:r>
            <a:r>
              <a:rPr lang="hr-HR" b="0" i="0" u="sng" strike="noStrike" baseline="0" dirty="0">
                <a:latin typeface="CIDFont+F5"/>
              </a:rPr>
              <a:t>: 10 bodova</a:t>
            </a:r>
          </a:p>
          <a:p>
            <a:r>
              <a:rPr lang="hr-HR" sz="2400" dirty="0"/>
              <a:t>1. Prilikom pružanja usluge transporta robe, ponuditelj će koristiti vozilo koje je usklađeno sa Euro VI standardom	10,00 bodova</a:t>
            </a:r>
          </a:p>
          <a:p>
            <a:r>
              <a:rPr lang="hr-HR" sz="2400" dirty="0"/>
              <a:t>2. Prilikom pružanja usluge transporta robe, ponuditelj neće koristiti vozilo koje je usklađeno sa Euro VI standardom	0,00 bodova</a:t>
            </a:r>
          </a:p>
        </p:txBody>
      </p:sp>
    </p:spTree>
    <p:extLst>
      <p:ext uri="{BB962C8B-B14F-4D97-AF65-F5344CB8AC3E}">
        <p14:creationId xmlns:p14="http://schemas.microsoft.com/office/powerpoint/2010/main" val="179728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FC397B04-6015-A86A-77D8-1A70509CAB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7C21DD-49C2-CD44-B873-246ABCE9AE15}"/>
              </a:ext>
            </a:extLst>
          </p:cNvPr>
          <p:cNvSpPr>
            <a:spLocks noGrp="1"/>
          </p:cNvSpPr>
          <p:nvPr>
            <p:ph type="title"/>
          </p:nvPr>
        </p:nvSpPr>
        <p:spPr/>
        <p:txBody>
          <a:bodyPr>
            <a:normAutofit fontScale="90000"/>
          </a:bodyPr>
          <a:lstStyle/>
          <a:p>
            <a:r>
              <a:rPr lang="hr-HR" noProof="0" dirty="0"/>
              <a:t>Radionice o zelenoj javnoj nabavi</a:t>
            </a:r>
            <a:br>
              <a:rPr lang="hr-HR" noProof="0" dirty="0"/>
            </a:br>
            <a:endParaRPr lang="hr-HR" noProof="0" dirty="0"/>
          </a:p>
        </p:txBody>
      </p:sp>
      <p:sp>
        <p:nvSpPr>
          <p:cNvPr id="5" name="Content Placeholder 7">
            <a:extLst>
              <a:ext uri="{FF2B5EF4-FFF2-40B4-BE49-F238E27FC236}">
                <a16:creationId xmlns:a16="http://schemas.microsoft.com/office/drawing/2014/main" id="{567A6FCE-5DBB-2044-30E2-F7A5CE1E50F0}"/>
              </a:ext>
            </a:extLst>
          </p:cNvPr>
          <p:cNvSpPr>
            <a:spLocks noGrp="1"/>
          </p:cNvSpPr>
          <p:nvPr>
            <p:ph idx="1"/>
          </p:nvPr>
        </p:nvSpPr>
        <p:spPr>
          <a:xfrm>
            <a:off x="1460241" y="2047603"/>
            <a:ext cx="9534426" cy="3350858"/>
          </a:xfrm>
        </p:spPr>
        <p:txBody>
          <a:bodyPr>
            <a:normAutofit lnSpcReduction="10000"/>
          </a:bodyPr>
          <a:lstStyle/>
          <a:p>
            <a:r>
              <a:rPr lang="hr-HR" sz="2000" b="1" noProof="0" dirty="0">
                <a:latin typeface="Calibri" pitchFamily="34" charset="0"/>
                <a:cs typeface="Calibri" pitchFamily="34" charset="0"/>
              </a:rPr>
              <a:t>O projektu</a:t>
            </a:r>
          </a:p>
          <a:p>
            <a:pPr algn="just"/>
            <a:r>
              <a:rPr lang="hr-HR" sz="2000" noProof="0" dirty="0">
                <a:latin typeface="Calibri" pitchFamily="34" charset="0"/>
                <a:cs typeface="Calibri" pitchFamily="34" charset="0"/>
              </a:rPr>
              <a:t>Vlada Republike Hrvatske na sjednici održanoj 28. studenoga 2024. donijela je Odluku o provedbi zelene javne nabave (Narodne novine 137/2024; u nastavku Odluka) kojom se uređuje obveza provedbe zelene javne nabave.</a:t>
            </a:r>
          </a:p>
          <a:p>
            <a:pPr algn="just"/>
            <a:r>
              <a:rPr lang="hr-HR" sz="2000" noProof="0" dirty="0">
                <a:latin typeface="Calibri" pitchFamily="34" charset="0"/>
                <a:cs typeface="Calibri" pitchFamily="34" charset="0"/>
              </a:rPr>
              <a:t>Odlukom se zadužuje Ministarstvo zaštite okoliša i zelene tranzicije provoditi izobrazbu o primjeni ove Odluke te su organizirana besplatna usavršavanja o zelenoj javnoj nabavi. </a:t>
            </a:r>
          </a:p>
          <a:p>
            <a:r>
              <a:rPr lang="hr-HR" sz="2000" noProof="0" dirty="0">
                <a:latin typeface="Calibri" pitchFamily="34" charset="0"/>
                <a:cs typeface="Calibri" pitchFamily="34" charset="0"/>
              </a:rPr>
              <a:t>Cilj ovoga projekta je povećanje broja certificiranih provoditelja postupaka javne nabave educiranih na temu zelene javne nabave i provedbe Odluke VRH o provedbi </a:t>
            </a:r>
            <a:r>
              <a:rPr lang="hr-HR" sz="2000" noProof="0" dirty="0" err="1">
                <a:latin typeface="Calibri" pitchFamily="34" charset="0"/>
                <a:cs typeface="Calibri" pitchFamily="34" charset="0"/>
              </a:rPr>
              <a:t>ZeJN</a:t>
            </a:r>
            <a:r>
              <a:rPr lang="hr-HR" sz="2000" noProof="0" dirty="0">
                <a:latin typeface="Calibri" pitchFamily="34" charset="0"/>
                <a:cs typeface="Calibri" pitchFamily="34" charset="0"/>
              </a:rPr>
              <a:t>.</a:t>
            </a:r>
          </a:p>
          <a:p>
            <a:r>
              <a:rPr lang="hr-HR" sz="2000" noProof="0" dirty="0">
                <a:latin typeface="Calibri" pitchFamily="34" charset="0"/>
                <a:cs typeface="Calibri" pitchFamily="34" charset="0"/>
              </a:rPr>
              <a:t>Ministarstvo blisko surađuje s drugim državnim tijelima, nevladinim organizacijama, akademskom zajednicom i privatnim sektorom kako bi osiguralo učinkovitost svojih politika i postiglo ciljeve zelene tranzicije.</a:t>
            </a:r>
          </a:p>
        </p:txBody>
      </p:sp>
      <p:pic>
        <p:nvPicPr>
          <p:cNvPr id="6" name="Picture 5" descr="A black background with a black square&#10;&#10;AI-generated content may be incorrect.">
            <a:extLst>
              <a:ext uri="{FF2B5EF4-FFF2-40B4-BE49-F238E27FC236}">
                <a16:creationId xmlns:a16="http://schemas.microsoft.com/office/drawing/2014/main" id="{C60453F1-9385-031E-1B3D-82625B9CC7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4909" y="5230032"/>
            <a:ext cx="2712158" cy="1152839"/>
          </a:xfrm>
          <a:prstGeom prst="rect">
            <a:avLst/>
          </a:prstGeom>
        </p:spPr>
      </p:pic>
    </p:spTree>
    <p:extLst>
      <p:ext uri="{BB962C8B-B14F-4D97-AF65-F5344CB8AC3E}">
        <p14:creationId xmlns:p14="http://schemas.microsoft.com/office/powerpoint/2010/main" val="40101378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38442" y="572247"/>
            <a:ext cx="9534426" cy="995915"/>
          </a:xfrm>
        </p:spPr>
        <p:txBody>
          <a:bodyPr vert="horz" lIns="91440" tIns="45720" rIns="91440" bIns="45720" rtlCol="0" anchor="ctr">
            <a:normAutofit fontScale="90000"/>
          </a:bodyPr>
          <a:lstStyle/>
          <a:p>
            <a:r>
              <a:rPr lang="hr-HR" dirty="0"/>
              <a:t>Točke utjecaja na ozelenjivanje javne nabave: UGOVORNE ODREDBE</a:t>
            </a:r>
          </a:p>
        </p:txBody>
      </p:sp>
      <p:sp>
        <p:nvSpPr>
          <p:cNvPr id="8" name="Content Placeholder 7"/>
          <p:cNvSpPr>
            <a:spLocks noGrp="1"/>
          </p:cNvSpPr>
          <p:nvPr>
            <p:ph idx="1"/>
          </p:nvPr>
        </p:nvSpPr>
        <p:spPr>
          <a:xfrm>
            <a:off x="827314" y="1936955"/>
            <a:ext cx="10319753" cy="3644855"/>
          </a:xfrm>
        </p:spPr>
        <p:txBody>
          <a:bodyPr>
            <a:noAutofit/>
          </a:bodyPr>
          <a:lstStyle/>
          <a:p>
            <a:pPr marL="457200" indent="-457200">
              <a:buFont typeface="Wingdings" panose="05000000000000000000" pitchFamily="2" charset="2"/>
              <a:buChar char="§"/>
            </a:pPr>
            <a:r>
              <a:rPr lang="hr-HR" sz="2600" dirty="0"/>
              <a:t>N</a:t>
            </a:r>
            <a:r>
              <a:rPr lang="hr-HR" sz="2600" noProof="0" dirty="0"/>
              <a:t>pr. ugovor o nabavi – vrsta pakiranja i dužnost dobavljača da ga reciklira / ponovno upotrijebi; učestalost dostave; vrsta vozila kojom se dostavlja</a:t>
            </a:r>
          </a:p>
          <a:p>
            <a:pPr marL="457200" indent="-457200">
              <a:buFont typeface="Wingdings" panose="05000000000000000000" pitchFamily="2" charset="2"/>
              <a:buChar char="§"/>
            </a:pPr>
            <a:r>
              <a:rPr lang="hr-HR" sz="2600" noProof="0" dirty="0"/>
              <a:t>Npr. ugovor o pružanju usluga – osposobljavanje osoblja o ekološkim aspektima ugovora; praćenje utjecaja na okoliš i izvješćivanje o njima; primjena sustava za upravljanje okolišem </a:t>
            </a:r>
          </a:p>
          <a:p>
            <a:pPr marL="457200" indent="-457200">
              <a:buFont typeface="Wingdings" panose="05000000000000000000" pitchFamily="2" charset="2"/>
              <a:buChar char="§"/>
            </a:pPr>
            <a:r>
              <a:rPr lang="hr-HR" sz="2600" dirty="0"/>
              <a:t>N</a:t>
            </a:r>
            <a:r>
              <a:rPr lang="hr-HR" sz="2600" noProof="0" dirty="0"/>
              <a:t>pr. ugovor o radovima – upravljanje otpadom, energijom i vodom na gradilištu; potvrda treće strane za zgrade ili građevinske radove</a:t>
            </a:r>
            <a:endParaRPr lang="hr-HR" sz="2600" noProof="0" dirty="0">
              <a:solidFill>
                <a:schemeClr val="tx1"/>
              </a:solidFill>
              <a:latin typeface="AR CENA" pitchFamily="2" charset="0"/>
            </a:endParaRPr>
          </a:p>
        </p:txBody>
      </p:sp>
    </p:spTree>
    <p:extLst>
      <p:ext uri="{BB962C8B-B14F-4D97-AF65-F5344CB8AC3E}">
        <p14:creationId xmlns:p14="http://schemas.microsoft.com/office/powerpoint/2010/main" val="2813927659"/>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C9504C-B1F2-ACD4-1F70-727204E0CE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5F7270-80B6-2FAA-47EC-42CC6FA9C012}"/>
              </a:ext>
            </a:extLst>
          </p:cNvPr>
          <p:cNvSpPr>
            <a:spLocks noGrp="1"/>
          </p:cNvSpPr>
          <p:nvPr>
            <p:ph type="title"/>
          </p:nvPr>
        </p:nvSpPr>
        <p:spPr/>
        <p:txBody>
          <a:bodyPr vert="horz" lIns="91440" tIns="45720" rIns="91440" bIns="45720" rtlCol="0" anchor="ctr">
            <a:noAutofit/>
          </a:bodyPr>
          <a:lstStyle/>
          <a:p>
            <a:r>
              <a:rPr lang="hr-HR" sz="3200" dirty="0"/>
              <a:t>Primjer 2. Javna ustanova Nacionalni park Plitvička jezera- KUPNJA KRUHA I KRUŠNIH PROIZVODA</a:t>
            </a:r>
          </a:p>
        </p:txBody>
      </p:sp>
      <p:sp>
        <p:nvSpPr>
          <p:cNvPr id="3" name="Content Placeholder 2">
            <a:extLst>
              <a:ext uri="{FF2B5EF4-FFF2-40B4-BE49-F238E27FC236}">
                <a16:creationId xmlns:a16="http://schemas.microsoft.com/office/drawing/2014/main" id="{0FEDC7ED-848F-4808-DF0F-8153F3C64123}"/>
              </a:ext>
            </a:extLst>
          </p:cNvPr>
          <p:cNvSpPr>
            <a:spLocks noGrp="1"/>
          </p:cNvSpPr>
          <p:nvPr>
            <p:ph idx="1"/>
          </p:nvPr>
        </p:nvSpPr>
        <p:spPr/>
        <p:txBody>
          <a:bodyPr>
            <a:normAutofit/>
          </a:bodyPr>
          <a:lstStyle/>
          <a:p>
            <a:r>
              <a:rPr lang="hr-HR" dirty="0"/>
              <a:t>Kriterij za odabir ponude:</a:t>
            </a:r>
          </a:p>
          <a:p>
            <a:pPr algn="l"/>
            <a:r>
              <a:rPr lang="hr-HR" b="0" i="0" u="sng" strike="noStrike" baseline="0" dirty="0">
                <a:latin typeface="CIDFont+F5"/>
              </a:rPr>
              <a:t>2. </a:t>
            </a:r>
            <a:r>
              <a:rPr lang="hr-HR" b="0" i="0" u="sng" dirty="0">
                <a:effectLst/>
                <a:latin typeface="Source Sans Pro" panose="020B0503030403020204" pitchFamily="34" charset="0"/>
              </a:rPr>
              <a:t>EMISIJE TVARI KOJE ONEČIŠĆUJU ZRAK</a:t>
            </a:r>
            <a:r>
              <a:rPr lang="hr-HR" b="0" i="0" u="sng" strike="noStrike" baseline="0" dirty="0">
                <a:latin typeface="CIDFont+F5"/>
              </a:rPr>
              <a:t>: 10 bodova</a:t>
            </a:r>
          </a:p>
          <a:p>
            <a:pPr algn="l"/>
            <a:r>
              <a:rPr lang="hr-HR" sz="2200" b="0" i="0" strike="noStrike" baseline="0" dirty="0">
                <a:latin typeface="CIDFont+F5"/>
              </a:rPr>
              <a:t>Ponuditelji su dužni u ponudi dostaviti:</a:t>
            </a:r>
          </a:p>
          <a:p>
            <a:pPr algn="l"/>
            <a:r>
              <a:rPr lang="hr-HR" sz="2200" b="0" i="0" strike="noStrike" baseline="0" dirty="0">
                <a:latin typeface="CIDFont+F5"/>
              </a:rPr>
              <a:t>1. Popis vozila koja će se koristiti za pružanje usluge transporta robe</a:t>
            </a:r>
          </a:p>
          <a:p>
            <a:pPr algn="l"/>
            <a:r>
              <a:rPr lang="hr-HR" sz="2200" b="0" i="0" strike="noStrike" baseline="0" dirty="0">
                <a:latin typeface="CIDFont+F5"/>
              </a:rPr>
              <a:t>2. Važeća prometna dozvola ili druga javna isprava tih vozila iz kojih je jasno vidljivo da se radi o vozilu koje je usklađeno sa EURO VI standardom</a:t>
            </a:r>
          </a:p>
        </p:txBody>
      </p:sp>
    </p:spTree>
    <p:extLst>
      <p:ext uri="{BB962C8B-B14F-4D97-AF65-F5344CB8AC3E}">
        <p14:creationId xmlns:p14="http://schemas.microsoft.com/office/powerpoint/2010/main" val="2728410276"/>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E6D528-EAE3-C3C2-3152-411B25911B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594C5C-F687-A27A-EFFD-5043C843C8EF}"/>
              </a:ext>
            </a:extLst>
          </p:cNvPr>
          <p:cNvSpPr>
            <a:spLocks noGrp="1"/>
          </p:cNvSpPr>
          <p:nvPr>
            <p:ph type="title"/>
          </p:nvPr>
        </p:nvSpPr>
        <p:spPr/>
        <p:txBody>
          <a:bodyPr vert="horz" lIns="91440" tIns="45720" rIns="91440" bIns="45720" rtlCol="0" anchor="ctr">
            <a:noAutofit/>
          </a:bodyPr>
          <a:lstStyle/>
          <a:p>
            <a:r>
              <a:rPr lang="hr-HR" sz="3200" dirty="0"/>
              <a:t>Primjer 2. Javna ustanova Nacionalni park Plitvička jezera- KUPNJA KRUHA I KRUŠNIH PROIZVODA</a:t>
            </a:r>
          </a:p>
        </p:txBody>
      </p:sp>
      <p:sp>
        <p:nvSpPr>
          <p:cNvPr id="3" name="Content Placeholder 2">
            <a:extLst>
              <a:ext uri="{FF2B5EF4-FFF2-40B4-BE49-F238E27FC236}">
                <a16:creationId xmlns:a16="http://schemas.microsoft.com/office/drawing/2014/main" id="{1CB1E376-089B-34F8-26BA-43033BE41C1F}"/>
              </a:ext>
            </a:extLst>
          </p:cNvPr>
          <p:cNvSpPr>
            <a:spLocks noGrp="1"/>
          </p:cNvSpPr>
          <p:nvPr>
            <p:ph idx="1"/>
          </p:nvPr>
        </p:nvSpPr>
        <p:spPr/>
        <p:txBody>
          <a:bodyPr>
            <a:normAutofit fontScale="70000" lnSpcReduction="20000"/>
          </a:bodyPr>
          <a:lstStyle/>
          <a:p>
            <a:r>
              <a:rPr lang="hr-HR" dirty="0"/>
              <a:t>Kriterij za odabir ponude:</a:t>
            </a:r>
          </a:p>
          <a:p>
            <a:pPr algn="l"/>
            <a:r>
              <a:rPr lang="pl-PL" b="0" i="0" u="sng" strike="noStrike" baseline="0" dirty="0">
                <a:latin typeface="CIDFont+F5"/>
              </a:rPr>
              <a:t>3. </a:t>
            </a:r>
            <a:r>
              <a:rPr lang="hr-HR" b="0" i="0" u="sng" dirty="0">
                <a:effectLst/>
                <a:latin typeface="Source Sans Pro" panose="020B0503030403020204" pitchFamily="34" charset="0"/>
              </a:rPr>
              <a:t>KRATKI LANAC OPSKRBE- udaljenost mjesta proizvodnje do mjesta sjedišta Naručitelja</a:t>
            </a:r>
            <a:r>
              <a:rPr lang="pl-PL" b="0" i="0" u="sng" strike="noStrike" baseline="0" dirty="0">
                <a:latin typeface="CIDFont+F5"/>
              </a:rPr>
              <a:t>: 10 bodova</a:t>
            </a:r>
            <a:endParaRPr lang="hr-HR" u="sng" dirty="0"/>
          </a:p>
          <a:p>
            <a:r>
              <a:rPr lang="hr-HR" i="0" dirty="0">
                <a:effectLst/>
              </a:rPr>
              <a:t>Detaljni opis: Danas se sve veća važnost pridaje podrijetlu i kvaliteti hrane. Lokalna hrana i kratki lanci opskrbe omogućavaju svježiju i kvalitetniju hranu te zdraviju prehranu. Korištenjem kratkih lanaca opskrbe lakše je utvrditi izvornost i autentičnost hrane, posebno u pogledu identiteta određenog područja, tradicionalnih proizvodnih procesa tog područja, kao i porijekla proizvoda. Stratešku važnost lokalne proizvodnje hrane prepoznala je i Europska unija. Europska komisija je u zakonodavstvo, koje se odnosi na politiku ruralnog razvoja, ugradila mjere koje potiču i podržavaju daljnji razvoj ruralnog područja, odnosno lokalnog sektora proizvodnje hrane i kratkih lanaca opskrbe.</a:t>
            </a:r>
            <a:br>
              <a:rPr lang="hr-HR" i="0" dirty="0">
                <a:effectLst/>
              </a:rPr>
            </a:br>
            <a:br>
              <a:rPr lang="hr-HR" i="0" dirty="0">
                <a:effectLst/>
              </a:rPr>
            </a:br>
            <a:endParaRPr lang="hr-HR" dirty="0"/>
          </a:p>
        </p:txBody>
      </p:sp>
    </p:spTree>
    <p:extLst>
      <p:ext uri="{BB962C8B-B14F-4D97-AF65-F5344CB8AC3E}">
        <p14:creationId xmlns:p14="http://schemas.microsoft.com/office/powerpoint/2010/main" val="3358346745"/>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CCFB05-6A80-FCDF-BB91-FA729EEF6F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359A04-1C6E-D34F-3821-78C7F2E14DAB}"/>
              </a:ext>
            </a:extLst>
          </p:cNvPr>
          <p:cNvSpPr>
            <a:spLocks noGrp="1"/>
          </p:cNvSpPr>
          <p:nvPr>
            <p:ph type="title"/>
          </p:nvPr>
        </p:nvSpPr>
        <p:spPr/>
        <p:txBody>
          <a:bodyPr vert="horz" lIns="91440" tIns="45720" rIns="91440" bIns="45720" rtlCol="0" anchor="ctr">
            <a:noAutofit/>
          </a:bodyPr>
          <a:lstStyle/>
          <a:p>
            <a:r>
              <a:rPr lang="hr-HR" sz="3200" dirty="0"/>
              <a:t>Primjer 2. Javna ustanova Nacionalni park Plitvička jezera- KUPNJA KRUHA I KRUŠNIH PROIZVODA</a:t>
            </a:r>
          </a:p>
        </p:txBody>
      </p:sp>
      <p:sp>
        <p:nvSpPr>
          <p:cNvPr id="3" name="Content Placeholder 2">
            <a:extLst>
              <a:ext uri="{FF2B5EF4-FFF2-40B4-BE49-F238E27FC236}">
                <a16:creationId xmlns:a16="http://schemas.microsoft.com/office/drawing/2014/main" id="{84669A64-36AA-45DC-9247-3D3E0FE7D4B6}"/>
              </a:ext>
            </a:extLst>
          </p:cNvPr>
          <p:cNvSpPr>
            <a:spLocks noGrp="1"/>
          </p:cNvSpPr>
          <p:nvPr>
            <p:ph idx="1"/>
          </p:nvPr>
        </p:nvSpPr>
        <p:spPr/>
        <p:txBody>
          <a:bodyPr>
            <a:normAutofit fontScale="25000" lnSpcReduction="20000"/>
          </a:bodyPr>
          <a:lstStyle/>
          <a:p>
            <a:r>
              <a:rPr lang="hr-HR" sz="7200" dirty="0"/>
              <a:t>Kriterij za odabir ponude:</a:t>
            </a:r>
          </a:p>
          <a:p>
            <a:pPr algn="l"/>
            <a:r>
              <a:rPr lang="pl-PL" sz="7200" b="0" i="0" u="sng" strike="noStrike" baseline="0" dirty="0">
                <a:latin typeface="CIDFont+F5"/>
              </a:rPr>
              <a:t>3. </a:t>
            </a:r>
            <a:r>
              <a:rPr lang="hr-HR" sz="7200" b="0" i="0" u="sng" dirty="0">
                <a:effectLst/>
                <a:latin typeface="Source Sans Pro" panose="020B0503030403020204" pitchFamily="34" charset="0"/>
              </a:rPr>
              <a:t>KRATKI LANAC OPSKRBE- udaljenost mjesta proizvodnje do mjesta sjedišta Naručitelja</a:t>
            </a:r>
            <a:r>
              <a:rPr lang="pl-PL" sz="7200" b="0" i="0" u="sng" strike="noStrike" baseline="0" dirty="0">
                <a:latin typeface="CIDFont+F5"/>
              </a:rPr>
              <a:t>: 10 bodova</a:t>
            </a:r>
            <a:endParaRPr lang="hr-HR" sz="7200" u="sng" dirty="0"/>
          </a:p>
          <a:p>
            <a:r>
              <a:rPr lang="hr-HR" sz="7200" i="0" dirty="0">
                <a:effectLst/>
              </a:rPr>
              <a:t>Mjesto proizvodnje Naručitelj definira kao lokaciju gdje se proizvodi kruh.</a:t>
            </a:r>
            <a:br>
              <a:rPr lang="hr-HR" sz="7200" i="0" dirty="0">
                <a:effectLst/>
              </a:rPr>
            </a:br>
            <a:r>
              <a:rPr lang="hr-HR" sz="7200" i="0" dirty="0">
                <a:effectLst/>
              </a:rPr>
              <a:t>Ponuditelj za navođenje podatka o udaljenosti u km kao mjesto isporuke Naručitelja uzima u obzir adresu sjedišta Naručitelja: Javna ustanova „Nacionalni park Plitvička jezera“, Znanstveno-stručni centar dr. Ivo </a:t>
            </a:r>
            <a:r>
              <a:rPr lang="hr-HR" sz="7200" i="0" dirty="0" err="1">
                <a:effectLst/>
              </a:rPr>
              <a:t>Pevalek</a:t>
            </a:r>
            <a:r>
              <a:rPr lang="hr-HR" sz="7200" i="0" dirty="0">
                <a:effectLst/>
              </a:rPr>
              <a:t>, Josipa Jovića 19, 53231 Plitvička Jezera.</a:t>
            </a:r>
            <a:br>
              <a:rPr lang="hr-HR" sz="7200" i="0" dirty="0">
                <a:effectLst/>
              </a:rPr>
            </a:br>
            <a:r>
              <a:rPr lang="hr-HR" sz="7200" i="0" dirty="0">
                <a:effectLst/>
              </a:rPr>
              <a:t>Za provjeru Naručitelj se može poslužiti HAK interaktivnom kartom.</a:t>
            </a:r>
            <a:br>
              <a:rPr lang="hr-HR" sz="7200" i="0" dirty="0">
                <a:effectLst/>
              </a:rPr>
            </a:br>
            <a:r>
              <a:rPr lang="hr-HR" sz="7200" i="0" dirty="0">
                <a:effectLst/>
              </a:rPr>
              <a:t>Odabrani ponuditelj se obvezuje da će za vrijeme trajanja Ugovora omogućiti predstavniku Naručitelja da prema potrebama, periodično, izvrši uvid i provjeru cjelokupnog proizvodnog procesa radi provjere bitnih okolnosti. Odabrani ponuditelj je dužan bez odlaganja Naručitelja obavijestiti ako su tijekom trajanja Ugovora nastupile drukčije činjenice i okolnosti koje bi u tijeku pregleda i ocjene ponuda utjecale na bodovanje ponude Odabranog ponuditelja.</a:t>
            </a:r>
            <a:endParaRPr lang="hr-HR" sz="7200" dirty="0"/>
          </a:p>
          <a:p>
            <a:r>
              <a:rPr lang="hr-HR" sz="7200" i="0" dirty="0">
                <a:effectLst/>
              </a:rPr>
              <a:t>Najveći broj bodova najboljoj ponuđenoj vrijednosti, ostale ponuđene vrijednosti boduju se u odnosu na najbolju vrijednost.</a:t>
            </a:r>
            <a:endParaRPr lang="hr-HR" sz="7200" dirty="0"/>
          </a:p>
          <a:p>
            <a:br>
              <a:rPr lang="hr-HR" i="0" dirty="0">
                <a:effectLst/>
              </a:rPr>
            </a:br>
            <a:endParaRPr lang="hr-HR" dirty="0"/>
          </a:p>
        </p:txBody>
      </p:sp>
    </p:spTree>
    <p:extLst>
      <p:ext uri="{BB962C8B-B14F-4D97-AF65-F5344CB8AC3E}">
        <p14:creationId xmlns:p14="http://schemas.microsoft.com/office/powerpoint/2010/main" val="3223306399"/>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CE36A-6EC8-232E-9B56-352715E799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19401F-2D01-B37C-8063-55A9B215E8E7}"/>
              </a:ext>
            </a:extLst>
          </p:cNvPr>
          <p:cNvSpPr>
            <a:spLocks noGrp="1"/>
          </p:cNvSpPr>
          <p:nvPr>
            <p:ph type="title"/>
          </p:nvPr>
        </p:nvSpPr>
        <p:spPr>
          <a:xfrm>
            <a:off x="1328787" y="676047"/>
            <a:ext cx="9534426" cy="1200285"/>
          </a:xfrm>
        </p:spPr>
        <p:txBody>
          <a:bodyPr vert="horz" lIns="91440" tIns="45720" rIns="91440" bIns="45720" rtlCol="0" anchor="ctr">
            <a:noAutofit/>
          </a:bodyPr>
          <a:lstStyle/>
          <a:p>
            <a:r>
              <a:rPr lang="hr-HR" sz="3200" dirty="0"/>
              <a:t>Primjer 3. Javna ustanova Nacionalni park Plitvička jezera- KUPNJA SVJEŽEG MESA ZA UGOSTITELJSTVO I TRGOVINU</a:t>
            </a:r>
          </a:p>
        </p:txBody>
      </p:sp>
      <p:sp>
        <p:nvSpPr>
          <p:cNvPr id="3" name="Content Placeholder 2">
            <a:extLst>
              <a:ext uri="{FF2B5EF4-FFF2-40B4-BE49-F238E27FC236}">
                <a16:creationId xmlns:a16="http://schemas.microsoft.com/office/drawing/2014/main" id="{D2D3C802-35FE-4D17-67DA-2739279609F4}"/>
              </a:ext>
            </a:extLst>
          </p:cNvPr>
          <p:cNvSpPr>
            <a:spLocks noGrp="1"/>
          </p:cNvSpPr>
          <p:nvPr>
            <p:ph idx="1"/>
          </p:nvPr>
        </p:nvSpPr>
        <p:spPr/>
        <p:txBody>
          <a:bodyPr>
            <a:normAutofit/>
          </a:bodyPr>
          <a:lstStyle/>
          <a:p>
            <a:r>
              <a:rPr lang="hr-HR" dirty="0"/>
              <a:t>Opis predmeta nabave: 2024. godina</a:t>
            </a:r>
          </a:p>
          <a:p>
            <a:r>
              <a:rPr lang="hr-HR" i="0" dirty="0">
                <a:effectLst/>
                <a:latin typeface="Source Sans Pro" panose="020B0503030403020204" pitchFamily="34" charset="0"/>
              </a:rPr>
              <a:t>KUPNJA SVJEŽEG MESA ZA UGOSTITELJSTVO I TRGOVINU</a:t>
            </a:r>
          </a:p>
          <a:p>
            <a:r>
              <a:rPr lang="hr-HR" dirty="0">
                <a:latin typeface="Source Sans Pro" panose="020B0503030403020204" pitchFamily="34" charset="0"/>
              </a:rPr>
              <a:t>PV: 550</a:t>
            </a:r>
            <a:r>
              <a:rPr lang="hr-HR" i="0" dirty="0">
                <a:effectLst/>
                <a:latin typeface="Source Sans Pro" panose="020B0503030403020204" pitchFamily="34" charset="0"/>
              </a:rPr>
              <a:t>.000,00</a:t>
            </a:r>
            <a:r>
              <a:rPr lang="hr-HR" dirty="0">
                <a:latin typeface="Source Sans Pro" panose="020B0503030403020204" pitchFamily="34" charset="0"/>
              </a:rPr>
              <a:t> EUR</a:t>
            </a:r>
          </a:p>
          <a:p>
            <a:r>
              <a:rPr lang="hr-HR" b="0" i="0" dirty="0">
                <a:effectLst/>
                <a:latin typeface="Source Sans Pro" panose="020B0503030403020204" pitchFamily="34" charset="0"/>
              </a:rPr>
              <a:t>Dostavljeno svježe meso ne smije biti podvrgnuto nikakvom drugom postupku konzerviranja osim hlađenja. Isto mora biti dostavljeno u roku 48 sati od klanja budući se radi o visoko rizičnoj namirnici.</a:t>
            </a:r>
          </a:p>
          <a:p>
            <a:endParaRPr lang="hr-HR" dirty="0">
              <a:latin typeface="Source Sans Pro" panose="020B0503030403020204" pitchFamily="34" charset="0"/>
            </a:endParaRPr>
          </a:p>
        </p:txBody>
      </p:sp>
    </p:spTree>
    <p:extLst>
      <p:ext uri="{BB962C8B-B14F-4D97-AF65-F5344CB8AC3E}">
        <p14:creationId xmlns:p14="http://schemas.microsoft.com/office/powerpoint/2010/main" val="3412689380"/>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1CF7A1-0CD5-B109-BF24-15B71C44BC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04A9C8-9899-877F-FF98-1E8BC08996E8}"/>
              </a:ext>
            </a:extLst>
          </p:cNvPr>
          <p:cNvSpPr>
            <a:spLocks noGrp="1"/>
          </p:cNvSpPr>
          <p:nvPr>
            <p:ph type="title"/>
          </p:nvPr>
        </p:nvSpPr>
        <p:spPr>
          <a:xfrm>
            <a:off x="1328787" y="676047"/>
            <a:ext cx="9534426" cy="1200285"/>
          </a:xfrm>
        </p:spPr>
        <p:txBody>
          <a:bodyPr vert="horz" lIns="91440" tIns="45720" rIns="91440" bIns="45720" rtlCol="0" anchor="ctr">
            <a:noAutofit/>
          </a:bodyPr>
          <a:lstStyle/>
          <a:p>
            <a:r>
              <a:rPr lang="hr-HR" sz="3200" dirty="0"/>
              <a:t>Primjer 3. Javna ustanova Nacionalni park Plitvička jezera- KUPNJA SVJEŽEG MESA ZA UGOSTITELJSTVO I TRGOVINU</a:t>
            </a:r>
          </a:p>
        </p:txBody>
      </p:sp>
      <p:sp>
        <p:nvSpPr>
          <p:cNvPr id="3" name="Content Placeholder 2">
            <a:extLst>
              <a:ext uri="{FF2B5EF4-FFF2-40B4-BE49-F238E27FC236}">
                <a16:creationId xmlns:a16="http://schemas.microsoft.com/office/drawing/2014/main" id="{107D7D25-AD56-C751-8100-1A59BCB5BB70}"/>
              </a:ext>
            </a:extLst>
          </p:cNvPr>
          <p:cNvSpPr>
            <a:spLocks noGrp="1"/>
          </p:cNvSpPr>
          <p:nvPr>
            <p:ph idx="1"/>
          </p:nvPr>
        </p:nvSpPr>
        <p:spPr>
          <a:xfrm>
            <a:off x="726831" y="1876332"/>
            <a:ext cx="10914184" cy="3705478"/>
          </a:xfrm>
        </p:spPr>
        <p:txBody>
          <a:bodyPr>
            <a:normAutofit fontScale="70000" lnSpcReduction="20000"/>
          </a:bodyPr>
          <a:lstStyle/>
          <a:p>
            <a:pPr>
              <a:lnSpc>
                <a:spcPct val="120000"/>
              </a:lnSpc>
            </a:pPr>
            <a:r>
              <a:rPr lang="hr-HR" i="0">
                <a:solidFill>
                  <a:srgbClr val="000000"/>
                </a:solidFill>
                <a:effectLst/>
                <a:latin typeface="Source Sans Pro" panose="020B0503030403020204" pitchFamily="34" charset="0"/>
              </a:rPr>
              <a:t>Odabrani Ponuditelj je dužan dostaviti četiri puta godišnje dokaz o zdravstvenoj ispravnosti namirnica, koji uključuje dokaze da je namirnica zdravstveno ispravna nastavno sljedećim zakonima: Zakonu o hrani (NN 81/13, 14/14, 30/15, 115/18) , Zakonu o higijeni hrane i mikrobiološkim kriterijima za hranu (NN 81/2013, 115/18), Zakonu o </a:t>
            </a:r>
            <a:r>
              <a:rPr lang="hr-HR" i="0" err="1">
                <a:solidFill>
                  <a:srgbClr val="000000"/>
                </a:solidFill>
                <a:effectLst/>
                <a:latin typeface="Source Sans Pro" panose="020B0503030403020204" pitchFamily="34" charset="0"/>
              </a:rPr>
              <a:t>kontaminantima</a:t>
            </a:r>
            <a:r>
              <a:rPr lang="hr-HR" i="0">
                <a:solidFill>
                  <a:srgbClr val="000000"/>
                </a:solidFill>
                <a:effectLst/>
                <a:latin typeface="Source Sans Pro" panose="020B0503030403020204" pitchFamily="34" charset="0"/>
              </a:rPr>
              <a:t> (39/13, 114/18) te ostalim relevantnim zakonima za određenu vrstu namirnice.</a:t>
            </a:r>
          </a:p>
          <a:p>
            <a:pPr>
              <a:lnSpc>
                <a:spcPct val="120000"/>
              </a:lnSpc>
            </a:pPr>
            <a:br>
              <a:rPr lang="hr-HR"/>
            </a:br>
            <a:r>
              <a:rPr lang="hr-HR" i="0">
                <a:solidFill>
                  <a:srgbClr val="000000"/>
                </a:solidFill>
                <a:effectLst/>
                <a:latin typeface="Source Sans Pro" panose="020B0503030403020204" pitchFamily="34" charset="0"/>
              </a:rPr>
              <a:t>Ambalaža i materijali koji dolaze u dodir s namirnicom moraju biti u skladu s Zakonom o predmetima opće uporabe (NN 39/13 i 47/14, 114/18), Pravilnikom o zdravstvenoj ispravnosti materijala i predmeta koji dolaze u neposredan dodir s hranom (NN 125/09, 31/11), Pravilnikom o zdravstvenoj ispravnosti materijala i predmeta izrađenih od regenerirane celuloze koji dolaze u neposredan dodir s hranom (NN 62/13) i ostalim relevantnim propisima za predmet nabave.</a:t>
            </a:r>
            <a:endParaRPr lang="hr-HR">
              <a:solidFill>
                <a:srgbClr val="000000"/>
              </a:solidFill>
              <a:latin typeface="Source Sans Pro" panose="020B0503030403020204" pitchFamily="34" charset="0"/>
            </a:endParaRPr>
          </a:p>
        </p:txBody>
      </p:sp>
    </p:spTree>
    <p:extLst>
      <p:ext uri="{BB962C8B-B14F-4D97-AF65-F5344CB8AC3E}">
        <p14:creationId xmlns:p14="http://schemas.microsoft.com/office/powerpoint/2010/main" val="2308970249"/>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C7E62E-BA37-4D7E-8CFE-80774D1501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2B7ED9-BF0B-745F-D61D-B91D3CA35249}"/>
              </a:ext>
            </a:extLst>
          </p:cNvPr>
          <p:cNvSpPr>
            <a:spLocks noGrp="1"/>
          </p:cNvSpPr>
          <p:nvPr>
            <p:ph type="title"/>
          </p:nvPr>
        </p:nvSpPr>
        <p:spPr/>
        <p:txBody>
          <a:bodyPr vert="horz" lIns="91440" tIns="45720" rIns="91440" bIns="45720" rtlCol="0" anchor="ctr">
            <a:noAutofit/>
          </a:bodyPr>
          <a:lstStyle/>
          <a:p>
            <a:r>
              <a:rPr lang="hr-HR" sz="3200" dirty="0"/>
              <a:t>Primjer 3. Javna ustanova Nacionalni park Plitvička jezera- KUPNJA SVJEŽEG MESA ZA UGOSTITELJSTVO I TRGOVINU</a:t>
            </a:r>
          </a:p>
        </p:txBody>
      </p:sp>
      <p:sp>
        <p:nvSpPr>
          <p:cNvPr id="3" name="Content Placeholder 2">
            <a:extLst>
              <a:ext uri="{FF2B5EF4-FFF2-40B4-BE49-F238E27FC236}">
                <a16:creationId xmlns:a16="http://schemas.microsoft.com/office/drawing/2014/main" id="{D7687874-35BB-2CC6-6427-33915D39EEB3}"/>
              </a:ext>
            </a:extLst>
          </p:cNvPr>
          <p:cNvSpPr>
            <a:spLocks noGrp="1"/>
          </p:cNvSpPr>
          <p:nvPr>
            <p:ph idx="1"/>
          </p:nvPr>
        </p:nvSpPr>
        <p:spPr/>
        <p:txBody>
          <a:bodyPr>
            <a:normAutofit/>
          </a:bodyPr>
          <a:lstStyle/>
          <a:p>
            <a:r>
              <a:rPr lang="hr-HR">
                <a:solidFill>
                  <a:schemeClr val="tx1"/>
                </a:solidFill>
              </a:rPr>
              <a:t>Kriterij za odabir ponude:</a:t>
            </a:r>
          </a:p>
          <a:p>
            <a:pPr marL="514350" indent="-514350" algn="l">
              <a:buAutoNum type="arabicPeriod"/>
            </a:pPr>
            <a:r>
              <a:rPr lang="pl-PL" b="0" i="0" u="none" strike="noStrike" baseline="0">
                <a:solidFill>
                  <a:schemeClr val="tx1"/>
                </a:solidFill>
                <a:latin typeface="CIDFont+F5"/>
              </a:rPr>
              <a:t>Cijena ponude: 60 bodova</a:t>
            </a:r>
          </a:p>
          <a:p>
            <a:pPr marL="514350" indent="-514350" algn="l">
              <a:buAutoNum type="arabicPeriod"/>
            </a:pPr>
            <a:r>
              <a:rPr lang="hr-HR" b="0" i="0" u="sng" err="1">
                <a:solidFill>
                  <a:srgbClr val="000000"/>
                </a:solidFill>
                <a:effectLst/>
                <a:latin typeface="Source Sans Pro" panose="020B0503030403020204" pitchFamily="34" charset="0"/>
              </a:rPr>
              <a:t>Sljedivost</a:t>
            </a:r>
            <a:r>
              <a:rPr lang="hr-HR" b="0" i="0" u="sng">
                <a:solidFill>
                  <a:srgbClr val="000000"/>
                </a:solidFill>
                <a:effectLst/>
                <a:latin typeface="Source Sans Pro" panose="020B0503030403020204" pitchFamily="34" charset="0"/>
              </a:rPr>
              <a:t> proizvoda</a:t>
            </a:r>
            <a:r>
              <a:rPr lang="pl-PL" b="0" i="0" u="sng">
                <a:solidFill>
                  <a:schemeClr val="tx1"/>
                </a:solidFill>
                <a:latin typeface="CIDFont+F5"/>
              </a:rPr>
              <a:t>: 20 bodova</a:t>
            </a:r>
          </a:p>
          <a:p>
            <a:pPr marL="514350" indent="-514350">
              <a:buFont typeface="Arial" panose="020B0604020202020204" pitchFamily="34" charset="0"/>
              <a:buAutoNum type="arabicPeriod"/>
            </a:pPr>
            <a:r>
              <a:rPr lang="hr-HR" u="sng">
                <a:solidFill>
                  <a:srgbClr val="000000"/>
                </a:solidFill>
                <a:latin typeface="Source Sans Pro" panose="020B0503030403020204" pitchFamily="34" charset="0"/>
              </a:rPr>
              <a:t>KRATKI LANAC OPSKRBE: </a:t>
            </a:r>
            <a:r>
              <a:rPr lang="pl-PL" u="sng">
                <a:solidFill>
                  <a:schemeClr val="tx1"/>
                </a:solidFill>
                <a:latin typeface="CIDFont+F5"/>
              </a:rPr>
              <a:t>10 bodova</a:t>
            </a:r>
          </a:p>
          <a:p>
            <a:pPr marL="514350" indent="-514350">
              <a:buFont typeface="Arial" panose="020B0604020202020204" pitchFamily="34" charset="0"/>
              <a:buAutoNum type="arabicPeriod"/>
            </a:pPr>
            <a:r>
              <a:rPr lang="hr-HR" u="sng">
                <a:solidFill>
                  <a:srgbClr val="000000"/>
                </a:solidFill>
                <a:latin typeface="Source Sans Pro" panose="020B0503030403020204" pitchFamily="34" charset="0"/>
              </a:rPr>
              <a:t>EMISIJE TVARI KOJE ONEČIŠĆUJU ZRAK</a:t>
            </a:r>
            <a:r>
              <a:rPr lang="hr-HR" u="sng">
                <a:solidFill>
                  <a:schemeClr val="tx1"/>
                </a:solidFill>
                <a:latin typeface="CIDFont+F5"/>
              </a:rPr>
              <a:t>: 10 bodova</a:t>
            </a:r>
            <a:endParaRPr lang="hr-HR" b="0" i="0" u="sng" strike="noStrike" baseline="0">
              <a:solidFill>
                <a:schemeClr val="tx1"/>
              </a:solidFill>
              <a:latin typeface="CIDFont+F5"/>
            </a:endParaRPr>
          </a:p>
        </p:txBody>
      </p:sp>
    </p:spTree>
    <p:extLst>
      <p:ext uri="{BB962C8B-B14F-4D97-AF65-F5344CB8AC3E}">
        <p14:creationId xmlns:p14="http://schemas.microsoft.com/office/powerpoint/2010/main" val="3321148426"/>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EAFAC4-E042-C9E8-7FB1-34403B6E28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9A6FDA-E88E-5840-25D3-EB7512AA13FF}"/>
              </a:ext>
            </a:extLst>
          </p:cNvPr>
          <p:cNvSpPr>
            <a:spLocks noGrp="1"/>
          </p:cNvSpPr>
          <p:nvPr>
            <p:ph type="title"/>
          </p:nvPr>
        </p:nvSpPr>
        <p:spPr/>
        <p:txBody>
          <a:bodyPr vert="horz" lIns="91440" tIns="45720" rIns="91440" bIns="45720" rtlCol="0" anchor="ctr">
            <a:noAutofit/>
          </a:bodyPr>
          <a:lstStyle/>
          <a:p>
            <a:r>
              <a:rPr lang="hr-HR" sz="3200" dirty="0"/>
              <a:t>Primjer 3. Javna ustanova Nacionalni park Plitvička jezera- KUPNJA SVJEŽEG MESA ZA UGOSTITELJSTVO I TRGOVINU</a:t>
            </a:r>
          </a:p>
        </p:txBody>
      </p:sp>
      <p:sp>
        <p:nvSpPr>
          <p:cNvPr id="3" name="Content Placeholder 2">
            <a:extLst>
              <a:ext uri="{FF2B5EF4-FFF2-40B4-BE49-F238E27FC236}">
                <a16:creationId xmlns:a16="http://schemas.microsoft.com/office/drawing/2014/main" id="{11DD27F8-47B6-01DC-9FFB-936168134BF4}"/>
              </a:ext>
            </a:extLst>
          </p:cNvPr>
          <p:cNvSpPr>
            <a:spLocks noGrp="1"/>
          </p:cNvSpPr>
          <p:nvPr>
            <p:ph idx="1"/>
          </p:nvPr>
        </p:nvSpPr>
        <p:spPr/>
        <p:txBody>
          <a:bodyPr>
            <a:normAutofit/>
          </a:bodyPr>
          <a:lstStyle/>
          <a:p>
            <a:r>
              <a:rPr lang="hr-HR" dirty="0"/>
              <a:t>Kriterij za odabir ponude:</a:t>
            </a:r>
          </a:p>
          <a:p>
            <a:pPr algn="l"/>
            <a:r>
              <a:rPr lang="hr-HR" b="0" i="0" u="sng" dirty="0">
                <a:effectLst/>
                <a:latin typeface="Source Sans Pro" panose="020B0503030403020204" pitchFamily="34" charset="0"/>
              </a:rPr>
              <a:t>2. </a:t>
            </a:r>
            <a:r>
              <a:rPr lang="hr-HR" b="0" i="0" u="sng" dirty="0" err="1">
                <a:effectLst/>
                <a:latin typeface="Source Sans Pro" panose="020B0503030403020204" pitchFamily="34" charset="0"/>
              </a:rPr>
              <a:t>Sljedivost</a:t>
            </a:r>
            <a:r>
              <a:rPr lang="hr-HR" b="0" i="0" u="sng" dirty="0">
                <a:effectLst/>
                <a:latin typeface="Source Sans Pro" panose="020B0503030403020204" pitchFamily="34" charset="0"/>
              </a:rPr>
              <a:t> proizvoda</a:t>
            </a:r>
            <a:r>
              <a:rPr lang="pl-PL" b="0" i="0" u="sng" dirty="0">
                <a:latin typeface="CIDFont+F5"/>
              </a:rPr>
              <a:t>: 20 bodova</a:t>
            </a:r>
            <a:endParaRPr lang="pl-PL" b="0" i="0" u="sng" strike="noStrike" baseline="0" dirty="0">
              <a:latin typeface="CIDFont+F5"/>
            </a:endParaRPr>
          </a:p>
          <a:p>
            <a:r>
              <a:rPr lang="hr-HR" sz="2000" dirty="0"/>
              <a:t>Korištenjem ovog kriterija za odabir ekonomski najpovoljnije ponude naručitelj dobiva informaciju o podrijetlu svježeg mesa te na taj način maksimalno vrednuje svježe meso koje je proizvedeno po standardima kvalitete za hranu utvrđenim u nacionalnim propisima o hrani te se dobiva se hrana više vrijednosti u pogledu veće svježine.</a:t>
            </a:r>
          </a:p>
          <a:p>
            <a:endParaRPr lang="hr-HR" dirty="0"/>
          </a:p>
        </p:txBody>
      </p:sp>
    </p:spTree>
    <p:extLst>
      <p:ext uri="{BB962C8B-B14F-4D97-AF65-F5344CB8AC3E}">
        <p14:creationId xmlns:p14="http://schemas.microsoft.com/office/powerpoint/2010/main" val="1593979225"/>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0BDEE7-ED62-8DA8-821B-FAB8F1FD85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57A626-A83F-04BC-8C22-1197B825F4D5}"/>
              </a:ext>
            </a:extLst>
          </p:cNvPr>
          <p:cNvSpPr>
            <a:spLocks noGrp="1"/>
          </p:cNvSpPr>
          <p:nvPr>
            <p:ph type="title"/>
          </p:nvPr>
        </p:nvSpPr>
        <p:spPr/>
        <p:txBody>
          <a:bodyPr vert="horz" lIns="91440" tIns="45720" rIns="91440" bIns="45720" rtlCol="0" anchor="ctr">
            <a:noAutofit/>
          </a:bodyPr>
          <a:lstStyle/>
          <a:p>
            <a:r>
              <a:rPr lang="hr-HR" sz="3200" dirty="0"/>
              <a:t>Primjer 3. Javna ustanova Nacionalni park Plitvička jezera- KUPNJA SVJEŽEG MESA ZA UGOSTITELJSTVO I TRGOVINU</a:t>
            </a:r>
          </a:p>
        </p:txBody>
      </p:sp>
      <p:sp>
        <p:nvSpPr>
          <p:cNvPr id="3" name="Content Placeholder 2">
            <a:extLst>
              <a:ext uri="{FF2B5EF4-FFF2-40B4-BE49-F238E27FC236}">
                <a16:creationId xmlns:a16="http://schemas.microsoft.com/office/drawing/2014/main" id="{5F1268A1-B596-3F07-B14A-5F67721B2FEC}"/>
              </a:ext>
            </a:extLst>
          </p:cNvPr>
          <p:cNvSpPr>
            <a:spLocks noGrp="1"/>
          </p:cNvSpPr>
          <p:nvPr>
            <p:ph idx="1"/>
          </p:nvPr>
        </p:nvSpPr>
        <p:spPr/>
        <p:txBody>
          <a:bodyPr>
            <a:normAutofit/>
          </a:bodyPr>
          <a:lstStyle/>
          <a:p>
            <a:r>
              <a:rPr lang="hr-HR" dirty="0"/>
              <a:t>Kriterij za odabir ponude:</a:t>
            </a:r>
          </a:p>
          <a:p>
            <a:pPr algn="l"/>
            <a:r>
              <a:rPr lang="hr-HR" b="0" i="0" u="sng" dirty="0">
                <a:effectLst/>
                <a:latin typeface="Source Sans Pro" panose="020B0503030403020204" pitchFamily="34" charset="0"/>
              </a:rPr>
              <a:t>2. </a:t>
            </a:r>
            <a:r>
              <a:rPr lang="hr-HR" b="0" i="0" u="sng" dirty="0" err="1">
                <a:effectLst/>
                <a:latin typeface="Source Sans Pro" panose="020B0503030403020204" pitchFamily="34" charset="0"/>
              </a:rPr>
              <a:t>Sljedivost</a:t>
            </a:r>
            <a:r>
              <a:rPr lang="hr-HR" b="0" i="0" u="sng" dirty="0">
                <a:effectLst/>
                <a:latin typeface="Source Sans Pro" panose="020B0503030403020204" pitchFamily="34" charset="0"/>
              </a:rPr>
              <a:t> proizvoda</a:t>
            </a:r>
            <a:r>
              <a:rPr lang="pl-PL" b="0" i="0" u="sng" dirty="0">
                <a:latin typeface="CIDFont+F5"/>
              </a:rPr>
              <a:t>: 20 bodova</a:t>
            </a:r>
            <a:endParaRPr lang="pl-PL" b="0" i="0" u="sng" strike="noStrike" baseline="0" dirty="0">
              <a:latin typeface="CIDFont+F5"/>
            </a:endParaRPr>
          </a:p>
          <a:p>
            <a:r>
              <a:rPr lang="hr-HR" sz="2400" dirty="0"/>
              <a:t>1. Svježe meso je proizvedeno od životinje koja je rođena, </a:t>
            </a:r>
            <a:r>
              <a:rPr lang="hr-HR" sz="2400" dirty="0" err="1"/>
              <a:t>utvovljena</a:t>
            </a:r>
            <a:r>
              <a:rPr lang="hr-HR" sz="2400" dirty="0"/>
              <a:t> i zaklana u Republici Hrvatskoj	20,00	bodova</a:t>
            </a:r>
          </a:p>
          <a:p>
            <a:r>
              <a:rPr lang="hr-HR" sz="2400" dirty="0"/>
              <a:t>2. Svježe meso nije proizvedeno od životinje koja je rođena, utovljena i zaklana u Republici Hrvatskoj	0,00 bodova</a:t>
            </a:r>
          </a:p>
        </p:txBody>
      </p:sp>
    </p:spTree>
    <p:extLst>
      <p:ext uri="{BB962C8B-B14F-4D97-AF65-F5344CB8AC3E}">
        <p14:creationId xmlns:p14="http://schemas.microsoft.com/office/powerpoint/2010/main" val="3561025179"/>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B45CBA-2721-2FCE-4891-5801351121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C0C4B3-2A24-B852-E8AA-36F5CFE1D66B}"/>
              </a:ext>
            </a:extLst>
          </p:cNvPr>
          <p:cNvSpPr>
            <a:spLocks noGrp="1"/>
          </p:cNvSpPr>
          <p:nvPr>
            <p:ph type="title"/>
          </p:nvPr>
        </p:nvSpPr>
        <p:spPr/>
        <p:txBody>
          <a:bodyPr vert="horz" lIns="91440" tIns="45720" rIns="91440" bIns="45720" rtlCol="0" anchor="ctr">
            <a:noAutofit/>
          </a:bodyPr>
          <a:lstStyle/>
          <a:p>
            <a:r>
              <a:rPr lang="hr-HR" sz="3200" dirty="0"/>
              <a:t>Primjer 3. Javna ustanova Nacionalni park Plitvička jezera- KUPNJA SVJEŽEG MESA ZA UGOSTITELJSTVO I TRGOVINU</a:t>
            </a:r>
          </a:p>
        </p:txBody>
      </p:sp>
      <p:sp>
        <p:nvSpPr>
          <p:cNvPr id="3" name="Content Placeholder 2">
            <a:extLst>
              <a:ext uri="{FF2B5EF4-FFF2-40B4-BE49-F238E27FC236}">
                <a16:creationId xmlns:a16="http://schemas.microsoft.com/office/drawing/2014/main" id="{0C53693D-EF51-A9C4-8E77-FF49AE58EB38}"/>
              </a:ext>
            </a:extLst>
          </p:cNvPr>
          <p:cNvSpPr>
            <a:spLocks noGrp="1"/>
          </p:cNvSpPr>
          <p:nvPr>
            <p:ph idx="1"/>
          </p:nvPr>
        </p:nvSpPr>
        <p:spPr/>
        <p:txBody>
          <a:bodyPr>
            <a:normAutofit fontScale="92500" lnSpcReduction="10000"/>
          </a:bodyPr>
          <a:lstStyle/>
          <a:p>
            <a:r>
              <a:rPr lang="hr-HR"/>
              <a:t>Kriterij za odabir ponude:</a:t>
            </a:r>
          </a:p>
          <a:p>
            <a:pPr algn="l"/>
            <a:r>
              <a:rPr lang="pl-PL" b="0" i="0" u="sng" strike="noStrike" baseline="0">
                <a:latin typeface="CIDFont+F5"/>
              </a:rPr>
              <a:t>3. </a:t>
            </a:r>
            <a:r>
              <a:rPr lang="hr-HR" b="0" i="0" u="sng">
                <a:effectLst/>
                <a:latin typeface="Source Sans Pro" panose="020B0503030403020204" pitchFamily="34" charset="0"/>
              </a:rPr>
              <a:t>KRATKI LANAC OPSKRBE</a:t>
            </a:r>
            <a:r>
              <a:rPr lang="pl-PL" b="0" i="0" u="sng" strike="noStrike" baseline="0">
                <a:latin typeface="CIDFont+F5"/>
              </a:rPr>
              <a:t>: 10 bodova</a:t>
            </a:r>
            <a:endParaRPr lang="hr-HR" u="sng"/>
          </a:p>
          <a:p>
            <a:r>
              <a:rPr lang="hr-HR" i="0">
                <a:effectLst/>
              </a:rPr>
              <a:t>Detaljni opis: Danas se sve veća važnost pridaje podrijetlu i kvaliteti hrane. Lokalna hrana i kratki lanci opskrbe omogućavaju svježiju i kvalitetniju hranu te zdraviju prehranu. Korištenjem kratkih lanaca opskrbe lakše je utvrditi izvornost i autentičnost hrane, posebno u pogledu identiteta određenog područja, tradicionalnih proizvodnih procesa tog područja, kao i porijekla proizvoda.</a:t>
            </a:r>
            <a:br>
              <a:rPr lang="hr-HR" i="0">
                <a:effectLst/>
              </a:rPr>
            </a:br>
            <a:endParaRPr lang="hr-HR"/>
          </a:p>
        </p:txBody>
      </p:sp>
    </p:spTree>
    <p:extLst>
      <p:ext uri="{BB962C8B-B14F-4D97-AF65-F5344CB8AC3E}">
        <p14:creationId xmlns:p14="http://schemas.microsoft.com/office/powerpoint/2010/main" val="3603571509"/>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1D600E-C4C6-FF38-228C-DFA84F4330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664940-9949-DCB3-673B-F57E19140832}"/>
              </a:ext>
            </a:extLst>
          </p:cNvPr>
          <p:cNvSpPr>
            <a:spLocks noGrp="1"/>
          </p:cNvSpPr>
          <p:nvPr>
            <p:ph type="title"/>
          </p:nvPr>
        </p:nvSpPr>
        <p:spPr/>
        <p:txBody>
          <a:bodyPr vert="horz" lIns="91440" tIns="45720" rIns="91440" bIns="45720" rtlCol="0" anchor="ctr">
            <a:noAutofit/>
          </a:bodyPr>
          <a:lstStyle/>
          <a:p>
            <a:r>
              <a:rPr lang="hr-HR" sz="3200" dirty="0"/>
              <a:t>Primjer 3. Javna ustanova Nacionalni park Plitvička jezera- KUPNJA SVJEŽEG MESA ZA UGOSTITELJSTVO I TRGOVINU</a:t>
            </a:r>
          </a:p>
        </p:txBody>
      </p:sp>
      <p:sp>
        <p:nvSpPr>
          <p:cNvPr id="3" name="Content Placeholder 2">
            <a:extLst>
              <a:ext uri="{FF2B5EF4-FFF2-40B4-BE49-F238E27FC236}">
                <a16:creationId xmlns:a16="http://schemas.microsoft.com/office/drawing/2014/main" id="{41978B8B-7E06-02F7-ABCC-13F0544D534E}"/>
              </a:ext>
            </a:extLst>
          </p:cNvPr>
          <p:cNvSpPr>
            <a:spLocks noGrp="1"/>
          </p:cNvSpPr>
          <p:nvPr>
            <p:ph idx="1"/>
          </p:nvPr>
        </p:nvSpPr>
        <p:spPr/>
        <p:txBody>
          <a:bodyPr>
            <a:normAutofit fontScale="25000" lnSpcReduction="20000"/>
          </a:bodyPr>
          <a:lstStyle/>
          <a:p>
            <a:r>
              <a:rPr lang="hr-HR" sz="9600"/>
              <a:t>Kriterij za odabir ponude:</a:t>
            </a:r>
          </a:p>
          <a:p>
            <a:pPr algn="l"/>
            <a:r>
              <a:rPr lang="pl-PL" sz="9600" b="0" i="0" u="sng" strike="noStrike" baseline="0">
                <a:latin typeface="CIDFont+F5"/>
              </a:rPr>
              <a:t>3. </a:t>
            </a:r>
            <a:r>
              <a:rPr lang="hr-HR" sz="9600" b="0" i="0" u="sng">
                <a:effectLst/>
                <a:latin typeface="Source Sans Pro" panose="020B0503030403020204" pitchFamily="34" charset="0"/>
              </a:rPr>
              <a:t>KRATKI LANAC OPSKRBE</a:t>
            </a:r>
            <a:r>
              <a:rPr lang="pl-PL" sz="9600" b="0" i="0" u="sng" strike="noStrike" baseline="0">
                <a:latin typeface="CIDFont+F5"/>
              </a:rPr>
              <a:t>: 10 bodova</a:t>
            </a:r>
          </a:p>
          <a:p>
            <a:pPr algn="just"/>
            <a:r>
              <a:rPr lang="hr-HR" sz="9600"/>
              <a:t>Vrednuju se ponude koje idu u prilog što kraćem putu hrane „od proizvodnje do stola“, kako bi se smanjenjem transporta smanjilo i zagađenje okoliša, a na stolove stizali što svježiji proizvodi, budući se radi o svježem mesu koje je kratkog roka trajanja te je podložno kvarenju i promjeni senzorskih svojstava (boja, miris i dr.). Kraća udaljenost mjesta proizvodnje kako je opisano i mjesta isporuke doprinosi većoj svježini hrane koja je predmet nabave i boljim senzorskim svojstvima, što u konačnici predstavlja i veću kvalitetu. Naručitelj zahtjeva da se posjetiteljima/ gostima Parka kao krajnjim korisnicima usluge prehrane osigura očekivana kvaliteta prehrambenih proizvoda.</a:t>
            </a:r>
          </a:p>
          <a:p>
            <a:br>
              <a:rPr lang="hr-HR" i="0">
                <a:effectLst/>
              </a:rPr>
            </a:br>
            <a:endParaRPr lang="hr-HR"/>
          </a:p>
        </p:txBody>
      </p:sp>
    </p:spTree>
    <p:extLst>
      <p:ext uri="{BB962C8B-B14F-4D97-AF65-F5344CB8AC3E}">
        <p14:creationId xmlns:p14="http://schemas.microsoft.com/office/powerpoint/2010/main" val="33973369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60385" y="643268"/>
            <a:ext cx="9534426" cy="995915"/>
          </a:xfrm>
        </p:spPr>
        <p:txBody>
          <a:bodyPr vert="horz" lIns="91440" tIns="45720" rIns="91440" bIns="45720" rtlCol="0" anchor="ctr">
            <a:normAutofit fontScale="90000"/>
          </a:bodyPr>
          <a:lstStyle/>
          <a:p>
            <a:r>
              <a:rPr lang="hr-HR" dirty="0"/>
              <a:t>Točke utjecaja na ozelenjivanje javne nabave: UGOVORNE ODREDBE - IZVRŠENJE</a:t>
            </a:r>
          </a:p>
        </p:txBody>
      </p:sp>
      <p:sp>
        <p:nvSpPr>
          <p:cNvPr id="8" name="Content Placeholder 7"/>
          <p:cNvSpPr>
            <a:spLocks noGrp="1"/>
          </p:cNvSpPr>
          <p:nvPr>
            <p:ph idx="1"/>
          </p:nvPr>
        </p:nvSpPr>
        <p:spPr>
          <a:xfrm>
            <a:off x="844731" y="2230952"/>
            <a:ext cx="10302336" cy="3350858"/>
          </a:xfrm>
        </p:spPr>
        <p:txBody>
          <a:bodyPr>
            <a:noAutofit/>
          </a:bodyPr>
          <a:lstStyle/>
          <a:p>
            <a:pPr marL="457200" indent="-457200">
              <a:buFont typeface="Wingdings" panose="05000000000000000000" pitchFamily="2" charset="2"/>
              <a:buChar char="§"/>
            </a:pPr>
            <a:r>
              <a:rPr lang="hr-HR" sz="2600" noProof="0" dirty="0"/>
              <a:t>Redovitim praćenjem i izvješćivanjem, za što je zadužen ugovaratelj</a:t>
            </a:r>
          </a:p>
          <a:p>
            <a:pPr marL="457200" indent="-457200">
              <a:buFont typeface="Wingdings" panose="05000000000000000000" pitchFamily="2" charset="2"/>
              <a:buChar char="§"/>
            </a:pPr>
            <a:r>
              <a:rPr lang="hr-HR" sz="2600" noProof="0" dirty="0"/>
              <a:t>Provjerama na samoj lokaciji koje provodi naručitelj</a:t>
            </a:r>
          </a:p>
          <a:p>
            <a:pPr marL="457200" indent="-457200">
              <a:buFont typeface="Wingdings" panose="05000000000000000000" pitchFamily="2" charset="2"/>
              <a:buChar char="§"/>
            </a:pPr>
            <a:r>
              <a:rPr lang="hr-HR" sz="2600" noProof="0" dirty="0"/>
              <a:t>Revizijama ili certificiranjem koje provodi treća strana (uključujući i prema sustavu za upravljanje okolišem, prema potrebi)</a:t>
            </a:r>
          </a:p>
          <a:p>
            <a:pPr marL="457200" indent="-457200">
              <a:buFont typeface="Wingdings" panose="05000000000000000000" pitchFamily="2" charset="2"/>
              <a:buChar char="§"/>
            </a:pPr>
            <a:r>
              <a:rPr lang="hr-HR" sz="2600" noProof="0" dirty="0"/>
              <a:t>Redovitim sastancima na kojima se revidira ugovor</a:t>
            </a:r>
          </a:p>
          <a:p>
            <a:pPr marL="457200" indent="-457200">
              <a:buFont typeface="Wingdings" panose="05000000000000000000" pitchFamily="2" charset="2"/>
              <a:buChar char="§"/>
            </a:pPr>
            <a:r>
              <a:rPr lang="hr-HR" sz="2600" noProof="0" dirty="0"/>
              <a:t>Upotrebom ugovornih poticaja i/ili kazni povezanih s bilo čim navedenim</a:t>
            </a:r>
          </a:p>
        </p:txBody>
      </p:sp>
    </p:spTree>
    <p:extLst>
      <p:ext uri="{BB962C8B-B14F-4D97-AF65-F5344CB8AC3E}">
        <p14:creationId xmlns:p14="http://schemas.microsoft.com/office/powerpoint/2010/main" val="1030799630"/>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ACEFAA-CD4B-6711-5C47-CAD7FCCB99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265EB0-F051-C5E9-A133-52DA44EDDF7A}"/>
              </a:ext>
            </a:extLst>
          </p:cNvPr>
          <p:cNvSpPr>
            <a:spLocks noGrp="1"/>
          </p:cNvSpPr>
          <p:nvPr>
            <p:ph type="title"/>
          </p:nvPr>
        </p:nvSpPr>
        <p:spPr/>
        <p:txBody>
          <a:bodyPr vert="horz" lIns="91440" tIns="45720" rIns="91440" bIns="45720" rtlCol="0" anchor="ctr">
            <a:noAutofit/>
          </a:bodyPr>
          <a:lstStyle/>
          <a:p>
            <a:r>
              <a:rPr lang="hr-HR" sz="3200" dirty="0"/>
              <a:t>Primjer 3. Javna ustanova Nacionalni park Plitvička jezera- KUPNJA SVJEŽEG MESA ZA UGOSTITELJSTVO I TRGOVINU</a:t>
            </a:r>
          </a:p>
        </p:txBody>
      </p:sp>
      <p:sp>
        <p:nvSpPr>
          <p:cNvPr id="3" name="Content Placeholder 2">
            <a:extLst>
              <a:ext uri="{FF2B5EF4-FFF2-40B4-BE49-F238E27FC236}">
                <a16:creationId xmlns:a16="http://schemas.microsoft.com/office/drawing/2014/main" id="{8908A6CE-BE87-4C27-2F43-BB94524F8A95}"/>
              </a:ext>
            </a:extLst>
          </p:cNvPr>
          <p:cNvSpPr>
            <a:spLocks noGrp="1"/>
          </p:cNvSpPr>
          <p:nvPr>
            <p:ph idx="1"/>
          </p:nvPr>
        </p:nvSpPr>
        <p:spPr/>
        <p:txBody>
          <a:bodyPr>
            <a:normAutofit fontScale="55000" lnSpcReduction="20000"/>
          </a:bodyPr>
          <a:lstStyle/>
          <a:p>
            <a:pPr algn="just">
              <a:lnSpc>
                <a:spcPct val="120000"/>
              </a:lnSpc>
            </a:pPr>
            <a:r>
              <a:rPr lang="hr-HR" sz="4200" dirty="0"/>
              <a:t>Kriterij za odabir ponude:</a:t>
            </a:r>
          </a:p>
          <a:p>
            <a:pPr algn="just">
              <a:lnSpc>
                <a:spcPct val="120000"/>
              </a:lnSpc>
            </a:pPr>
            <a:r>
              <a:rPr lang="pl-PL" sz="4200" b="0" i="0" u="sng" strike="noStrike" baseline="0" dirty="0">
                <a:latin typeface="CIDFont+F5"/>
              </a:rPr>
              <a:t>3. </a:t>
            </a:r>
            <a:r>
              <a:rPr lang="hr-HR" sz="4200" b="0" i="0" u="sng" dirty="0">
                <a:effectLst/>
                <a:latin typeface="Source Sans Pro" panose="020B0503030403020204" pitchFamily="34" charset="0"/>
              </a:rPr>
              <a:t>KRATKI LANAC OPSKRBE</a:t>
            </a:r>
            <a:r>
              <a:rPr lang="pl-PL" sz="4200" b="0" i="0" u="sng" strike="noStrike" baseline="0" dirty="0">
                <a:latin typeface="CIDFont+F5"/>
              </a:rPr>
              <a:t>: 10 bodova</a:t>
            </a:r>
          </a:p>
          <a:p>
            <a:pPr algn="just">
              <a:lnSpc>
                <a:spcPct val="120000"/>
              </a:lnSpc>
            </a:pPr>
            <a:r>
              <a:rPr lang="hr-HR" sz="4200" i="0" dirty="0">
                <a:effectLst/>
              </a:rPr>
              <a:t>*Mjesto proizvodnje Naručitelj definira kao lokaciju gdje se na jednom mjestu obavlja klanje životinje te pakiranje mesa od iste životinje.</a:t>
            </a:r>
          </a:p>
          <a:p>
            <a:pPr algn="just">
              <a:lnSpc>
                <a:spcPct val="120000"/>
              </a:lnSpc>
            </a:pPr>
            <a:r>
              <a:rPr lang="hr-HR" sz="4200" i="0" dirty="0">
                <a:effectLst/>
              </a:rPr>
              <a:t>Ponuditelj za navođenje podatka o udaljenosti u km kao mjesto isporuke Naručitelja uzima u obzir adresu sjedišta Naručitelja. Ukoliko će za istu stavku troškovnika mjesta proizvodnje biti različita, za potrebe bodovanja, sukladno ovom kriteriju se upisuje prosječna kilometraža navedenih mjesta proizvodnje. </a:t>
            </a:r>
          </a:p>
          <a:p>
            <a:pPr algn="just">
              <a:lnSpc>
                <a:spcPct val="120000"/>
              </a:lnSpc>
            </a:pPr>
            <a:endParaRPr lang="hr-HR" dirty="0"/>
          </a:p>
        </p:txBody>
      </p:sp>
    </p:spTree>
    <p:extLst>
      <p:ext uri="{BB962C8B-B14F-4D97-AF65-F5344CB8AC3E}">
        <p14:creationId xmlns:p14="http://schemas.microsoft.com/office/powerpoint/2010/main" val="1634751704"/>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E14647-4361-946D-0CD1-C0F82D6CEE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F65BC4-2D39-3DF5-835A-DCD29C6EEFA8}"/>
              </a:ext>
            </a:extLst>
          </p:cNvPr>
          <p:cNvSpPr>
            <a:spLocks noGrp="1"/>
          </p:cNvSpPr>
          <p:nvPr>
            <p:ph type="title"/>
          </p:nvPr>
        </p:nvSpPr>
        <p:spPr/>
        <p:txBody>
          <a:bodyPr vert="horz" lIns="91440" tIns="45720" rIns="91440" bIns="45720" rtlCol="0" anchor="ctr">
            <a:noAutofit/>
          </a:bodyPr>
          <a:lstStyle/>
          <a:p>
            <a:r>
              <a:rPr lang="hr-HR" sz="3200" dirty="0"/>
              <a:t>Primjer 3. Javna ustanova Nacionalni park Plitvička jezera- KUPNJA SVJEŽEG MESA ZA UGOSTITELJSTVO I TRGOVINU</a:t>
            </a:r>
          </a:p>
        </p:txBody>
      </p:sp>
      <p:sp>
        <p:nvSpPr>
          <p:cNvPr id="3" name="Content Placeholder 2">
            <a:extLst>
              <a:ext uri="{FF2B5EF4-FFF2-40B4-BE49-F238E27FC236}">
                <a16:creationId xmlns:a16="http://schemas.microsoft.com/office/drawing/2014/main" id="{9AFDBBB3-6BEC-9AA0-213A-354D2FB152F7}"/>
              </a:ext>
            </a:extLst>
          </p:cNvPr>
          <p:cNvSpPr>
            <a:spLocks noGrp="1"/>
          </p:cNvSpPr>
          <p:nvPr>
            <p:ph idx="1"/>
          </p:nvPr>
        </p:nvSpPr>
        <p:spPr/>
        <p:txBody>
          <a:bodyPr>
            <a:normAutofit/>
          </a:bodyPr>
          <a:lstStyle/>
          <a:p>
            <a:r>
              <a:rPr lang="hr-HR" dirty="0"/>
              <a:t>Kriterij za odabir ponude:</a:t>
            </a:r>
          </a:p>
          <a:p>
            <a:pPr algn="l"/>
            <a:r>
              <a:rPr lang="hr-HR" b="0" i="0" u="sng" strike="noStrike" baseline="0" dirty="0">
                <a:latin typeface="CIDFont+F5"/>
              </a:rPr>
              <a:t>4. </a:t>
            </a:r>
            <a:r>
              <a:rPr lang="hr-HR" b="0" i="0" u="sng" dirty="0">
                <a:effectLst/>
                <a:latin typeface="Source Sans Pro" panose="020B0503030403020204" pitchFamily="34" charset="0"/>
              </a:rPr>
              <a:t>EMISIJE TVARI KOJE ONEČIŠĆUJU ZRAK</a:t>
            </a:r>
            <a:r>
              <a:rPr lang="hr-HR" b="0" i="0" u="sng" strike="noStrike" baseline="0" dirty="0">
                <a:latin typeface="CIDFont+F5"/>
              </a:rPr>
              <a:t>: 10 bodova</a:t>
            </a:r>
          </a:p>
          <a:p>
            <a:r>
              <a:rPr lang="hr-HR" sz="2400" dirty="0"/>
              <a:t>1. Prilikom pružanja usluge transporta robe, ponuditelj će koristiti vozilo koje je usklađeno sa Euro VI standardom	10,00 bodova</a:t>
            </a:r>
          </a:p>
          <a:p>
            <a:r>
              <a:rPr lang="hr-HR" sz="2400" dirty="0"/>
              <a:t>2. Prilikom pružanja usluge transporta robe, ponuditelj neće koristiti vozilo koje je usklađeno sa Euro VI standardom	0,00 bodova</a:t>
            </a:r>
          </a:p>
        </p:txBody>
      </p:sp>
    </p:spTree>
    <p:extLst>
      <p:ext uri="{BB962C8B-B14F-4D97-AF65-F5344CB8AC3E}">
        <p14:creationId xmlns:p14="http://schemas.microsoft.com/office/powerpoint/2010/main" val="1231473074"/>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0854A0-8127-7848-BD98-6D8B5FF82C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3D5D36-AB41-3300-D3C1-5F68EE43EB39}"/>
              </a:ext>
            </a:extLst>
          </p:cNvPr>
          <p:cNvSpPr>
            <a:spLocks noGrp="1"/>
          </p:cNvSpPr>
          <p:nvPr>
            <p:ph type="title"/>
          </p:nvPr>
        </p:nvSpPr>
        <p:spPr/>
        <p:txBody>
          <a:bodyPr vert="horz" lIns="91440" tIns="45720" rIns="91440" bIns="45720" rtlCol="0" anchor="ctr">
            <a:noAutofit/>
          </a:bodyPr>
          <a:lstStyle/>
          <a:p>
            <a:r>
              <a:rPr lang="hr-HR" sz="3200" dirty="0"/>
              <a:t>Primjer 3. Javna ustanova Nacionalni park Plitvička jezera- KUPNJA SVJEŽEG MESA ZA UGOSTITELJSTVO I TRGOVINU</a:t>
            </a:r>
          </a:p>
        </p:txBody>
      </p:sp>
      <p:sp>
        <p:nvSpPr>
          <p:cNvPr id="3" name="Content Placeholder 2">
            <a:extLst>
              <a:ext uri="{FF2B5EF4-FFF2-40B4-BE49-F238E27FC236}">
                <a16:creationId xmlns:a16="http://schemas.microsoft.com/office/drawing/2014/main" id="{F002DBEC-FDDE-1A89-B17E-28682E5A317A}"/>
              </a:ext>
            </a:extLst>
          </p:cNvPr>
          <p:cNvSpPr>
            <a:spLocks noGrp="1"/>
          </p:cNvSpPr>
          <p:nvPr>
            <p:ph idx="1"/>
          </p:nvPr>
        </p:nvSpPr>
        <p:spPr>
          <a:xfrm>
            <a:off x="1612641" y="2157984"/>
            <a:ext cx="9534426" cy="3423826"/>
          </a:xfrm>
        </p:spPr>
        <p:txBody>
          <a:bodyPr>
            <a:normAutofit/>
          </a:bodyPr>
          <a:lstStyle/>
          <a:p>
            <a:r>
              <a:rPr lang="hr-HR" dirty="0"/>
              <a:t>Kriterij za odabir ponude:</a:t>
            </a:r>
          </a:p>
          <a:p>
            <a:pPr algn="l"/>
            <a:r>
              <a:rPr lang="hr-HR" b="0" i="0" u="sng" strike="noStrike" baseline="0" dirty="0">
                <a:latin typeface="CIDFont+F5"/>
              </a:rPr>
              <a:t>4. </a:t>
            </a:r>
            <a:r>
              <a:rPr lang="hr-HR" b="0" i="0" u="sng" dirty="0">
                <a:effectLst/>
                <a:latin typeface="Source Sans Pro" panose="020B0503030403020204" pitchFamily="34" charset="0"/>
              </a:rPr>
              <a:t>EMISIJE TVARI KOJE ONEČIŠĆUJU ZRAK</a:t>
            </a:r>
            <a:r>
              <a:rPr lang="hr-HR" b="0" i="0" u="sng" strike="noStrike" baseline="0" dirty="0">
                <a:latin typeface="CIDFont+F5"/>
              </a:rPr>
              <a:t>: 10 bodova</a:t>
            </a:r>
          </a:p>
          <a:p>
            <a:pPr algn="l"/>
            <a:r>
              <a:rPr lang="hr-HR" sz="2200" b="0" i="0" strike="noStrike" baseline="0" dirty="0">
                <a:latin typeface="CIDFont+F5"/>
              </a:rPr>
              <a:t>Ponuditelji su dužni u ponudi dostaviti:</a:t>
            </a:r>
          </a:p>
          <a:p>
            <a:pPr algn="l"/>
            <a:r>
              <a:rPr lang="hr-HR" sz="2200" b="0" i="0" strike="noStrike" baseline="0" dirty="0">
                <a:latin typeface="CIDFont+F5"/>
              </a:rPr>
              <a:t>1. Popis vozila koja će se koristiti za pružanje usluge transporta robe</a:t>
            </a:r>
          </a:p>
          <a:p>
            <a:pPr algn="l"/>
            <a:r>
              <a:rPr lang="hr-HR" sz="2200" b="0" i="0" strike="noStrike" baseline="0" dirty="0">
                <a:latin typeface="CIDFont+F5"/>
              </a:rPr>
              <a:t>2. Važeća prometna dozvola ili druga javna isprava tih vozila iz kojih je jasno vidljivo da se radi o vozilu koje je usklađeno sa EURO VI standardom</a:t>
            </a:r>
          </a:p>
        </p:txBody>
      </p:sp>
    </p:spTree>
    <p:extLst>
      <p:ext uri="{BB962C8B-B14F-4D97-AF65-F5344CB8AC3E}">
        <p14:creationId xmlns:p14="http://schemas.microsoft.com/office/powerpoint/2010/main" val="1168466314"/>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54FF2-4D71-DC1C-4FD8-D983047083B9}"/>
              </a:ext>
            </a:extLst>
          </p:cNvPr>
          <p:cNvSpPr>
            <a:spLocks noGrp="1"/>
          </p:cNvSpPr>
          <p:nvPr>
            <p:ph type="title"/>
          </p:nvPr>
        </p:nvSpPr>
        <p:spPr>
          <a:xfrm>
            <a:off x="831850" y="914210"/>
            <a:ext cx="10515600" cy="2852737"/>
          </a:xfrm>
        </p:spPr>
        <p:txBody>
          <a:bodyPr/>
          <a:lstStyle/>
          <a:p>
            <a:r>
              <a:rPr lang="hr-HR" b="1" dirty="0">
                <a:solidFill>
                  <a:schemeClr val="tx1">
                    <a:lumMod val="75000"/>
                    <a:lumOff val="25000"/>
                  </a:schemeClr>
                </a:solidFill>
              </a:rPr>
              <a:t>Odjeća</a:t>
            </a:r>
          </a:p>
        </p:txBody>
      </p:sp>
    </p:spTree>
    <p:extLst>
      <p:ext uri="{BB962C8B-B14F-4D97-AF65-F5344CB8AC3E}">
        <p14:creationId xmlns:p14="http://schemas.microsoft.com/office/powerpoint/2010/main" val="856338505"/>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B2020-BBE4-11C6-7658-B73364E4C29C}"/>
              </a:ext>
            </a:extLst>
          </p:cNvPr>
          <p:cNvSpPr>
            <a:spLocks noGrp="1"/>
          </p:cNvSpPr>
          <p:nvPr>
            <p:ph type="title"/>
          </p:nvPr>
        </p:nvSpPr>
        <p:spPr/>
        <p:txBody>
          <a:bodyPr/>
          <a:lstStyle/>
          <a:p>
            <a:r>
              <a:rPr lang="hr-HR"/>
              <a:t>Odluka o primjeni </a:t>
            </a:r>
            <a:r>
              <a:rPr lang="hr-HR" err="1"/>
              <a:t>ZeJN</a:t>
            </a:r>
            <a:endParaRPr lang="hr-HR"/>
          </a:p>
        </p:txBody>
      </p:sp>
      <p:sp>
        <p:nvSpPr>
          <p:cNvPr id="3" name="Content Placeholder 2">
            <a:extLst>
              <a:ext uri="{FF2B5EF4-FFF2-40B4-BE49-F238E27FC236}">
                <a16:creationId xmlns:a16="http://schemas.microsoft.com/office/drawing/2014/main" id="{A9965101-5333-F4D8-5514-4BDA30A72F47}"/>
              </a:ext>
            </a:extLst>
          </p:cNvPr>
          <p:cNvSpPr>
            <a:spLocks noGrp="1"/>
          </p:cNvSpPr>
          <p:nvPr>
            <p:ph idx="1"/>
          </p:nvPr>
        </p:nvSpPr>
        <p:spPr/>
        <p:txBody>
          <a:bodyPr>
            <a:normAutofit fontScale="92500"/>
          </a:bodyPr>
          <a:lstStyle/>
          <a:p>
            <a:pPr marL="457200" indent="-457200">
              <a:buFont typeface="Arial" panose="020B0604020202020204" pitchFamily="34" charset="0"/>
              <a:buChar char="•"/>
            </a:pPr>
            <a:r>
              <a:rPr lang="hr-HR" noProof="0" dirty="0"/>
              <a:t>Odjeća od pamuka od 1. siječnja 2025. treba imati u sastavu najmanje 60 %, a od 1. siječnja 2030. najmanje 80 % organskog pamuka uzgojenog u skladu s relevantnim normama</a:t>
            </a:r>
          </a:p>
          <a:p>
            <a:pPr marL="457200" indent="-457200">
              <a:buFont typeface="Arial" panose="020B0604020202020204" pitchFamily="34" charset="0"/>
              <a:buChar char="•"/>
            </a:pPr>
            <a:r>
              <a:rPr lang="hr-HR" noProof="0" dirty="0"/>
              <a:t>Organski pamuk je pamuk koji se proizvodi u skladu s međunarodno priznatim standardima organskog uzgoja iz Uredbe EU-a 834/2007 ili npr. Američkog nacionalnog organskog programa (NOP), Indijskog nacionalnog programa organske proizvodnje (NPOP) ili Japanskog poljoprivrednog standarda (JAS) </a:t>
            </a:r>
          </a:p>
          <a:p>
            <a:pPr marL="457200" indent="-457200">
              <a:buFontTx/>
              <a:buChar char="-"/>
            </a:pPr>
            <a:endParaRPr lang="hr-HR" noProof="0" dirty="0"/>
          </a:p>
          <a:p>
            <a:pPr marL="457200" indent="-457200">
              <a:buFontTx/>
              <a:buChar char="-"/>
            </a:pPr>
            <a:endParaRPr lang="hr-HR" noProof="0" dirty="0"/>
          </a:p>
        </p:txBody>
      </p:sp>
    </p:spTree>
    <p:extLst>
      <p:ext uri="{BB962C8B-B14F-4D97-AF65-F5344CB8AC3E}">
        <p14:creationId xmlns:p14="http://schemas.microsoft.com/office/powerpoint/2010/main" val="53310121"/>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2CD38-AFC0-6750-9FCA-B7251DB46D73}"/>
              </a:ext>
            </a:extLst>
          </p:cNvPr>
          <p:cNvSpPr>
            <a:spLocks noGrp="1"/>
          </p:cNvSpPr>
          <p:nvPr>
            <p:ph type="title"/>
          </p:nvPr>
        </p:nvSpPr>
        <p:spPr>
          <a:xfrm>
            <a:off x="1612640" y="776433"/>
            <a:ext cx="9864251" cy="995915"/>
          </a:xfrm>
        </p:spPr>
        <p:txBody>
          <a:bodyPr>
            <a:normAutofit/>
          </a:bodyPr>
          <a:lstStyle/>
          <a:p>
            <a:r>
              <a:rPr lang="hr-HR"/>
              <a:t>Primjer</a:t>
            </a:r>
          </a:p>
        </p:txBody>
      </p:sp>
      <p:sp>
        <p:nvSpPr>
          <p:cNvPr id="3" name="Content Placeholder 2">
            <a:extLst>
              <a:ext uri="{FF2B5EF4-FFF2-40B4-BE49-F238E27FC236}">
                <a16:creationId xmlns:a16="http://schemas.microsoft.com/office/drawing/2014/main" id="{E5158A91-DB5D-88D5-66B9-90B53B3610D6}"/>
              </a:ext>
            </a:extLst>
          </p:cNvPr>
          <p:cNvSpPr>
            <a:spLocks noGrp="1"/>
          </p:cNvSpPr>
          <p:nvPr>
            <p:ph idx="1"/>
          </p:nvPr>
        </p:nvSpPr>
        <p:spPr>
          <a:xfrm>
            <a:off x="1430215" y="1629508"/>
            <a:ext cx="9716852" cy="3952302"/>
          </a:xfrm>
        </p:spPr>
        <p:txBody>
          <a:bodyPr/>
          <a:lstStyle/>
          <a:p>
            <a:endParaRPr lang="hr-HR"/>
          </a:p>
          <a:p>
            <a:endParaRPr lang="hr-HR"/>
          </a:p>
          <a:p>
            <a:endParaRPr lang="hr-HR"/>
          </a:p>
          <a:p>
            <a:endParaRPr lang="hr-HR"/>
          </a:p>
        </p:txBody>
      </p:sp>
      <p:graphicFrame>
        <p:nvGraphicFramePr>
          <p:cNvPr id="5" name="Table 4">
            <a:extLst>
              <a:ext uri="{FF2B5EF4-FFF2-40B4-BE49-F238E27FC236}">
                <a16:creationId xmlns:a16="http://schemas.microsoft.com/office/drawing/2014/main" id="{47F9F6AF-8458-F9C4-83B2-DB2B22D04D94}"/>
              </a:ext>
            </a:extLst>
          </p:cNvPr>
          <p:cNvGraphicFramePr>
            <a:graphicFrameLocks noGrp="1"/>
          </p:cNvGraphicFramePr>
          <p:nvPr>
            <p:extLst>
              <p:ext uri="{D42A27DB-BD31-4B8C-83A1-F6EECF244321}">
                <p14:modId xmlns:p14="http://schemas.microsoft.com/office/powerpoint/2010/main" val="1564718143"/>
              </p:ext>
            </p:extLst>
          </p:nvPr>
        </p:nvGraphicFramePr>
        <p:xfrm>
          <a:off x="1430215" y="1677906"/>
          <a:ext cx="9008469" cy="1895034"/>
        </p:xfrm>
        <a:graphic>
          <a:graphicData uri="http://schemas.openxmlformats.org/drawingml/2006/table">
            <a:tbl>
              <a:tblPr/>
              <a:tblGrid>
                <a:gridCol w="1264347">
                  <a:extLst>
                    <a:ext uri="{9D8B030D-6E8A-4147-A177-3AD203B41FA5}">
                      <a16:colId xmlns:a16="http://schemas.microsoft.com/office/drawing/2014/main" val="3485313731"/>
                    </a:ext>
                  </a:extLst>
                </a:gridCol>
                <a:gridCol w="5777360">
                  <a:extLst>
                    <a:ext uri="{9D8B030D-6E8A-4147-A177-3AD203B41FA5}">
                      <a16:colId xmlns:a16="http://schemas.microsoft.com/office/drawing/2014/main" val="1870807336"/>
                    </a:ext>
                  </a:extLst>
                </a:gridCol>
                <a:gridCol w="702415">
                  <a:extLst>
                    <a:ext uri="{9D8B030D-6E8A-4147-A177-3AD203B41FA5}">
                      <a16:colId xmlns:a16="http://schemas.microsoft.com/office/drawing/2014/main" val="3768341294"/>
                    </a:ext>
                  </a:extLst>
                </a:gridCol>
                <a:gridCol w="1264347">
                  <a:extLst>
                    <a:ext uri="{9D8B030D-6E8A-4147-A177-3AD203B41FA5}">
                      <a16:colId xmlns:a16="http://schemas.microsoft.com/office/drawing/2014/main" val="277358613"/>
                    </a:ext>
                  </a:extLst>
                </a:gridCol>
              </a:tblGrid>
              <a:tr h="668214">
                <a:tc>
                  <a:txBody>
                    <a:bodyPr/>
                    <a:lstStyle/>
                    <a:p>
                      <a:pPr algn="ctr" fontAlgn="ctr"/>
                      <a:r>
                        <a:rPr lang="hr-HR" sz="2000" b="1" i="0" u="none" strike="noStrike">
                          <a:solidFill>
                            <a:srgbClr val="000000"/>
                          </a:solidFill>
                          <a:effectLst/>
                          <a:latin typeface="Calibri" panose="020F0502020204030204" pitchFamily="34" charset="0"/>
                        </a:rPr>
                        <a:t>Red. broj</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hr-HR" sz="2000" b="1" i="0" u="none" strike="noStrike">
                          <a:solidFill>
                            <a:srgbClr val="000000"/>
                          </a:solidFill>
                          <a:effectLst/>
                          <a:latin typeface="Calibri" panose="020F0502020204030204" pitchFamily="34" charset="0"/>
                        </a:rPr>
                        <a:t>Opis predmeta nabave i tehničke specifikacije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en-GB" sz="2000" b="1" i="0" u="none" strike="noStrike">
                          <a:solidFill>
                            <a:srgbClr val="000000"/>
                          </a:solidFill>
                          <a:effectLst/>
                          <a:latin typeface="Calibri" panose="020F0502020204030204" pitchFamily="34" charset="0"/>
                        </a:rPr>
                        <a:t>Jed. mjere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en-GB" sz="2000" b="1" i="0" u="none" strike="noStrike">
                          <a:solidFill>
                            <a:srgbClr val="000000"/>
                          </a:solidFill>
                          <a:effectLst/>
                          <a:latin typeface="Calibri" panose="020F0502020204030204" pitchFamily="34" charset="0"/>
                        </a:rPr>
                        <a:t>Količina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1403453340"/>
                  </a:ext>
                </a:extLst>
              </a:tr>
              <a:tr h="558800">
                <a:tc>
                  <a:txBody>
                    <a:bodyPr/>
                    <a:lstStyle/>
                    <a:p>
                      <a:pPr algn="ctr" fontAlgn="ctr"/>
                      <a:r>
                        <a:rPr lang="hr-HR" sz="2000" b="1" i="0" u="none" strike="noStrike">
                          <a:solidFill>
                            <a:srgbClr val="000000"/>
                          </a:solidFill>
                          <a:effectLst/>
                          <a:latin typeface="Calibri" panose="020F0502020204030204" pitchFamily="34"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hr-HR" sz="2000" b="1" i="0" u="none" strike="noStrike">
                          <a:solidFill>
                            <a:srgbClr val="000000"/>
                          </a:solidFill>
                          <a:effectLst/>
                          <a:latin typeface="Calibri" panose="020F0502020204030204" pitchFamily="34" charset="0"/>
                        </a:rPr>
                        <a:t>Pamučna majica                                                                                                              </a:t>
                      </a:r>
                    </a:p>
                    <a:p>
                      <a:pPr algn="l" fontAlgn="t"/>
                      <a:r>
                        <a:rPr lang="hr-HR" sz="2000" b="0" i="0" u="none" strike="noStrike">
                          <a:solidFill>
                            <a:srgbClr val="000000"/>
                          </a:solidFill>
                          <a:effectLst/>
                          <a:latin typeface="Calibri" panose="020F0502020204030204" pitchFamily="34" charset="0"/>
                        </a:rPr>
                        <a:t> 100% pamuk, tiskani logo Županijske bolnice </a:t>
                      </a:r>
                    </a:p>
                    <a:p>
                      <a:pPr algn="l" fontAlgn="t"/>
                      <a:r>
                        <a:rPr lang="hr-HR" sz="2000" b="0" i="0" u="none" strike="noStrike">
                          <a:solidFill>
                            <a:srgbClr val="000000"/>
                          </a:solidFill>
                          <a:effectLst/>
                          <a:latin typeface="Calibri" panose="020F0502020204030204" pitchFamily="34" charset="0"/>
                        </a:rPr>
                        <a:t>Najmanje 60 % pamuka mora biti organski </a:t>
                      </a:r>
                      <a:r>
                        <a:rPr lang="hr-HR" sz="2000" noProof="0">
                          <a:solidFill>
                            <a:srgbClr val="000000"/>
                          </a:solidFill>
                        </a:rPr>
                        <a:t>pamuk uzgojen sukladno relevantnim normama</a:t>
                      </a:r>
                      <a:endParaRPr lang="hr-HR" sz="2000" b="0" i="0" u="none" strike="noStrike">
                        <a:solidFill>
                          <a:srgbClr val="000000"/>
                        </a:solidFill>
                        <a:effectLst/>
                        <a:latin typeface="Calibri" panose="020F0502020204030204" pitchFamily="34" charset="0"/>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2000" b="0" i="0" u="none" strike="noStrike">
                          <a:solidFill>
                            <a:srgbClr val="000000"/>
                          </a:solidFill>
                          <a:effectLst/>
                          <a:latin typeface="Calibri" panose="020F0502020204030204" pitchFamily="34" charset="0"/>
                        </a:rPr>
                        <a:t>kom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2000" b="0" i="0" u="none" strike="noStrike">
                          <a:solidFill>
                            <a:srgbClr val="000000"/>
                          </a:solidFill>
                          <a:effectLst/>
                          <a:latin typeface="Calibri" panose="020F0502020204030204" pitchFamily="34" charset="0"/>
                        </a:rPr>
                        <a:t>253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84605556"/>
                  </a:ext>
                </a:extLst>
              </a:tr>
            </a:tbl>
          </a:graphicData>
        </a:graphic>
      </p:graphicFrame>
      <p:sp>
        <p:nvSpPr>
          <p:cNvPr id="7" name="TextBox 6">
            <a:extLst>
              <a:ext uri="{FF2B5EF4-FFF2-40B4-BE49-F238E27FC236}">
                <a16:creationId xmlns:a16="http://schemas.microsoft.com/office/drawing/2014/main" id="{4CA92936-12FB-1AF0-F6A4-8A462722060D}"/>
              </a:ext>
            </a:extLst>
          </p:cNvPr>
          <p:cNvSpPr txBox="1"/>
          <p:nvPr/>
        </p:nvSpPr>
        <p:spPr>
          <a:xfrm>
            <a:off x="1711569" y="4571999"/>
            <a:ext cx="8888664" cy="1754326"/>
          </a:xfrm>
          <a:prstGeom prst="rect">
            <a:avLst/>
          </a:prstGeom>
          <a:noFill/>
        </p:spPr>
        <p:txBody>
          <a:bodyPr wrap="square">
            <a:spAutoFit/>
          </a:bodyPr>
          <a:lstStyle/>
          <a:p>
            <a:endParaRPr lang="hr-HR"/>
          </a:p>
          <a:p>
            <a:endParaRPr lang="hr-HR"/>
          </a:p>
          <a:p>
            <a:endParaRPr lang="hr-HR"/>
          </a:p>
          <a:p>
            <a:r>
              <a:rPr lang="hr-HR"/>
              <a:t>Moguće odredbe:</a:t>
            </a:r>
          </a:p>
          <a:p>
            <a:endParaRPr lang="hr-HR"/>
          </a:p>
          <a:p>
            <a:endParaRPr lang="hr-HR"/>
          </a:p>
        </p:txBody>
      </p:sp>
      <p:graphicFrame>
        <p:nvGraphicFramePr>
          <p:cNvPr id="8" name="Table 7">
            <a:extLst>
              <a:ext uri="{FF2B5EF4-FFF2-40B4-BE49-F238E27FC236}">
                <a16:creationId xmlns:a16="http://schemas.microsoft.com/office/drawing/2014/main" id="{359D4640-BF61-0A65-98C4-92CFA4C3CD77}"/>
              </a:ext>
            </a:extLst>
          </p:cNvPr>
          <p:cNvGraphicFramePr>
            <a:graphicFrameLocks noGrp="1"/>
          </p:cNvGraphicFramePr>
          <p:nvPr>
            <p:extLst>
              <p:ext uri="{D42A27DB-BD31-4B8C-83A1-F6EECF244321}">
                <p14:modId xmlns:p14="http://schemas.microsoft.com/office/powerpoint/2010/main" val="121280022"/>
              </p:ext>
            </p:extLst>
          </p:nvPr>
        </p:nvGraphicFramePr>
        <p:xfrm>
          <a:off x="1430215" y="3743694"/>
          <a:ext cx="9008469" cy="1895034"/>
        </p:xfrm>
        <a:graphic>
          <a:graphicData uri="http://schemas.openxmlformats.org/drawingml/2006/table">
            <a:tbl>
              <a:tblPr/>
              <a:tblGrid>
                <a:gridCol w="1264347">
                  <a:extLst>
                    <a:ext uri="{9D8B030D-6E8A-4147-A177-3AD203B41FA5}">
                      <a16:colId xmlns:a16="http://schemas.microsoft.com/office/drawing/2014/main" val="3485313731"/>
                    </a:ext>
                  </a:extLst>
                </a:gridCol>
                <a:gridCol w="5777360">
                  <a:extLst>
                    <a:ext uri="{9D8B030D-6E8A-4147-A177-3AD203B41FA5}">
                      <a16:colId xmlns:a16="http://schemas.microsoft.com/office/drawing/2014/main" val="1870807336"/>
                    </a:ext>
                  </a:extLst>
                </a:gridCol>
                <a:gridCol w="702415">
                  <a:extLst>
                    <a:ext uri="{9D8B030D-6E8A-4147-A177-3AD203B41FA5}">
                      <a16:colId xmlns:a16="http://schemas.microsoft.com/office/drawing/2014/main" val="3768341294"/>
                    </a:ext>
                  </a:extLst>
                </a:gridCol>
                <a:gridCol w="1264347">
                  <a:extLst>
                    <a:ext uri="{9D8B030D-6E8A-4147-A177-3AD203B41FA5}">
                      <a16:colId xmlns:a16="http://schemas.microsoft.com/office/drawing/2014/main" val="277358613"/>
                    </a:ext>
                  </a:extLst>
                </a:gridCol>
              </a:tblGrid>
              <a:tr h="668214">
                <a:tc>
                  <a:txBody>
                    <a:bodyPr/>
                    <a:lstStyle/>
                    <a:p>
                      <a:pPr algn="ctr" fontAlgn="ctr"/>
                      <a:r>
                        <a:rPr lang="en-GB" sz="2000" b="1" i="0" u="none" strike="noStrike">
                          <a:solidFill>
                            <a:srgbClr val="000000"/>
                          </a:solidFill>
                          <a:effectLst/>
                          <a:latin typeface="Calibri" panose="020F0502020204030204" pitchFamily="34" charset="0"/>
                        </a:rPr>
                        <a:t>Red. broj</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hr-HR" sz="2000" b="1" i="0" u="none" strike="noStrike" noProof="0">
                          <a:solidFill>
                            <a:srgbClr val="000000"/>
                          </a:solidFill>
                          <a:effectLst/>
                          <a:latin typeface="Calibri" panose="020F0502020204030204" pitchFamily="34" charset="0"/>
                        </a:rPr>
                        <a:t>Opis predmeta nabave i tehničke specifikacije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en-GB" sz="2000" b="1" i="0" u="none" strike="noStrike">
                          <a:solidFill>
                            <a:srgbClr val="000000"/>
                          </a:solidFill>
                          <a:effectLst/>
                          <a:latin typeface="Calibri" panose="020F0502020204030204" pitchFamily="34" charset="0"/>
                        </a:rPr>
                        <a:t>Jed. mjere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en-GB" sz="2000" b="1" i="0" u="none" strike="noStrike">
                          <a:solidFill>
                            <a:srgbClr val="000000"/>
                          </a:solidFill>
                          <a:effectLst/>
                          <a:latin typeface="Calibri" panose="020F0502020204030204" pitchFamily="34" charset="0"/>
                        </a:rPr>
                        <a:t>Količina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1403453340"/>
                  </a:ext>
                </a:extLst>
              </a:tr>
              <a:tr h="558800">
                <a:tc>
                  <a:txBody>
                    <a:bodyPr/>
                    <a:lstStyle/>
                    <a:p>
                      <a:pPr algn="ctr" fontAlgn="ctr"/>
                      <a:r>
                        <a:rPr lang="en-GB" sz="2000" b="1" i="0" u="none" strike="noStrike">
                          <a:solidFill>
                            <a:srgbClr val="000000"/>
                          </a:solidFill>
                          <a:effectLst/>
                          <a:latin typeface="Calibri" panose="020F0502020204030204" pitchFamily="34"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hr-HR" sz="2000" b="1" i="0" u="none" strike="noStrike" noProof="0">
                          <a:solidFill>
                            <a:srgbClr val="000000"/>
                          </a:solidFill>
                          <a:effectLst/>
                          <a:latin typeface="Calibri" panose="020F0502020204030204" pitchFamily="34" charset="0"/>
                        </a:rPr>
                        <a:t>Pamučna majica                                                                                                              </a:t>
                      </a:r>
                    </a:p>
                    <a:p>
                      <a:pPr algn="l" fontAlgn="t"/>
                      <a:r>
                        <a:rPr lang="hr-HR" sz="2000" b="0" i="0" u="none" strike="noStrike" noProof="0">
                          <a:solidFill>
                            <a:srgbClr val="000000"/>
                          </a:solidFill>
                          <a:effectLst/>
                          <a:latin typeface="Calibri" panose="020F0502020204030204" pitchFamily="34" charset="0"/>
                        </a:rPr>
                        <a:t> 100% pamuk, tiskani logo Županijske bolnice </a:t>
                      </a:r>
                    </a:p>
                    <a:p>
                      <a:pPr algn="l" fontAlgn="t"/>
                      <a:r>
                        <a:rPr lang="hr-HR" sz="2000" b="0" i="0" u="none" strike="noStrike" noProof="0">
                          <a:solidFill>
                            <a:srgbClr val="000000"/>
                          </a:solidFill>
                          <a:effectLst/>
                          <a:latin typeface="Calibri" panose="020F0502020204030204" pitchFamily="34" charset="0"/>
                        </a:rPr>
                        <a:t>Proizvod mora imati </a:t>
                      </a:r>
                      <a:r>
                        <a:rPr lang="hr-HR" sz="2000" noProof="0"/>
                        <a:t>OEKO-TEX ORGANIC COTTON certifikat ili jednakovrijedno</a:t>
                      </a:r>
                      <a:endParaRPr lang="hr-HR" sz="2000" b="0" i="0" u="none" strike="noStrike" noProof="0">
                        <a:solidFill>
                          <a:srgbClr val="000000"/>
                        </a:solidFill>
                        <a:effectLst/>
                        <a:latin typeface="Calibri" panose="020F0502020204030204" pitchFamily="34" charset="0"/>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2000" b="0" i="0" u="none" strike="noStrike">
                          <a:solidFill>
                            <a:srgbClr val="000000"/>
                          </a:solidFill>
                          <a:effectLst/>
                          <a:latin typeface="Calibri" panose="020F0502020204030204" pitchFamily="34" charset="0"/>
                        </a:rPr>
                        <a:t>kom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2000" b="0" i="0" u="none" strike="noStrike">
                          <a:solidFill>
                            <a:srgbClr val="000000"/>
                          </a:solidFill>
                          <a:effectLst/>
                          <a:latin typeface="Calibri" panose="020F0502020204030204" pitchFamily="34" charset="0"/>
                        </a:rPr>
                        <a:t>253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84605556"/>
                  </a:ext>
                </a:extLst>
              </a:tr>
            </a:tbl>
          </a:graphicData>
        </a:graphic>
      </p:graphicFrame>
    </p:spTree>
    <p:extLst>
      <p:ext uri="{BB962C8B-B14F-4D97-AF65-F5344CB8AC3E}">
        <p14:creationId xmlns:p14="http://schemas.microsoft.com/office/powerpoint/2010/main" val="540814551"/>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A6BA4-C330-5C8B-430D-343B57F483E5}"/>
              </a:ext>
            </a:extLst>
          </p:cNvPr>
          <p:cNvSpPr>
            <a:spLocks noGrp="1"/>
          </p:cNvSpPr>
          <p:nvPr>
            <p:ph type="title"/>
          </p:nvPr>
        </p:nvSpPr>
        <p:spPr/>
        <p:txBody>
          <a:bodyPr/>
          <a:lstStyle/>
          <a:p>
            <a:r>
              <a:rPr lang="hr-HR"/>
              <a:t>Vježba 2</a:t>
            </a:r>
          </a:p>
        </p:txBody>
      </p:sp>
      <p:sp>
        <p:nvSpPr>
          <p:cNvPr id="3" name="Content Placeholder 2">
            <a:extLst>
              <a:ext uri="{FF2B5EF4-FFF2-40B4-BE49-F238E27FC236}">
                <a16:creationId xmlns:a16="http://schemas.microsoft.com/office/drawing/2014/main" id="{31444BE2-B027-09B1-BC64-78101A5E1E9C}"/>
              </a:ext>
            </a:extLst>
          </p:cNvPr>
          <p:cNvSpPr>
            <a:spLocks noGrp="1"/>
          </p:cNvSpPr>
          <p:nvPr>
            <p:ph idx="1"/>
          </p:nvPr>
        </p:nvSpPr>
        <p:spPr/>
        <p:txBody>
          <a:bodyPr/>
          <a:lstStyle/>
          <a:p>
            <a:r>
              <a:rPr lang="hr-HR">
                <a:hlinkClick r:id="rId2"/>
              </a:rPr>
              <a:t>https://www.surveymonkey.com/r/GJDYKNM</a:t>
            </a:r>
            <a:r>
              <a:rPr lang="hr-HR"/>
              <a:t> </a:t>
            </a:r>
          </a:p>
        </p:txBody>
      </p:sp>
    </p:spTree>
    <p:extLst>
      <p:ext uri="{BB962C8B-B14F-4D97-AF65-F5344CB8AC3E}">
        <p14:creationId xmlns:p14="http://schemas.microsoft.com/office/powerpoint/2010/main" val="980985297"/>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42629" y="572247"/>
            <a:ext cx="9534426" cy="995915"/>
          </a:xfrm>
        </p:spPr>
        <p:txBody>
          <a:bodyPr/>
          <a:lstStyle/>
          <a:p>
            <a:r>
              <a:rPr lang="hr-HR" noProof="0"/>
              <a:t>Dostupnost materijala</a:t>
            </a:r>
          </a:p>
        </p:txBody>
      </p:sp>
      <p:sp>
        <p:nvSpPr>
          <p:cNvPr id="8" name="Content Placeholder 7"/>
          <p:cNvSpPr>
            <a:spLocks noGrp="1"/>
          </p:cNvSpPr>
          <p:nvPr>
            <p:ph idx="1"/>
          </p:nvPr>
        </p:nvSpPr>
        <p:spPr>
          <a:xfrm>
            <a:off x="792936" y="1753571"/>
            <a:ext cx="9534426" cy="3350858"/>
          </a:xfrm>
        </p:spPr>
        <p:txBody>
          <a:bodyPr>
            <a:normAutofit/>
          </a:bodyPr>
          <a:lstStyle/>
          <a:p>
            <a:r>
              <a:rPr lang="hr-HR" noProof="0"/>
              <a:t>Materijali sa prezentacije biti će dostupni na: </a:t>
            </a:r>
            <a:r>
              <a:rPr lang="hr-HR" noProof="0">
                <a:hlinkClick r:id="rId2"/>
              </a:rPr>
              <a:t>www.zelenanabava.hr</a:t>
            </a:r>
            <a:r>
              <a:rPr lang="hr-HR" noProof="0"/>
              <a:t> </a:t>
            </a:r>
          </a:p>
          <a:p>
            <a:endParaRPr lang="hr-HR" noProof="0"/>
          </a:p>
          <a:p>
            <a:endParaRPr lang="hr-HR" noProof="0"/>
          </a:p>
          <a:p>
            <a:pPr algn="ctr"/>
            <a:endParaRPr lang="hr-HR" sz="4400" b="1" noProof="0">
              <a:solidFill>
                <a:srgbClr val="00904C"/>
              </a:solidFill>
            </a:endParaRPr>
          </a:p>
        </p:txBody>
      </p:sp>
      <p:pic>
        <p:nvPicPr>
          <p:cNvPr id="2" name="Picture 1" descr="A black background with a black square&#10;&#10;AI-generated content may be incorrect.">
            <a:extLst>
              <a:ext uri="{FF2B5EF4-FFF2-40B4-BE49-F238E27FC236}">
                <a16:creationId xmlns:a16="http://schemas.microsoft.com/office/drawing/2014/main" id="{37D4FED1-DE37-E9D3-3E25-060286D908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4909" y="5230032"/>
            <a:ext cx="2712158" cy="1152839"/>
          </a:xfrm>
          <a:prstGeom prst="rect">
            <a:avLst/>
          </a:prstGeom>
        </p:spPr>
      </p:pic>
    </p:spTree>
    <p:extLst>
      <p:ext uri="{BB962C8B-B14F-4D97-AF65-F5344CB8AC3E}">
        <p14:creationId xmlns:p14="http://schemas.microsoft.com/office/powerpoint/2010/main" val="2247399362"/>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ACF1BA-A442-D5EF-924A-15067B4E61BE}"/>
              </a:ext>
            </a:extLst>
          </p:cNvPr>
          <p:cNvSpPr>
            <a:spLocks noGrp="1"/>
          </p:cNvSpPr>
          <p:nvPr>
            <p:ph type="title"/>
          </p:nvPr>
        </p:nvSpPr>
        <p:spPr>
          <a:xfrm>
            <a:off x="1612641" y="776433"/>
            <a:ext cx="9534426" cy="995915"/>
          </a:xfrm>
        </p:spPr>
        <p:txBody>
          <a:bodyPr anchor="ctr">
            <a:normAutofit/>
          </a:bodyPr>
          <a:lstStyle/>
          <a:p>
            <a:r>
              <a:rPr lang="hr-HR"/>
              <a:t>HVALA NA POZORNOSTI</a:t>
            </a:r>
          </a:p>
        </p:txBody>
      </p:sp>
      <p:pic>
        <p:nvPicPr>
          <p:cNvPr id="5" name="Picture 4" descr="A cartoon of a person holding a folder&#10;&#10;Description automatically generated">
            <a:extLst>
              <a:ext uri="{FF2B5EF4-FFF2-40B4-BE49-F238E27FC236}">
                <a16:creationId xmlns:a16="http://schemas.microsoft.com/office/drawing/2014/main" id="{E1B9E847-F2FD-F688-3F47-976ABC4D374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41100" b="12040"/>
          <a:stretch/>
        </p:blipFill>
        <p:spPr>
          <a:xfrm>
            <a:off x="1853273" y="1877220"/>
            <a:ext cx="8830770" cy="3103559"/>
          </a:xfrm>
          <a:prstGeom prst="rect">
            <a:avLst/>
          </a:prstGeom>
          <a:noFill/>
        </p:spPr>
      </p:pic>
      <p:pic>
        <p:nvPicPr>
          <p:cNvPr id="2" name="Picture 1" descr="A black background with a black square&#10;&#10;AI-generated content may be incorrect.">
            <a:extLst>
              <a:ext uri="{FF2B5EF4-FFF2-40B4-BE49-F238E27FC236}">
                <a16:creationId xmlns:a16="http://schemas.microsoft.com/office/drawing/2014/main" id="{FDDCA450-7743-AE3A-E447-028141844C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4909" y="5230032"/>
            <a:ext cx="2712158" cy="1152839"/>
          </a:xfrm>
          <a:prstGeom prst="rect">
            <a:avLst/>
          </a:prstGeom>
        </p:spPr>
      </p:pic>
    </p:spTree>
    <p:extLst>
      <p:ext uri="{BB962C8B-B14F-4D97-AF65-F5344CB8AC3E}">
        <p14:creationId xmlns:p14="http://schemas.microsoft.com/office/powerpoint/2010/main" val="26779512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A3ECC-E2E5-8A3D-5DA2-A62C1DB21004}"/>
              </a:ext>
            </a:extLst>
          </p:cNvPr>
          <p:cNvSpPr>
            <a:spLocks noGrp="1"/>
          </p:cNvSpPr>
          <p:nvPr>
            <p:ph type="ctrTitle"/>
          </p:nvPr>
        </p:nvSpPr>
        <p:spPr>
          <a:xfrm>
            <a:off x="1524000" y="1122362"/>
            <a:ext cx="9144000" cy="3336427"/>
          </a:xfrm>
        </p:spPr>
        <p:txBody>
          <a:bodyPr>
            <a:normAutofit/>
          </a:bodyPr>
          <a:lstStyle/>
          <a:p>
            <a:r>
              <a:rPr lang="hr-HR" sz="4400" b="0" dirty="0">
                <a:ea typeface="+mn-ea"/>
                <a:cs typeface="+mn-cs"/>
              </a:rPr>
              <a:t>Nabavne kategorije sukladno Odluci o provedbi </a:t>
            </a:r>
            <a:r>
              <a:rPr lang="hr-HR" sz="4400" b="0" dirty="0" err="1">
                <a:ea typeface="+mn-ea"/>
                <a:cs typeface="+mn-cs"/>
              </a:rPr>
              <a:t>ZeJN</a:t>
            </a:r>
            <a:br>
              <a:rPr lang="hr-HR" noProof="0" dirty="0">
                <a:effectLst>
                  <a:outerShdw blurRad="38100" dist="38100" dir="2700000" algn="tl">
                    <a:srgbClr val="000000">
                      <a:alpha val="43137"/>
                    </a:srgbClr>
                  </a:outerShdw>
                </a:effectLst>
              </a:rPr>
            </a:br>
            <a:endParaRPr lang="hr-HR" noProof="0" dirty="0"/>
          </a:p>
        </p:txBody>
      </p:sp>
    </p:spTree>
    <p:extLst>
      <p:ext uri="{BB962C8B-B14F-4D97-AF65-F5344CB8AC3E}">
        <p14:creationId xmlns:p14="http://schemas.microsoft.com/office/powerpoint/2010/main" val="9507437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B2D346-5CEE-0AE0-EF3A-A8484E13321A}"/>
              </a:ext>
            </a:extLst>
          </p:cNvPr>
          <p:cNvSpPr>
            <a:spLocks noGrp="1"/>
          </p:cNvSpPr>
          <p:nvPr>
            <p:ph idx="1"/>
          </p:nvPr>
        </p:nvSpPr>
        <p:spPr>
          <a:xfrm>
            <a:off x="1173729" y="868496"/>
            <a:ext cx="9534426" cy="3350858"/>
          </a:xfrm>
        </p:spPr>
        <p:txBody>
          <a:bodyPr/>
          <a:lstStyle/>
          <a:p>
            <a:endParaRPr kumimoji="0" lang="hr-HR" sz="6000" b="1" i="0" u="none" strike="noStrike" kern="1200" cap="none" spc="0" normalizeH="0" baseline="0" noProof="0" dirty="0">
              <a:ln>
                <a:noFill/>
              </a:ln>
              <a:effectLst/>
              <a:uLnTx/>
              <a:uFillTx/>
              <a:latin typeface="Calibri Light" panose="020F0302020204030204"/>
              <a:ea typeface="+mj-ea"/>
              <a:cs typeface="+mj-cs"/>
            </a:endParaRPr>
          </a:p>
          <a:p>
            <a:endParaRPr lang="hr-HR" sz="6000" b="1" dirty="0">
              <a:latin typeface="Calibri Light" panose="020F0302020204030204"/>
              <a:ea typeface="+mj-ea"/>
              <a:cs typeface="+mj-cs"/>
            </a:endParaRPr>
          </a:p>
          <a:p>
            <a:r>
              <a:rPr lang="hr-HR" sz="6000" b="1" dirty="0">
                <a:latin typeface="Calibri Light" panose="020F0302020204030204"/>
                <a:ea typeface="+mj-ea"/>
                <a:cs typeface="+mj-cs"/>
              </a:rPr>
              <a:t>Električna energija</a:t>
            </a:r>
            <a:endParaRPr lang="hr-HR" b="1" dirty="0"/>
          </a:p>
        </p:txBody>
      </p:sp>
    </p:spTree>
    <p:extLst>
      <p:ext uri="{BB962C8B-B14F-4D97-AF65-F5344CB8AC3E}">
        <p14:creationId xmlns:p14="http://schemas.microsoft.com/office/powerpoint/2010/main" val="19180387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9BDD8-A450-FC99-5847-88F122F932CB}"/>
              </a:ext>
            </a:extLst>
          </p:cNvPr>
          <p:cNvSpPr>
            <a:spLocks noGrp="1"/>
          </p:cNvSpPr>
          <p:nvPr>
            <p:ph type="title"/>
          </p:nvPr>
        </p:nvSpPr>
        <p:spPr/>
        <p:txBody>
          <a:bodyPr vert="horz" lIns="91440" tIns="45720" rIns="91440" bIns="45720" rtlCol="0" anchor="ctr">
            <a:normAutofit/>
          </a:bodyPr>
          <a:lstStyle/>
          <a:p>
            <a:r>
              <a:rPr lang="hr-HR" dirty="0"/>
              <a:t>Udio električne energije</a:t>
            </a:r>
          </a:p>
        </p:txBody>
      </p:sp>
      <p:sp>
        <p:nvSpPr>
          <p:cNvPr id="3" name="Content Placeholder 2">
            <a:extLst>
              <a:ext uri="{FF2B5EF4-FFF2-40B4-BE49-F238E27FC236}">
                <a16:creationId xmlns:a16="http://schemas.microsoft.com/office/drawing/2014/main" id="{68782A77-D8D6-83B7-3410-FC4A463706D9}"/>
              </a:ext>
            </a:extLst>
          </p:cNvPr>
          <p:cNvSpPr>
            <a:spLocks noGrp="1"/>
          </p:cNvSpPr>
          <p:nvPr>
            <p:ph idx="1"/>
          </p:nvPr>
        </p:nvSpPr>
        <p:spPr/>
        <p:txBody>
          <a:bodyPr vert="horz" lIns="91440" tIns="45720" rIns="91440" bIns="45720" rtlCol="0" anchor="t">
            <a:normAutofit/>
          </a:bodyPr>
          <a:lstStyle/>
          <a:p>
            <a:pPr marL="457200" indent="-457200">
              <a:buFont typeface="Calibri" panose="020B0604020202020204" pitchFamily="34" charset="0"/>
              <a:buChar char="-"/>
            </a:pPr>
            <a:r>
              <a:rPr lang="hr-HR" sz="2600" noProof="0" dirty="0">
                <a:ea typeface="+mn-lt"/>
                <a:cs typeface="+mn-lt"/>
              </a:rPr>
              <a:t>Udio električne energije dobivene iz obnovljivih izvora </a:t>
            </a:r>
          </a:p>
          <a:p>
            <a:pPr marL="914400" lvl="1" indent="-457200">
              <a:buFont typeface="Calibri" panose="020B0604020202020204" pitchFamily="34" charset="0"/>
              <a:buChar char="-"/>
            </a:pPr>
            <a:r>
              <a:rPr lang="hr-HR" sz="2400" noProof="0" dirty="0">
                <a:ea typeface="+mn-lt"/>
                <a:cs typeface="+mn-lt"/>
              </a:rPr>
              <a:t>od 1. siječnja 2025. iznosi najmanje 50 %</a:t>
            </a:r>
          </a:p>
          <a:p>
            <a:pPr marL="914400" lvl="1" indent="-457200">
              <a:buFont typeface="Calibri" panose="020B0604020202020204" pitchFamily="34" charset="0"/>
              <a:buChar char="-"/>
            </a:pPr>
            <a:r>
              <a:rPr lang="hr-HR" sz="2400" noProof="0" dirty="0">
                <a:ea typeface="+mn-lt"/>
                <a:cs typeface="+mn-lt"/>
              </a:rPr>
              <a:t>od 1. siječnja 2028. iznosi najmanje 60 %</a:t>
            </a:r>
          </a:p>
          <a:p>
            <a:pPr marL="914400" lvl="1" indent="-457200">
              <a:buFont typeface="Calibri" panose="020B0604020202020204" pitchFamily="34" charset="0"/>
              <a:buChar char="-"/>
            </a:pPr>
            <a:r>
              <a:rPr lang="hr-HR" sz="2400" noProof="0" dirty="0">
                <a:ea typeface="+mn-lt"/>
                <a:cs typeface="+mn-lt"/>
              </a:rPr>
              <a:t>od 1. siječnja 2030. iznosi najmanje 65 %.</a:t>
            </a:r>
          </a:p>
        </p:txBody>
      </p:sp>
    </p:spTree>
    <p:extLst>
      <p:ext uri="{BB962C8B-B14F-4D97-AF65-F5344CB8AC3E}">
        <p14:creationId xmlns:p14="http://schemas.microsoft.com/office/powerpoint/2010/main" val="13332834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25707-B7FF-F2B6-2978-4B0FEE0D11E9}"/>
              </a:ext>
            </a:extLst>
          </p:cNvPr>
          <p:cNvSpPr>
            <a:spLocks noGrp="1"/>
          </p:cNvSpPr>
          <p:nvPr>
            <p:ph type="title"/>
          </p:nvPr>
        </p:nvSpPr>
        <p:spPr/>
        <p:txBody>
          <a:bodyPr/>
          <a:lstStyle/>
          <a:p>
            <a:r>
              <a:rPr lang="hr-HR" noProof="0">
                <a:ea typeface="Calibri"/>
                <a:cs typeface="Calibri"/>
              </a:rPr>
              <a:t>Primjer 1 - SDUSJN</a:t>
            </a:r>
            <a:endParaRPr lang="hr-HR" noProof="0"/>
          </a:p>
        </p:txBody>
      </p:sp>
      <p:sp>
        <p:nvSpPr>
          <p:cNvPr id="3" name="Content Placeholder 2">
            <a:extLst>
              <a:ext uri="{FF2B5EF4-FFF2-40B4-BE49-F238E27FC236}">
                <a16:creationId xmlns:a16="http://schemas.microsoft.com/office/drawing/2014/main" id="{9179B3AA-3BB2-456E-EDB1-AC6C8203F7E7}"/>
              </a:ext>
            </a:extLst>
          </p:cNvPr>
          <p:cNvSpPr>
            <a:spLocks noGrp="1"/>
          </p:cNvSpPr>
          <p:nvPr>
            <p:ph idx="1"/>
          </p:nvPr>
        </p:nvSpPr>
        <p:spPr/>
        <p:txBody>
          <a:bodyPr vert="horz" lIns="91440" tIns="45720" rIns="91440" bIns="45720" rtlCol="0" anchor="t">
            <a:normAutofit/>
          </a:bodyPr>
          <a:lstStyle/>
          <a:p>
            <a:pPr marL="457200" indent="-457200">
              <a:buFont typeface="Wingdings" panose="020B0604020202020204" pitchFamily="34" charset="0"/>
              <a:buChar char="§"/>
            </a:pPr>
            <a:r>
              <a:rPr lang="hr-HR" noProof="0"/>
              <a:t>Aktualni okvirni sporazumi</a:t>
            </a:r>
            <a:endParaRPr lang="hr-HR" noProof="0">
              <a:ea typeface="Calibri"/>
              <a:cs typeface="Calibri"/>
            </a:endParaRPr>
          </a:p>
          <a:p>
            <a:pPr marL="457200" indent="-457200">
              <a:buFont typeface="Wingdings" panose="020B0604020202020204" pitchFamily="34" charset="0"/>
              <a:buChar char="§"/>
            </a:pPr>
            <a:r>
              <a:rPr lang="hr-HR" noProof="0">
                <a:ea typeface="+mn-lt"/>
                <a:cs typeface="+mn-lt"/>
                <a:hlinkClick r:id="rId2"/>
              </a:rPr>
              <a:t>Okvirni sporazum broj 2/2024-1</a:t>
            </a:r>
            <a:endParaRPr lang="hr-HR" noProof="0">
              <a:ea typeface="Calibri" panose="020F0502020204030204"/>
              <a:cs typeface="Calibri" panose="020F0502020204030204"/>
            </a:endParaRPr>
          </a:p>
          <a:p>
            <a:pPr marL="457200" indent="-457200">
              <a:buFont typeface="Wingdings" panose="020B0604020202020204" pitchFamily="34" charset="0"/>
              <a:buChar char="§"/>
            </a:pPr>
            <a:r>
              <a:rPr lang="hr-HR" noProof="0">
                <a:ea typeface="+mn-lt"/>
                <a:cs typeface="+mn-lt"/>
                <a:hlinkClick r:id="rId3"/>
              </a:rPr>
              <a:t>Okvirni sporazum broj 2/2024-2</a:t>
            </a:r>
            <a:endParaRPr lang="hr-HR" noProof="0">
              <a:ea typeface="Calibri" panose="020F0502020204030204"/>
              <a:cs typeface="Calibri" panose="020F0502020204030204"/>
            </a:endParaRPr>
          </a:p>
          <a:p>
            <a:pPr marL="457200" indent="-457200">
              <a:buFont typeface="Wingdings" panose="020B0604020202020204" pitchFamily="34" charset="0"/>
              <a:buChar char="§"/>
            </a:pPr>
            <a:r>
              <a:rPr lang="hr-HR" noProof="0">
                <a:ea typeface="+mn-lt"/>
                <a:cs typeface="+mn-lt"/>
                <a:hlinkClick r:id="rId4"/>
              </a:rPr>
              <a:t>Okvirni sporazum broj 2/2024-3</a:t>
            </a:r>
            <a:endParaRPr lang="hr-HR" noProof="0">
              <a:ea typeface="Calibri" panose="020F0502020204030204"/>
              <a:cs typeface="Calibri" panose="020F0502020204030204"/>
            </a:endParaRPr>
          </a:p>
          <a:p>
            <a:pPr marL="457200" indent="-457200">
              <a:buFont typeface="Wingdings" panose="020B0604020202020204" pitchFamily="34" charset="0"/>
              <a:buChar char="§"/>
            </a:pPr>
            <a:r>
              <a:rPr lang="hr-HR" noProof="0">
                <a:ea typeface="+mn-lt"/>
                <a:cs typeface="+mn-lt"/>
                <a:hlinkClick r:id="rId5"/>
              </a:rPr>
              <a:t>https://eojn.hr/tender-eo/6621</a:t>
            </a:r>
            <a:r>
              <a:rPr lang="hr-HR" noProof="0">
                <a:ea typeface="+mn-lt"/>
                <a:cs typeface="+mn-lt"/>
              </a:rPr>
              <a:t> </a:t>
            </a:r>
            <a:endParaRPr lang="hr-HR" noProof="0">
              <a:ea typeface="Calibri"/>
              <a:cs typeface="Calibri"/>
            </a:endParaRPr>
          </a:p>
          <a:p>
            <a:pPr marL="457200" indent="-457200">
              <a:buFont typeface="Wingdings" panose="020B0604020202020204" pitchFamily="34" charset="0"/>
              <a:buChar char="§"/>
            </a:pPr>
            <a:endParaRPr lang="hr-HR" noProof="0">
              <a:ea typeface="Calibri"/>
              <a:cs typeface="Calibri"/>
            </a:endParaRPr>
          </a:p>
        </p:txBody>
      </p:sp>
    </p:spTree>
    <p:extLst>
      <p:ext uri="{BB962C8B-B14F-4D97-AF65-F5344CB8AC3E}">
        <p14:creationId xmlns:p14="http://schemas.microsoft.com/office/powerpoint/2010/main" val="22663438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C88CE-FA81-679E-53C2-90C364C8D8AF}"/>
              </a:ext>
            </a:extLst>
          </p:cNvPr>
          <p:cNvSpPr>
            <a:spLocks noGrp="1"/>
          </p:cNvSpPr>
          <p:nvPr>
            <p:ph type="title"/>
          </p:nvPr>
        </p:nvSpPr>
        <p:spPr/>
        <p:txBody>
          <a:bodyPr/>
          <a:lstStyle/>
          <a:p>
            <a:r>
              <a:rPr lang="hr-HR" noProof="0"/>
              <a:t>Kriteriji odabira ponude</a:t>
            </a:r>
          </a:p>
        </p:txBody>
      </p:sp>
      <p:sp>
        <p:nvSpPr>
          <p:cNvPr id="3" name="Content Placeholder 2">
            <a:extLst>
              <a:ext uri="{FF2B5EF4-FFF2-40B4-BE49-F238E27FC236}">
                <a16:creationId xmlns:a16="http://schemas.microsoft.com/office/drawing/2014/main" id="{31713733-2F36-6A72-B810-9171D7CE7D88}"/>
              </a:ext>
            </a:extLst>
          </p:cNvPr>
          <p:cNvSpPr>
            <a:spLocks noGrp="1"/>
          </p:cNvSpPr>
          <p:nvPr>
            <p:ph idx="1"/>
          </p:nvPr>
        </p:nvSpPr>
        <p:spPr>
          <a:xfrm>
            <a:off x="1230923" y="1910862"/>
            <a:ext cx="9916144" cy="3670948"/>
          </a:xfrm>
        </p:spPr>
        <p:txBody>
          <a:bodyPr>
            <a:normAutofit/>
          </a:bodyPr>
          <a:lstStyle/>
          <a:p>
            <a:pPr marL="457200" indent="-457200">
              <a:buFontTx/>
              <a:buChar char="-"/>
            </a:pPr>
            <a:r>
              <a:rPr lang="hr-HR" noProof="0" dirty="0"/>
              <a:t>Cijena 90%</a:t>
            </a:r>
          </a:p>
          <a:p>
            <a:pPr marL="457200" indent="-457200">
              <a:buFontTx/>
              <a:buChar char="-"/>
            </a:pPr>
            <a:r>
              <a:rPr lang="hr-HR" b="0" i="0" noProof="0" dirty="0">
                <a:effectLst/>
                <a:latin typeface="Source Sans Pro" panose="020B0503030403020204" pitchFamily="34" charset="0"/>
              </a:rPr>
              <a:t>Električna energija iz obnovljivih izvora</a:t>
            </a:r>
            <a:endParaRPr lang="hr-HR" noProof="0" dirty="0"/>
          </a:p>
          <a:p>
            <a:pPr marL="914400" lvl="1" indent="-457200">
              <a:buFontTx/>
              <a:buChar char="-"/>
            </a:pPr>
            <a:r>
              <a:rPr lang="hr-HR" noProof="0" dirty="0">
                <a:solidFill>
                  <a:schemeClr val="tx1">
                    <a:lumMod val="75000"/>
                    <a:lumOff val="25000"/>
                  </a:schemeClr>
                </a:solidFill>
              </a:rPr>
              <a:t>Naručitelj će za ponuđeni udio električne energije iz obnovljivih izvora energije, </a:t>
            </a:r>
            <a:r>
              <a:rPr lang="hr-HR" b="1" noProof="0" dirty="0">
                <a:solidFill>
                  <a:schemeClr val="tx1">
                    <a:lumMod val="75000"/>
                    <a:lumOff val="25000"/>
                  </a:schemeClr>
                </a:solidFill>
              </a:rPr>
              <a:t>a koji je veći od 50%</a:t>
            </a:r>
            <a:r>
              <a:rPr lang="hr-HR" noProof="0" dirty="0">
                <a:solidFill>
                  <a:schemeClr val="tx1">
                    <a:lumMod val="75000"/>
                    <a:lumOff val="25000"/>
                  </a:schemeClr>
                </a:solidFill>
              </a:rPr>
              <a:t>, dodijeliti do najviše 10 bodova</a:t>
            </a:r>
          </a:p>
          <a:p>
            <a:pPr marL="914400" lvl="1" indent="-457200">
              <a:buFontTx/>
              <a:buChar char="-"/>
            </a:pPr>
            <a:r>
              <a:rPr lang="hr-HR" noProof="0" dirty="0">
                <a:solidFill>
                  <a:schemeClr val="tx1">
                    <a:lumMod val="75000"/>
                    <a:lumOff val="25000"/>
                  </a:schemeClr>
                </a:solidFill>
              </a:rPr>
              <a:t>Kao kriterij primjenjuje se visina ponuđene količine obnovljivih izvora u postocima (%). Udio električne energije dobivene iz obnovljivih izvora mora minimalno iznositi 50%</a:t>
            </a:r>
          </a:p>
          <a:p>
            <a:pPr marL="914400" lvl="1" indent="-457200">
              <a:buFontTx/>
              <a:buChar char="-"/>
            </a:pPr>
            <a:r>
              <a:rPr lang="hr-HR" noProof="0" dirty="0">
                <a:solidFill>
                  <a:schemeClr val="tx1">
                    <a:lumMod val="75000"/>
                    <a:lumOff val="25000"/>
                  </a:schemeClr>
                </a:solidFill>
              </a:rPr>
              <a:t>Naručitelj je odredio automatsko rangiranje ponuda na način da ponuditelj mora kod odgovora u polje za unos ponuđene vrijednosti kriterija upisati postotak</a:t>
            </a:r>
          </a:p>
        </p:txBody>
      </p:sp>
    </p:spTree>
    <p:extLst>
      <p:ext uri="{BB962C8B-B14F-4D97-AF65-F5344CB8AC3E}">
        <p14:creationId xmlns:p14="http://schemas.microsoft.com/office/powerpoint/2010/main" val="35088105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DC374-632D-CD07-B9F1-6C17247D5207}"/>
              </a:ext>
            </a:extLst>
          </p:cNvPr>
          <p:cNvSpPr>
            <a:spLocks noGrp="1"/>
          </p:cNvSpPr>
          <p:nvPr>
            <p:ph type="title"/>
          </p:nvPr>
        </p:nvSpPr>
        <p:spPr/>
        <p:txBody>
          <a:bodyPr vert="horz" lIns="91440" tIns="45720" rIns="91440" bIns="45720" rtlCol="0" anchor="ctr">
            <a:normAutofit/>
          </a:bodyPr>
          <a:lstStyle/>
          <a:p>
            <a:r>
              <a:rPr lang="hr-HR" dirty="0"/>
              <a:t>Ugovorna obaveza</a:t>
            </a:r>
          </a:p>
        </p:txBody>
      </p:sp>
      <p:sp>
        <p:nvSpPr>
          <p:cNvPr id="3" name="Content Placeholder 2">
            <a:extLst>
              <a:ext uri="{FF2B5EF4-FFF2-40B4-BE49-F238E27FC236}">
                <a16:creationId xmlns:a16="http://schemas.microsoft.com/office/drawing/2014/main" id="{E0BBFF83-75C8-69B5-A079-389B57D910B6}"/>
              </a:ext>
            </a:extLst>
          </p:cNvPr>
          <p:cNvSpPr>
            <a:spLocks noGrp="1"/>
          </p:cNvSpPr>
          <p:nvPr>
            <p:ph idx="1"/>
          </p:nvPr>
        </p:nvSpPr>
        <p:spPr>
          <a:xfrm>
            <a:off x="1153886" y="1772348"/>
            <a:ext cx="9993181" cy="3809462"/>
          </a:xfrm>
        </p:spPr>
        <p:txBody>
          <a:bodyPr>
            <a:normAutofit lnSpcReduction="10000"/>
          </a:bodyPr>
          <a:lstStyle/>
          <a:p>
            <a:pPr algn="just">
              <a:lnSpc>
                <a:spcPct val="110000"/>
              </a:lnSpc>
            </a:pPr>
            <a:r>
              <a:rPr lang="hr-HR" noProof="0" dirty="0"/>
              <a:t>- Ugovaratelj dužan je nakon isteka prve i druge godine trajanja Okvirnog sporazuma, odnosno nakon izvršenja svih ugovora zaključenih temeljem Okvirnog sporazuma Naručitelju dostaviti potvrdu iz Registra jamstava podrijetla električne energije hrvatske domene (koji se vodi pri Hrvatskom operatoru tržišta energije d.o.o. – HROTE), iz koje je razvidno da je predmetna električna energija isporučena korisnicima u količini (udjelu) navedenom u ponudi, što iznosi 50% električne energije iz obnovljivih izvora</a:t>
            </a:r>
          </a:p>
        </p:txBody>
      </p:sp>
    </p:spTree>
    <p:extLst>
      <p:ext uri="{BB962C8B-B14F-4D97-AF65-F5344CB8AC3E}">
        <p14:creationId xmlns:p14="http://schemas.microsoft.com/office/powerpoint/2010/main" val="25150321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656F5-B98F-BA5F-80FF-C0015270FC95}"/>
              </a:ext>
            </a:extLst>
          </p:cNvPr>
          <p:cNvSpPr>
            <a:spLocks noGrp="1"/>
          </p:cNvSpPr>
          <p:nvPr>
            <p:ph type="title"/>
          </p:nvPr>
        </p:nvSpPr>
        <p:spPr/>
        <p:txBody>
          <a:bodyPr vert="horz" lIns="91440" tIns="45720" rIns="91440" bIns="45720" rtlCol="0" anchor="ctr">
            <a:normAutofit/>
          </a:bodyPr>
          <a:lstStyle/>
          <a:p>
            <a:r>
              <a:rPr lang="hr-HR" dirty="0"/>
              <a:t>Ugovorne obaveze</a:t>
            </a:r>
          </a:p>
        </p:txBody>
      </p:sp>
      <p:sp>
        <p:nvSpPr>
          <p:cNvPr id="3" name="Content Placeholder 2">
            <a:extLst>
              <a:ext uri="{FF2B5EF4-FFF2-40B4-BE49-F238E27FC236}">
                <a16:creationId xmlns:a16="http://schemas.microsoft.com/office/drawing/2014/main" id="{D22E2685-CEFA-6503-24B0-B66541FF4C13}"/>
              </a:ext>
            </a:extLst>
          </p:cNvPr>
          <p:cNvSpPr>
            <a:spLocks noGrp="1"/>
          </p:cNvSpPr>
          <p:nvPr>
            <p:ph idx="1"/>
          </p:nvPr>
        </p:nvSpPr>
        <p:spPr>
          <a:xfrm>
            <a:off x="881743" y="1687399"/>
            <a:ext cx="10265324" cy="3894412"/>
          </a:xfrm>
        </p:spPr>
        <p:txBody>
          <a:bodyPr>
            <a:noAutofit/>
          </a:bodyPr>
          <a:lstStyle/>
          <a:p>
            <a:pPr algn="just">
              <a:lnSpc>
                <a:spcPct val="100000"/>
              </a:lnSpc>
            </a:pPr>
            <a:r>
              <a:rPr lang="hr-HR" sz="2400" noProof="0" dirty="0"/>
              <a:t>- Ugovaratelj je dužan Naručitelju dokazati podrijetlo električne energije u skladu s Metodologijom utvrđivanja podrijetla električne energije te osigurati da struktura prodane električne energije, po pojedinim izvorima energije, tehnologijama ili značajkama, odgovara strukturi koju je Ugovaratelj zajamčio kroz tarifni model sa zajamčenom strukturom ili ugovorom sa zajamčenom strukturom. U tu svrhu, Ugovaratelj dužan je jednom godišnje, u razdoblju od 1. srpnja do 31. srpnja tekuće godine, Naručitelju bez naknade dostaviti izvješće za prethodnu godinu, iz kojeg se može utvrditi da li struktura električne energije koja je prodana tijekom prethodne godine odgovara ugovorenoj strukturi električne energije</a:t>
            </a:r>
          </a:p>
        </p:txBody>
      </p:sp>
    </p:spTree>
    <p:extLst>
      <p:ext uri="{BB962C8B-B14F-4D97-AF65-F5344CB8AC3E}">
        <p14:creationId xmlns:p14="http://schemas.microsoft.com/office/powerpoint/2010/main" val="2769450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01F9A-D071-EDE7-77D7-253F4D1A0823}"/>
              </a:ext>
            </a:extLst>
          </p:cNvPr>
          <p:cNvSpPr>
            <a:spLocks noGrp="1"/>
          </p:cNvSpPr>
          <p:nvPr>
            <p:ph type="title"/>
          </p:nvPr>
        </p:nvSpPr>
        <p:spPr/>
        <p:txBody>
          <a:bodyPr vert="horz" lIns="91440" tIns="45720" rIns="91440" bIns="45720" rtlCol="0" anchor="ctr">
            <a:normAutofit/>
          </a:bodyPr>
          <a:lstStyle/>
          <a:p>
            <a:r>
              <a:rPr lang="hr-HR" dirty="0"/>
              <a:t>Primjer 2 – Grad Zagreb </a:t>
            </a:r>
          </a:p>
        </p:txBody>
      </p:sp>
      <p:graphicFrame>
        <p:nvGraphicFramePr>
          <p:cNvPr id="4" name="Content Placeholder 3">
            <a:extLst>
              <a:ext uri="{FF2B5EF4-FFF2-40B4-BE49-F238E27FC236}">
                <a16:creationId xmlns:a16="http://schemas.microsoft.com/office/drawing/2014/main" id="{DC877DF9-6D7D-5A36-0610-7BD27DD23218}"/>
              </a:ext>
            </a:extLst>
          </p:cNvPr>
          <p:cNvGraphicFramePr>
            <a:graphicFrameLocks noGrp="1"/>
          </p:cNvGraphicFramePr>
          <p:nvPr>
            <p:ph idx="1"/>
            <p:extLst>
              <p:ext uri="{D42A27DB-BD31-4B8C-83A1-F6EECF244321}">
                <p14:modId xmlns:p14="http://schemas.microsoft.com/office/powerpoint/2010/main" val="535873349"/>
              </p:ext>
            </p:extLst>
          </p:nvPr>
        </p:nvGraphicFramePr>
        <p:xfrm>
          <a:off x="1579885" y="2850924"/>
          <a:ext cx="9534524" cy="2677886"/>
        </p:xfrm>
        <a:graphic>
          <a:graphicData uri="http://schemas.openxmlformats.org/drawingml/2006/table">
            <a:tbl>
              <a:tblPr firstRow="1" firstCol="1" bandRow="1">
                <a:tableStyleId>{5C22544A-7EE6-4342-B048-85BDC9FD1C3A}</a:tableStyleId>
              </a:tblPr>
              <a:tblGrid>
                <a:gridCol w="947732">
                  <a:extLst>
                    <a:ext uri="{9D8B030D-6E8A-4147-A177-3AD203B41FA5}">
                      <a16:colId xmlns:a16="http://schemas.microsoft.com/office/drawing/2014/main" val="1982884195"/>
                    </a:ext>
                  </a:extLst>
                </a:gridCol>
                <a:gridCol w="6050609">
                  <a:extLst>
                    <a:ext uri="{9D8B030D-6E8A-4147-A177-3AD203B41FA5}">
                      <a16:colId xmlns:a16="http://schemas.microsoft.com/office/drawing/2014/main" val="1279765517"/>
                    </a:ext>
                  </a:extLst>
                </a:gridCol>
                <a:gridCol w="2536183">
                  <a:extLst>
                    <a:ext uri="{9D8B030D-6E8A-4147-A177-3AD203B41FA5}">
                      <a16:colId xmlns:a16="http://schemas.microsoft.com/office/drawing/2014/main" val="126015235"/>
                    </a:ext>
                  </a:extLst>
                </a:gridCol>
              </a:tblGrid>
              <a:tr h="813851">
                <a:tc>
                  <a:txBody>
                    <a:bodyPr/>
                    <a:lstStyle/>
                    <a:p>
                      <a:pPr>
                        <a:lnSpc>
                          <a:spcPct val="106000"/>
                        </a:lnSpc>
                        <a:spcAft>
                          <a:spcPts val="800"/>
                        </a:spcAft>
                      </a:pPr>
                      <a:r>
                        <a:rPr lang="hr-HR" sz="2400" kern="100" noProof="0">
                          <a:effectLst/>
                        </a:rPr>
                        <a:t>Redni broj</a:t>
                      </a:r>
                      <a:endParaRPr lang="hr-HR" sz="2400" kern="1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6000"/>
                        </a:lnSpc>
                        <a:spcAft>
                          <a:spcPts val="800"/>
                        </a:spcAft>
                      </a:pPr>
                      <a:r>
                        <a:rPr lang="hr-HR" sz="2400" kern="100" noProof="0">
                          <a:effectLst/>
                        </a:rPr>
                        <a:t>Kriterij</a:t>
                      </a:r>
                      <a:endParaRPr lang="hr-HR" sz="2400" kern="1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6000"/>
                        </a:lnSpc>
                        <a:spcAft>
                          <a:spcPts val="800"/>
                        </a:spcAft>
                      </a:pPr>
                      <a:r>
                        <a:rPr lang="hr-HR" sz="2400" kern="100" noProof="0">
                          <a:effectLst/>
                        </a:rPr>
                        <a:t>Broj bodova</a:t>
                      </a:r>
                      <a:endParaRPr lang="hr-HR" sz="2400" kern="1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34209928"/>
                  </a:ext>
                </a:extLst>
              </a:tr>
              <a:tr h="621345">
                <a:tc>
                  <a:txBody>
                    <a:bodyPr/>
                    <a:lstStyle/>
                    <a:p>
                      <a:pPr>
                        <a:lnSpc>
                          <a:spcPct val="106000"/>
                        </a:lnSpc>
                        <a:spcAft>
                          <a:spcPts val="800"/>
                        </a:spcAft>
                      </a:pPr>
                      <a:r>
                        <a:rPr lang="hr-HR" sz="2400" kern="100" noProof="0">
                          <a:effectLst/>
                        </a:rPr>
                        <a:t>1.</a:t>
                      </a:r>
                      <a:endParaRPr lang="hr-HR" sz="2400" kern="1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6000"/>
                        </a:lnSpc>
                        <a:spcAft>
                          <a:spcPts val="800"/>
                        </a:spcAft>
                      </a:pPr>
                      <a:r>
                        <a:rPr lang="hr-HR" sz="2400" kern="100" noProof="0">
                          <a:effectLst/>
                        </a:rPr>
                        <a:t>Cijena ponude (u eurima bez PDV-a)</a:t>
                      </a:r>
                      <a:endParaRPr lang="hr-HR" sz="2400" kern="1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6000"/>
                        </a:lnSpc>
                        <a:spcAft>
                          <a:spcPts val="800"/>
                        </a:spcAft>
                      </a:pPr>
                      <a:r>
                        <a:rPr lang="hr-HR" sz="2400" kern="100" noProof="0">
                          <a:effectLst/>
                        </a:rPr>
                        <a:t>90 bodova</a:t>
                      </a:r>
                      <a:endParaRPr lang="hr-HR" sz="2400" kern="1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43138682"/>
                  </a:ext>
                </a:extLst>
              </a:tr>
              <a:tr h="621345">
                <a:tc>
                  <a:txBody>
                    <a:bodyPr/>
                    <a:lstStyle/>
                    <a:p>
                      <a:pPr>
                        <a:lnSpc>
                          <a:spcPct val="106000"/>
                        </a:lnSpc>
                        <a:spcAft>
                          <a:spcPts val="800"/>
                        </a:spcAft>
                      </a:pPr>
                      <a:r>
                        <a:rPr lang="hr-HR" sz="2400" kern="100" noProof="0">
                          <a:effectLst/>
                        </a:rPr>
                        <a:t>2.</a:t>
                      </a:r>
                      <a:endParaRPr lang="hr-HR" sz="2400" kern="1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6000"/>
                        </a:lnSpc>
                        <a:spcAft>
                          <a:spcPts val="800"/>
                        </a:spcAft>
                      </a:pPr>
                      <a:r>
                        <a:rPr lang="hr-HR" sz="2400" kern="100" noProof="0">
                          <a:effectLst/>
                        </a:rPr>
                        <a:t>Električna energija iz obnovljivih izvora energije</a:t>
                      </a:r>
                      <a:endParaRPr lang="hr-HR" sz="2400" kern="1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6000"/>
                        </a:lnSpc>
                        <a:spcAft>
                          <a:spcPts val="800"/>
                        </a:spcAft>
                      </a:pPr>
                      <a:r>
                        <a:rPr lang="hr-HR" sz="2400" kern="100" noProof="0">
                          <a:effectLst/>
                        </a:rPr>
                        <a:t>10 bodova</a:t>
                      </a:r>
                      <a:endParaRPr lang="hr-HR" sz="2400" kern="1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25533400"/>
                  </a:ext>
                </a:extLst>
              </a:tr>
              <a:tr h="621345">
                <a:tc>
                  <a:txBody>
                    <a:bodyPr/>
                    <a:lstStyle/>
                    <a:p>
                      <a:pPr>
                        <a:lnSpc>
                          <a:spcPct val="106000"/>
                        </a:lnSpc>
                        <a:spcAft>
                          <a:spcPts val="800"/>
                        </a:spcAft>
                      </a:pPr>
                      <a:r>
                        <a:rPr lang="hr-HR" sz="2400" kern="100" noProof="0">
                          <a:effectLst/>
                        </a:rPr>
                        <a:t> </a:t>
                      </a:r>
                      <a:endParaRPr lang="hr-HR" sz="2400" kern="1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6000"/>
                        </a:lnSpc>
                        <a:spcAft>
                          <a:spcPts val="800"/>
                        </a:spcAft>
                      </a:pPr>
                      <a:r>
                        <a:rPr lang="hr-HR" sz="2400" kern="100" noProof="0">
                          <a:effectLst/>
                        </a:rPr>
                        <a:t>Maksimalni broj bodova</a:t>
                      </a:r>
                      <a:endParaRPr lang="hr-HR" sz="2400" kern="1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6000"/>
                        </a:lnSpc>
                        <a:spcAft>
                          <a:spcPts val="800"/>
                        </a:spcAft>
                      </a:pPr>
                      <a:r>
                        <a:rPr lang="hr-HR" sz="2400" kern="100" noProof="0">
                          <a:effectLst/>
                        </a:rPr>
                        <a:t>100 bodova</a:t>
                      </a:r>
                      <a:endParaRPr lang="hr-HR" sz="2400" kern="1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7903215"/>
                  </a:ext>
                </a:extLst>
              </a:tr>
            </a:tbl>
          </a:graphicData>
        </a:graphic>
      </p:graphicFrame>
      <p:sp>
        <p:nvSpPr>
          <p:cNvPr id="5" name="TextBox 4">
            <a:extLst>
              <a:ext uri="{FF2B5EF4-FFF2-40B4-BE49-F238E27FC236}">
                <a16:creationId xmlns:a16="http://schemas.microsoft.com/office/drawing/2014/main" id="{BCE5EA3B-26E9-0F32-465F-C696242AD1D6}"/>
              </a:ext>
            </a:extLst>
          </p:cNvPr>
          <p:cNvSpPr txBox="1"/>
          <p:nvPr/>
        </p:nvSpPr>
        <p:spPr>
          <a:xfrm>
            <a:off x="1698171" y="1772348"/>
            <a:ext cx="7326086" cy="923330"/>
          </a:xfrm>
          <a:prstGeom prst="rect">
            <a:avLst/>
          </a:prstGeom>
          <a:noFill/>
        </p:spPr>
        <p:txBody>
          <a:bodyPr wrap="square" rtlCol="0">
            <a:spAutoFit/>
          </a:bodyPr>
          <a:lstStyle/>
          <a:p>
            <a:r>
              <a:rPr lang="hr-HR" b="1" i="0" noProof="0">
                <a:solidFill>
                  <a:srgbClr val="212529"/>
                </a:solidFill>
                <a:effectLst/>
                <a:latin typeface="Source Sans Pro" panose="020B0503030403020204" pitchFamily="34" charset="0"/>
              </a:rPr>
              <a:t>OPSKRBA ELEKTRIČNOM ENERGIJOM ZA 2025. GODINU</a:t>
            </a:r>
            <a:endParaRPr lang="hr-HR" b="0" i="0" noProof="0">
              <a:solidFill>
                <a:srgbClr val="212529"/>
              </a:solidFill>
              <a:effectLst/>
              <a:latin typeface="Source Sans Pro" panose="020B0503030403020204" pitchFamily="34" charset="0"/>
            </a:endParaRPr>
          </a:p>
          <a:p>
            <a:endParaRPr lang="hr-HR" noProof="0">
              <a:hlinkClick r:id="rId2"/>
            </a:endParaRPr>
          </a:p>
          <a:p>
            <a:r>
              <a:rPr lang="hr-HR" noProof="0">
                <a:hlinkClick r:id="rId2"/>
              </a:rPr>
              <a:t>https://eojn.hr/tender-eo/34902</a:t>
            </a:r>
            <a:r>
              <a:rPr lang="hr-HR" noProof="0"/>
              <a:t> </a:t>
            </a:r>
          </a:p>
        </p:txBody>
      </p:sp>
    </p:spTree>
    <p:extLst>
      <p:ext uri="{BB962C8B-B14F-4D97-AF65-F5344CB8AC3E}">
        <p14:creationId xmlns:p14="http://schemas.microsoft.com/office/powerpoint/2010/main" val="733531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A052DA-FE72-F4C4-DCE8-7733FB0C9A96}"/>
              </a:ext>
            </a:extLst>
          </p:cNvPr>
          <p:cNvSpPr>
            <a:spLocks noGrp="1"/>
          </p:cNvSpPr>
          <p:nvPr>
            <p:ph type="title"/>
          </p:nvPr>
        </p:nvSpPr>
        <p:spPr>
          <a:xfrm>
            <a:off x="1055795" y="532202"/>
            <a:ext cx="9534426" cy="995915"/>
          </a:xfrm>
        </p:spPr>
        <p:txBody>
          <a:bodyPr vert="horz" lIns="91440" tIns="45720" rIns="91440" bIns="45720" rtlCol="0" anchor="ctr">
            <a:normAutofit/>
          </a:bodyPr>
          <a:lstStyle/>
          <a:p>
            <a:r>
              <a:rPr lang="hr-HR" dirty="0"/>
              <a:t>Kome je usavršavanje namijenjeno?</a:t>
            </a:r>
          </a:p>
        </p:txBody>
      </p:sp>
      <p:sp>
        <p:nvSpPr>
          <p:cNvPr id="5" name="Content Placeholder 7">
            <a:extLst>
              <a:ext uri="{FF2B5EF4-FFF2-40B4-BE49-F238E27FC236}">
                <a16:creationId xmlns:a16="http://schemas.microsoft.com/office/drawing/2014/main" id="{C237D126-5FEC-5FAF-0A65-CFBB463E1BCC}"/>
              </a:ext>
            </a:extLst>
          </p:cNvPr>
          <p:cNvSpPr>
            <a:spLocks noGrp="1"/>
          </p:cNvSpPr>
          <p:nvPr>
            <p:ph idx="1"/>
          </p:nvPr>
        </p:nvSpPr>
        <p:spPr>
          <a:xfrm>
            <a:off x="664029" y="1772348"/>
            <a:ext cx="10483038" cy="3809462"/>
          </a:xfrm>
        </p:spPr>
        <p:txBody>
          <a:bodyPr>
            <a:normAutofit/>
          </a:bodyPr>
          <a:lstStyle/>
          <a:p>
            <a:pPr marL="342900" indent="-342900" algn="just">
              <a:buFont typeface="Arial" panose="020B0604020202020204" pitchFamily="34" charset="0"/>
              <a:buChar char="•"/>
            </a:pPr>
            <a:r>
              <a:rPr lang="hr-HR" sz="2000" noProof="0" dirty="0"/>
              <a:t>Projekt je namijenjen osobama koje posjeduju važeći certifikat iz područja javne nabave u svrhu obnavljanja certifikata s naglaskom na službenike tijela državne uprave i jedinica lokalne i regionalne samouprave te zaposlenike tijela iz njihove nadležnosti </a:t>
            </a:r>
          </a:p>
          <a:p>
            <a:pPr marL="342900" indent="-342900" algn="just">
              <a:buFont typeface="Arial" panose="020B0604020202020204" pitchFamily="34" charset="0"/>
              <a:buChar char="•"/>
            </a:pPr>
            <a:r>
              <a:rPr lang="hr-HR" sz="2000" noProof="0" dirty="0"/>
              <a:t>Program usavršavanja mogu pohađati i druge zainteresirane osobe koje pripremaju i provode postupke javne nabava</a:t>
            </a:r>
          </a:p>
          <a:p>
            <a:pPr marL="342900" indent="-342900">
              <a:buFont typeface="Arial" panose="020B0604020202020204" pitchFamily="34" charset="0"/>
              <a:buChar char="•"/>
            </a:pPr>
            <a:r>
              <a:rPr lang="hr-HR" sz="2000" noProof="0" dirty="0"/>
              <a:t>Radionice su predviđene u jednodnevnom trajanju te se sastoje od predavačkog i praktičnog dijela na način da su primjerene za izvođenje po skupinama do 50 polaznika</a:t>
            </a:r>
          </a:p>
          <a:p>
            <a:pPr marL="342900" indent="-342900">
              <a:buFont typeface="Arial" panose="020B0604020202020204" pitchFamily="34" charset="0"/>
              <a:buChar char="•"/>
            </a:pPr>
            <a:r>
              <a:rPr lang="hr-HR" sz="2000" noProof="0" dirty="0"/>
              <a:t>Usavršavanje koordinira i financira Ministarstvo zaštite okoliša i zelene tranzicije te su ova usavršavanja za polaznike besplatna</a:t>
            </a:r>
          </a:p>
          <a:p>
            <a:pPr marL="342900" indent="-342900">
              <a:buFont typeface="Arial" panose="020B0604020202020204" pitchFamily="34" charset="0"/>
              <a:buChar char="•"/>
            </a:pPr>
            <a:r>
              <a:rPr lang="hr-HR" sz="2000" noProof="0" dirty="0"/>
              <a:t>Usavršavanje nosi 8 sati/bodova za obnovu certifikata</a:t>
            </a:r>
          </a:p>
          <a:p>
            <a:pPr algn="just"/>
            <a:endParaRPr lang="hr-HR" sz="2000" noProof="0" dirty="0">
              <a:latin typeface="Calibri" pitchFamily="34" charset="0"/>
              <a:cs typeface="Calibri" pitchFamily="34" charset="0"/>
            </a:endParaRPr>
          </a:p>
        </p:txBody>
      </p:sp>
      <p:pic>
        <p:nvPicPr>
          <p:cNvPr id="2" name="Picture 1" descr="A black background with a black square&#10;&#10;AI-generated content may be incorrect.">
            <a:extLst>
              <a:ext uri="{FF2B5EF4-FFF2-40B4-BE49-F238E27FC236}">
                <a16:creationId xmlns:a16="http://schemas.microsoft.com/office/drawing/2014/main" id="{1DB26494-D8C9-6F28-B4F6-EF9CE865E7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4909" y="5230032"/>
            <a:ext cx="2712158" cy="1152839"/>
          </a:xfrm>
          <a:prstGeom prst="rect">
            <a:avLst/>
          </a:prstGeom>
        </p:spPr>
      </p:pic>
    </p:spTree>
    <p:extLst>
      <p:ext uri="{BB962C8B-B14F-4D97-AF65-F5344CB8AC3E}">
        <p14:creationId xmlns:p14="http://schemas.microsoft.com/office/powerpoint/2010/main" val="2144407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C02F5-0189-44D7-8092-13C699765051}"/>
              </a:ext>
            </a:extLst>
          </p:cNvPr>
          <p:cNvSpPr>
            <a:spLocks noGrp="1"/>
          </p:cNvSpPr>
          <p:nvPr>
            <p:ph type="title"/>
          </p:nvPr>
        </p:nvSpPr>
        <p:spPr/>
        <p:txBody>
          <a:bodyPr vert="horz" lIns="91440" tIns="45720" rIns="91440" bIns="45720" rtlCol="0" anchor="ctr">
            <a:normAutofit/>
          </a:bodyPr>
          <a:lstStyle/>
          <a:p>
            <a:r>
              <a:rPr lang="hr-HR" dirty="0"/>
              <a:t>Kriteriji za odabir ponude</a:t>
            </a:r>
          </a:p>
        </p:txBody>
      </p:sp>
      <p:sp>
        <p:nvSpPr>
          <p:cNvPr id="3" name="Content Placeholder 2">
            <a:extLst>
              <a:ext uri="{FF2B5EF4-FFF2-40B4-BE49-F238E27FC236}">
                <a16:creationId xmlns:a16="http://schemas.microsoft.com/office/drawing/2014/main" id="{6216B7D9-3657-C55F-5EF4-FAFC1B8C6812}"/>
              </a:ext>
            </a:extLst>
          </p:cNvPr>
          <p:cNvSpPr>
            <a:spLocks noGrp="1"/>
          </p:cNvSpPr>
          <p:nvPr>
            <p:ph idx="1"/>
          </p:nvPr>
        </p:nvSpPr>
        <p:spPr>
          <a:xfrm>
            <a:off x="772886" y="1772348"/>
            <a:ext cx="10820400" cy="3809462"/>
          </a:xfrm>
        </p:spPr>
        <p:txBody>
          <a:bodyPr>
            <a:normAutofit fontScale="25000" lnSpcReduction="20000"/>
          </a:bodyPr>
          <a:lstStyle/>
          <a:p>
            <a:pPr marL="270510" algn="just">
              <a:lnSpc>
                <a:spcPct val="110000"/>
              </a:lnSpc>
              <a:spcAft>
                <a:spcPts val="600"/>
              </a:spcAft>
            </a:pPr>
            <a:r>
              <a:rPr lang="hr-HR" sz="8000" kern="100">
                <a:latin typeface="Calibri" panose="020F0502020204030204" pitchFamily="34" charset="0"/>
                <a:ea typeface="Calibri" panose="020F0502020204030204" pitchFamily="34" charset="0"/>
                <a:cs typeface="Times New Roman" panose="02020603050405020304" pitchFamily="18" charset="0"/>
              </a:rPr>
              <a:t>V</a:t>
            </a:r>
            <a:r>
              <a:rPr lang="hr-HR" sz="8000" kern="100" noProof="0" err="1">
                <a:effectLst/>
                <a:latin typeface="Calibri" panose="020F0502020204030204" pitchFamily="34" charset="0"/>
                <a:ea typeface="Calibri" panose="020F0502020204030204" pitchFamily="34" charset="0"/>
                <a:cs typeface="Times New Roman" panose="02020603050405020304" pitchFamily="18" charset="0"/>
              </a:rPr>
              <a:t>isina</a:t>
            </a:r>
            <a:r>
              <a:rPr lang="hr-HR" sz="8000" kern="100">
                <a:latin typeface="Calibri" panose="020F0502020204030204" pitchFamily="34" charset="0"/>
                <a:ea typeface="Calibri" panose="020F0502020204030204" pitchFamily="34" charset="0"/>
                <a:cs typeface="Times New Roman" panose="02020603050405020304" pitchFamily="18" charset="0"/>
              </a:rPr>
              <a:t> </a:t>
            </a:r>
            <a:r>
              <a:rPr lang="hr-HR" sz="8000" kern="100" noProof="0">
                <a:effectLst/>
                <a:latin typeface="Calibri" panose="020F0502020204030204" pitchFamily="34" charset="0"/>
                <a:ea typeface="Calibri" panose="020F0502020204030204" pitchFamily="34" charset="0"/>
                <a:cs typeface="Times New Roman" panose="02020603050405020304" pitchFamily="18" charset="0"/>
              </a:rPr>
              <a:t>ponuđene količine obnovljivih izvora u postocima (%). </a:t>
            </a:r>
          </a:p>
          <a:p>
            <a:pPr marL="270510" algn="just">
              <a:lnSpc>
                <a:spcPct val="110000"/>
              </a:lnSpc>
              <a:spcAft>
                <a:spcPts val="600"/>
              </a:spcAft>
            </a:pPr>
            <a:r>
              <a:rPr lang="hr-HR" sz="8000" b="1" kern="100" noProof="0">
                <a:effectLst/>
                <a:latin typeface="Calibri" panose="020F0502020204030204" pitchFamily="34" charset="0"/>
                <a:ea typeface="Calibri" panose="020F0502020204030204" pitchFamily="34" charset="0"/>
                <a:cs typeface="Times New Roman" panose="02020603050405020304" pitchFamily="18" charset="0"/>
              </a:rPr>
              <a:t>Udio električne energije dobivene iz obnovljivih izvora mora minimalno iznositi 60%. </a:t>
            </a:r>
          </a:p>
          <a:p>
            <a:pPr marL="270510" algn="just">
              <a:lnSpc>
                <a:spcPct val="110000"/>
              </a:lnSpc>
              <a:spcAft>
                <a:spcPts val="600"/>
              </a:spcAft>
            </a:pPr>
            <a:r>
              <a:rPr lang="hr-HR" sz="8000" kern="100" noProof="0">
                <a:effectLst/>
                <a:latin typeface="Calibri" panose="020F0502020204030204" pitchFamily="34" charset="0"/>
                <a:ea typeface="Calibri" panose="020F0502020204030204" pitchFamily="34" charset="0"/>
                <a:cs typeface="Times New Roman" panose="02020603050405020304" pitchFamily="18" charset="0"/>
              </a:rPr>
              <a:t>Ponuđena električna energija koja sadrži minimalan udio električne energije dobivene iz obnovljivih izvora dobiva nula bodova, a ostale se ponude izračunavaju prema formuli:</a:t>
            </a:r>
          </a:p>
          <a:p>
            <a:pPr marL="270510" algn="just">
              <a:lnSpc>
                <a:spcPct val="110000"/>
              </a:lnSpc>
              <a:spcAft>
                <a:spcPts val="600"/>
              </a:spcAft>
            </a:pPr>
            <a:r>
              <a:rPr lang="hr-HR" sz="8000" b="1" kern="100" noProof="0">
                <a:effectLst/>
                <a:latin typeface="Calibri" panose="020F0502020204030204" pitchFamily="34" charset="0"/>
                <a:ea typeface="Calibri" panose="020F0502020204030204" pitchFamily="34" charset="0"/>
                <a:cs typeface="Times New Roman" panose="02020603050405020304" pitchFamily="18" charset="0"/>
              </a:rPr>
              <a:t>                                                                         10</a:t>
            </a:r>
            <a:endParaRPr lang="hr-HR" sz="8000" kern="100" noProof="0">
              <a:effectLst/>
              <a:latin typeface="Calibri" panose="020F0502020204030204" pitchFamily="34" charset="0"/>
              <a:ea typeface="Calibri" panose="020F0502020204030204" pitchFamily="34" charset="0"/>
              <a:cs typeface="Times New Roman" panose="02020603050405020304" pitchFamily="18" charset="0"/>
            </a:endParaRPr>
          </a:p>
          <a:p>
            <a:pPr marL="272415" indent="635" algn="just">
              <a:lnSpc>
                <a:spcPct val="110000"/>
              </a:lnSpc>
              <a:spcAft>
                <a:spcPts val="600"/>
              </a:spcAft>
            </a:pPr>
            <a:r>
              <a:rPr lang="hr-HR" sz="8000" b="1" kern="100" noProof="0">
                <a:effectLst/>
                <a:latin typeface="Calibri" panose="020F0502020204030204" pitchFamily="34" charset="0"/>
                <a:ea typeface="Calibri" panose="020F0502020204030204" pitchFamily="34" charset="0"/>
                <a:cs typeface="Times New Roman" panose="02020603050405020304" pitchFamily="18" charset="0"/>
              </a:rPr>
              <a:t>                                                      Z = ------------------- x (</a:t>
            </a:r>
            <a:r>
              <a:rPr lang="hr-HR" sz="8000" b="1" kern="100" noProof="0" err="1">
                <a:effectLst/>
                <a:latin typeface="Calibri" panose="020F0502020204030204" pitchFamily="34" charset="0"/>
                <a:ea typeface="Calibri" panose="020F0502020204030204" pitchFamily="34" charset="0"/>
                <a:cs typeface="Times New Roman" panose="02020603050405020304" pitchFamily="18" charset="0"/>
              </a:rPr>
              <a:t>Zy</a:t>
            </a:r>
            <a:r>
              <a:rPr lang="hr-HR" sz="8000" b="1" kern="100" noProof="0">
                <a:effectLst/>
                <a:latin typeface="Calibri" panose="020F0502020204030204" pitchFamily="34" charset="0"/>
                <a:ea typeface="Calibri" panose="020F0502020204030204" pitchFamily="34" charset="0"/>
                <a:cs typeface="Times New Roman" panose="02020603050405020304" pitchFamily="18" charset="0"/>
              </a:rPr>
              <a:t> – Z60)</a:t>
            </a:r>
            <a:endParaRPr lang="hr-HR" sz="8000" kern="100" noProof="0">
              <a:effectLst/>
              <a:latin typeface="Calibri" panose="020F0502020204030204" pitchFamily="34" charset="0"/>
              <a:ea typeface="Calibri" panose="020F0502020204030204" pitchFamily="34" charset="0"/>
              <a:cs typeface="Times New Roman" panose="02020603050405020304" pitchFamily="18" charset="0"/>
            </a:endParaRPr>
          </a:p>
          <a:p>
            <a:pPr marL="270510" algn="just">
              <a:lnSpc>
                <a:spcPct val="110000"/>
              </a:lnSpc>
              <a:spcAft>
                <a:spcPts val="600"/>
              </a:spcAft>
            </a:pPr>
            <a:r>
              <a:rPr lang="hr-HR" sz="8000" b="1" kern="100" noProof="0">
                <a:effectLst/>
                <a:latin typeface="Calibri" panose="020F0502020204030204" pitchFamily="34" charset="0"/>
                <a:ea typeface="Calibri" panose="020F0502020204030204" pitchFamily="34" charset="0"/>
                <a:cs typeface="Times New Roman" panose="02020603050405020304" pitchFamily="18" charset="0"/>
              </a:rPr>
              <a:t>                                                               </a:t>
            </a:r>
            <a:r>
              <a:rPr lang="hr-HR" sz="8000" b="1" kern="100" noProof="0" err="1">
                <a:effectLst/>
                <a:latin typeface="Calibri" panose="020F0502020204030204" pitchFamily="34" charset="0"/>
                <a:ea typeface="Calibri" panose="020F0502020204030204" pitchFamily="34" charset="0"/>
                <a:cs typeface="Times New Roman" panose="02020603050405020304" pitchFamily="18" charset="0"/>
              </a:rPr>
              <a:t>Zmax</a:t>
            </a:r>
            <a:r>
              <a:rPr lang="hr-HR" sz="8000" b="1" kern="100" noProof="0">
                <a:effectLst/>
                <a:latin typeface="Calibri" panose="020F0502020204030204" pitchFamily="34" charset="0"/>
                <a:ea typeface="Calibri" panose="020F0502020204030204" pitchFamily="34" charset="0"/>
                <a:cs typeface="Times New Roman" panose="02020603050405020304" pitchFamily="18" charset="0"/>
              </a:rPr>
              <a:t> – Z60</a:t>
            </a:r>
            <a:endParaRPr lang="hr-HR" sz="8000" kern="100" noProof="0">
              <a:effectLst/>
              <a:latin typeface="Calibri" panose="020F0502020204030204" pitchFamily="34" charset="0"/>
              <a:ea typeface="Calibri" panose="020F0502020204030204" pitchFamily="34" charset="0"/>
              <a:cs typeface="Times New Roman" panose="02020603050405020304" pitchFamily="18" charset="0"/>
            </a:endParaRPr>
          </a:p>
          <a:p>
            <a:pPr marL="270510" algn="just">
              <a:lnSpc>
                <a:spcPct val="110000"/>
              </a:lnSpc>
              <a:spcAft>
                <a:spcPts val="600"/>
              </a:spcAft>
            </a:pPr>
            <a:r>
              <a:rPr lang="hr-HR" sz="8000" b="1" kern="100" noProof="0">
                <a:effectLst/>
                <a:latin typeface="Calibri" panose="020F0502020204030204" pitchFamily="34" charset="0"/>
                <a:ea typeface="Calibri" panose="020F0502020204030204" pitchFamily="34" charset="0"/>
                <a:cs typeface="Times New Roman" panose="02020603050405020304" pitchFamily="18" charset="0"/>
              </a:rPr>
              <a:t>Maksimalan broj bodova koji ponuditelj može dobiti prema ovom kriteriju je 10.</a:t>
            </a:r>
            <a:endParaRPr lang="hr-HR" sz="8000" kern="100" noProof="0">
              <a:effectLst/>
              <a:latin typeface="Calibri" panose="020F0502020204030204" pitchFamily="34" charset="0"/>
              <a:ea typeface="Calibri" panose="020F0502020204030204" pitchFamily="34" charset="0"/>
              <a:cs typeface="Times New Roman" panose="02020603050405020304" pitchFamily="18" charset="0"/>
            </a:endParaRPr>
          </a:p>
          <a:p>
            <a:endParaRPr lang="hr-HR" noProof="0"/>
          </a:p>
        </p:txBody>
      </p:sp>
    </p:spTree>
    <p:extLst>
      <p:ext uri="{BB962C8B-B14F-4D97-AF65-F5344CB8AC3E}">
        <p14:creationId xmlns:p14="http://schemas.microsoft.com/office/powerpoint/2010/main" val="34016182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A878B-83A3-29F0-1B87-3AF8F4A5C583}"/>
              </a:ext>
            </a:extLst>
          </p:cNvPr>
          <p:cNvSpPr>
            <a:spLocks noGrp="1"/>
          </p:cNvSpPr>
          <p:nvPr>
            <p:ph type="title"/>
          </p:nvPr>
        </p:nvSpPr>
        <p:spPr/>
        <p:txBody>
          <a:bodyPr/>
          <a:lstStyle/>
          <a:p>
            <a:r>
              <a:rPr lang="hr-HR" noProof="0" dirty="0"/>
              <a:t>Dokazivanje</a:t>
            </a:r>
          </a:p>
        </p:txBody>
      </p:sp>
      <p:sp>
        <p:nvSpPr>
          <p:cNvPr id="3" name="Content Placeholder 2">
            <a:extLst>
              <a:ext uri="{FF2B5EF4-FFF2-40B4-BE49-F238E27FC236}">
                <a16:creationId xmlns:a16="http://schemas.microsoft.com/office/drawing/2014/main" id="{C0896437-CEB8-4A3C-4264-BC5534D86A69}"/>
              </a:ext>
            </a:extLst>
          </p:cNvPr>
          <p:cNvSpPr>
            <a:spLocks noGrp="1"/>
          </p:cNvSpPr>
          <p:nvPr>
            <p:ph idx="1"/>
          </p:nvPr>
        </p:nvSpPr>
        <p:spPr>
          <a:xfrm>
            <a:off x="696686" y="1772348"/>
            <a:ext cx="10450381" cy="3809462"/>
          </a:xfrm>
        </p:spPr>
        <p:txBody>
          <a:bodyPr>
            <a:normAutofit fontScale="32500" lnSpcReduction="20000"/>
          </a:bodyPr>
          <a:lstStyle/>
          <a:p>
            <a:pPr marL="270510" algn="just">
              <a:lnSpc>
                <a:spcPct val="110000"/>
              </a:lnSpc>
              <a:spcAft>
                <a:spcPts val="600"/>
              </a:spcAft>
            </a:pPr>
            <a:r>
              <a:rPr lang="hr-HR" sz="6800" noProof="0" dirty="0"/>
              <a:t>- Ponuđeni udio električne energije (</a:t>
            </a:r>
            <a:r>
              <a:rPr lang="hr-HR" sz="6800" noProof="0" dirty="0" err="1"/>
              <a:t>Zy</a:t>
            </a:r>
            <a:r>
              <a:rPr lang="hr-HR" sz="6800" noProof="0" dirty="0"/>
              <a:t>) iz obnovljivih izvora energije dostavlja se u obliku izjave ponuditelja u slobodnoj formi te se učitava (pojašnjenja radi, engleska inačica tzv. </a:t>
            </a:r>
            <a:r>
              <a:rPr lang="hr-HR" sz="6800" noProof="0" dirty="0" err="1"/>
              <a:t>upload</a:t>
            </a:r>
            <a:r>
              <a:rPr lang="hr-HR" sz="6800" noProof="0" dirty="0"/>
              <a:t>) prilikom predaje ponude</a:t>
            </a:r>
          </a:p>
          <a:p>
            <a:pPr marL="270510" algn="just">
              <a:lnSpc>
                <a:spcPct val="110000"/>
              </a:lnSpc>
              <a:spcAft>
                <a:spcPts val="600"/>
              </a:spcAft>
            </a:pPr>
            <a:r>
              <a:rPr lang="hr-HR" sz="6800" dirty="0"/>
              <a:t>- </a:t>
            </a:r>
            <a:r>
              <a:rPr lang="hr-HR" sz="6800" noProof="0" dirty="0"/>
              <a:t>Ukoliko izjava nije dostavljena u roku za dostavu ponuda kao dio ponude ili ne sadrži navod o ponuđenom udjelu električne energije (</a:t>
            </a:r>
            <a:r>
              <a:rPr lang="hr-HR" sz="6800" noProof="0" dirty="0" err="1"/>
              <a:t>Zy</a:t>
            </a:r>
            <a:r>
              <a:rPr lang="hr-HR" sz="6800" noProof="0" dirty="0"/>
              <a:t>) iz obnovljivih izvora energije smatrat će se da ponuditelj nudi 60% električne energije iz obnovljivih izvora i/ili električne energije iz visokoučinkovite kogeneracije</a:t>
            </a:r>
          </a:p>
          <a:p>
            <a:pPr marL="270510" algn="just">
              <a:lnSpc>
                <a:spcPct val="110000"/>
              </a:lnSpc>
              <a:spcAft>
                <a:spcPts val="600"/>
              </a:spcAft>
            </a:pPr>
            <a:r>
              <a:rPr lang="hr-HR" sz="6800" noProof="0" dirty="0"/>
              <a:t>- Ponuđeni udio električne energije (</a:t>
            </a:r>
            <a:r>
              <a:rPr lang="hr-HR" sz="6800" noProof="0" dirty="0" err="1"/>
              <a:t>Zy</a:t>
            </a:r>
            <a:r>
              <a:rPr lang="hr-HR" sz="6800" noProof="0" dirty="0"/>
              <a:t>) iz obnovljivih izvora energije mora se iskazati kao jedinstveni udio električne energije (</a:t>
            </a:r>
            <a:r>
              <a:rPr lang="hr-HR" sz="6800" noProof="0" dirty="0" err="1"/>
              <a:t>Zy</a:t>
            </a:r>
            <a:r>
              <a:rPr lang="hr-HR" sz="6800" noProof="0" dirty="0"/>
              <a:t>) iz obnovljivih izvora za cjelokupan predmet nabave</a:t>
            </a:r>
            <a:endParaRPr lang="hr-HR" sz="6800" kern="100" noProof="0" dirty="0">
              <a:effectLst/>
              <a:latin typeface="Calibri" panose="020F0502020204030204" pitchFamily="34" charset="0"/>
              <a:ea typeface="Calibri" panose="020F0502020204030204" pitchFamily="34" charset="0"/>
              <a:cs typeface="Times New Roman" panose="02020603050405020304" pitchFamily="18" charset="0"/>
            </a:endParaRPr>
          </a:p>
          <a:p>
            <a:endParaRPr lang="hr-HR" noProof="0" dirty="0"/>
          </a:p>
        </p:txBody>
      </p:sp>
    </p:spTree>
    <p:extLst>
      <p:ext uri="{BB962C8B-B14F-4D97-AF65-F5344CB8AC3E}">
        <p14:creationId xmlns:p14="http://schemas.microsoft.com/office/powerpoint/2010/main" val="27909247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2299B-052C-E07B-9764-FACB8971D21C}"/>
              </a:ext>
            </a:extLst>
          </p:cNvPr>
          <p:cNvSpPr>
            <a:spLocks noGrp="1"/>
          </p:cNvSpPr>
          <p:nvPr>
            <p:ph type="title"/>
          </p:nvPr>
        </p:nvSpPr>
        <p:spPr/>
        <p:txBody>
          <a:bodyPr/>
          <a:lstStyle/>
          <a:p>
            <a:r>
              <a:rPr lang="hr-HR" b="1" dirty="0">
                <a:solidFill>
                  <a:schemeClr val="tx1">
                    <a:lumMod val="75000"/>
                    <a:lumOff val="25000"/>
                  </a:schemeClr>
                </a:solidFill>
              </a:rPr>
              <a:t>Papiri i papirna konfekcija</a:t>
            </a:r>
          </a:p>
        </p:txBody>
      </p:sp>
      <p:sp>
        <p:nvSpPr>
          <p:cNvPr id="3" name="Text Placeholder 2">
            <a:extLst>
              <a:ext uri="{FF2B5EF4-FFF2-40B4-BE49-F238E27FC236}">
                <a16:creationId xmlns:a16="http://schemas.microsoft.com/office/drawing/2014/main" id="{D8E3D781-4951-3789-A7A5-F39D119CD988}"/>
              </a:ext>
            </a:extLst>
          </p:cNvPr>
          <p:cNvSpPr>
            <a:spLocks noGrp="1"/>
          </p:cNvSpPr>
          <p:nvPr>
            <p:ph type="body" idx="1"/>
          </p:nvPr>
        </p:nvSpPr>
        <p:spPr/>
        <p:txBody>
          <a:bodyPr/>
          <a:lstStyle/>
          <a:p>
            <a:endParaRPr lang="hr-HR"/>
          </a:p>
        </p:txBody>
      </p:sp>
    </p:spTree>
    <p:extLst>
      <p:ext uri="{BB962C8B-B14F-4D97-AF65-F5344CB8AC3E}">
        <p14:creationId xmlns:p14="http://schemas.microsoft.com/office/powerpoint/2010/main" val="25067765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0561E-9389-25D2-1CAD-61283D3D44C5}"/>
              </a:ext>
            </a:extLst>
          </p:cNvPr>
          <p:cNvSpPr>
            <a:spLocks noGrp="1"/>
          </p:cNvSpPr>
          <p:nvPr>
            <p:ph type="title"/>
          </p:nvPr>
        </p:nvSpPr>
        <p:spPr/>
        <p:txBody>
          <a:bodyPr/>
          <a:lstStyle/>
          <a:p>
            <a:r>
              <a:rPr lang="hr-HR" noProof="0" dirty="0"/>
              <a:t>Uredski papir</a:t>
            </a:r>
          </a:p>
        </p:txBody>
      </p:sp>
      <p:sp>
        <p:nvSpPr>
          <p:cNvPr id="3" name="Content Placeholder 2">
            <a:extLst>
              <a:ext uri="{FF2B5EF4-FFF2-40B4-BE49-F238E27FC236}">
                <a16:creationId xmlns:a16="http://schemas.microsoft.com/office/drawing/2014/main" id="{04E28C55-BF9C-E613-5150-1280B0653BA2}"/>
              </a:ext>
            </a:extLst>
          </p:cNvPr>
          <p:cNvSpPr>
            <a:spLocks noGrp="1"/>
          </p:cNvSpPr>
          <p:nvPr>
            <p:ph idx="1"/>
          </p:nvPr>
        </p:nvSpPr>
        <p:spPr>
          <a:xfrm>
            <a:off x="740229" y="1883229"/>
            <a:ext cx="10406838" cy="3698581"/>
          </a:xfrm>
        </p:spPr>
        <p:txBody>
          <a:bodyPr>
            <a:normAutofit/>
          </a:bodyPr>
          <a:lstStyle/>
          <a:p>
            <a:pPr algn="just">
              <a:lnSpc>
                <a:spcPct val="100000"/>
              </a:lnSpc>
            </a:pPr>
            <a:r>
              <a:rPr lang="hr-HR" b="0" i="0" noProof="0">
                <a:solidFill>
                  <a:srgbClr val="231F20"/>
                </a:solidFill>
                <a:effectLst/>
              </a:rPr>
              <a:t>Uredski papir mora: </a:t>
            </a:r>
          </a:p>
          <a:p>
            <a:pPr marL="457200" indent="-457200" algn="just">
              <a:lnSpc>
                <a:spcPct val="100000"/>
              </a:lnSpc>
              <a:buFont typeface="Arial" panose="020B0604020202020204" pitchFamily="34" charset="0"/>
              <a:buChar char="•"/>
            </a:pPr>
            <a:r>
              <a:rPr lang="hr-HR" b="0" i="0" noProof="0">
                <a:solidFill>
                  <a:srgbClr val="231F20"/>
                </a:solidFill>
                <a:effectLst/>
              </a:rPr>
              <a:t>biti u skladu s mjerilima oznake za okoliš EU </a:t>
            </a:r>
            <a:r>
              <a:rPr lang="hr-HR" b="0" i="0" noProof="0" err="1">
                <a:solidFill>
                  <a:srgbClr val="231F20"/>
                </a:solidFill>
                <a:effectLst/>
              </a:rPr>
              <a:t>Ecolabel</a:t>
            </a:r>
            <a:r>
              <a:rPr lang="hr-HR" b="0" i="0" noProof="0">
                <a:solidFill>
                  <a:srgbClr val="231F20"/>
                </a:solidFill>
                <a:effectLst/>
              </a:rPr>
              <a:t> za grafički papir </a:t>
            </a:r>
          </a:p>
          <a:p>
            <a:pPr marL="457200" indent="-457200" algn="just">
              <a:lnSpc>
                <a:spcPct val="100000"/>
              </a:lnSpc>
              <a:buFont typeface="Arial" panose="020B0604020202020204" pitchFamily="34" charset="0"/>
              <a:buChar char="•"/>
            </a:pPr>
            <a:r>
              <a:rPr lang="hr-HR" b="0" i="0" noProof="0">
                <a:solidFill>
                  <a:srgbClr val="231F20"/>
                </a:solidFill>
                <a:effectLst/>
              </a:rPr>
              <a:t>ispunjavati uvjet o visokom sadržaju recikliranih vlakana: </a:t>
            </a:r>
          </a:p>
          <a:p>
            <a:pPr marL="914400" lvl="1" indent="-457200" algn="just">
              <a:lnSpc>
                <a:spcPct val="100000"/>
              </a:lnSpc>
              <a:buFontTx/>
              <a:buChar char="-"/>
            </a:pPr>
            <a:r>
              <a:rPr lang="hr-HR" sz="2100" b="0" i="0" noProof="0">
                <a:solidFill>
                  <a:srgbClr val="231F20"/>
                </a:solidFill>
                <a:effectLst/>
              </a:rPr>
              <a:t>od 1. siječnja 2025. najmanje 15 % vlakana dolazi iz recikliranog materijala</a:t>
            </a:r>
          </a:p>
          <a:p>
            <a:pPr marL="914400" lvl="1" indent="-457200" algn="just">
              <a:lnSpc>
                <a:spcPct val="100000"/>
              </a:lnSpc>
              <a:buFontTx/>
              <a:buChar char="-"/>
            </a:pPr>
            <a:r>
              <a:rPr lang="hr-HR" sz="2100" b="0" i="0" noProof="0">
                <a:solidFill>
                  <a:srgbClr val="231F20"/>
                </a:solidFill>
                <a:effectLst/>
              </a:rPr>
              <a:t>od 1. siječnja 2028. najmanje 50 % vlakana dolazi iz recikliranog materijala</a:t>
            </a:r>
          </a:p>
          <a:p>
            <a:pPr marL="914400" lvl="1" indent="-457200" algn="just">
              <a:lnSpc>
                <a:spcPct val="100000"/>
              </a:lnSpc>
              <a:buFontTx/>
              <a:buChar char="-"/>
            </a:pPr>
            <a:r>
              <a:rPr lang="hr-HR" sz="2100" b="0" i="0" noProof="0">
                <a:solidFill>
                  <a:srgbClr val="231F20"/>
                </a:solidFill>
                <a:effectLst/>
              </a:rPr>
              <a:t>od 1. siječnja 2030. 100 % vlakana dolazi iz recikliranog materijala</a:t>
            </a:r>
            <a:endParaRPr lang="hr-HR" sz="2100" noProof="0"/>
          </a:p>
        </p:txBody>
      </p:sp>
    </p:spTree>
    <p:extLst>
      <p:ext uri="{BB962C8B-B14F-4D97-AF65-F5344CB8AC3E}">
        <p14:creationId xmlns:p14="http://schemas.microsoft.com/office/powerpoint/2010/main" val="4757683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F3579-880E-9E9A-5B80-0E402187009C}"/>
              </a:ext>
            </a:extLst>
          </p:cNvPr>
          <p:cNvSpPr>
            <a:spLocks noGrp="1"/>
          </p:cNvSpPr>
          <p:nvPr>
            <p:ph type="title"/>
          </p:nvPr>
        </p:nvSpPr>
        <p:spPr>
          <a:xfrm>
            <a:off x="1088571" y="776433"/>
            <a:ext cx="10058496" cy="995915"/>
          </a:xfrm>
        </p:spPr>
        <p:txBody>
          <a:bodyPr/>
          <a:lstStyle/>
          <a:p>
            <a:r>
              <a:rPr lang="hr-HR" dirty="0"/>
              <a:t>Papirna konfekcija</a:t>
            </a:r>
          </a:p>
        </p:txBody>
      </p:sp>
      <p:sp>
        <p:nvSpPr>
          <p:cNvPr id="3" name="Content Placeholder 2">
            <a:extLst>
              <a:ext uri="{FF2B5EF4-FFF2-40B4-BE49-F238E27FC236}">
                <a16:creationId xmlns:a16="http://schemas.microsoft.com/office/drawing/2014/main" id="{A16F9A8A-CEDF-5C3E-2BF6-F6CDCAD50B9F}"/>
              </a:ext>
            </a:extLst>
          </p:cNvPr>
          <p:cNvSpPr>
            <a:spLocks noGrp="1"/>
          </p:cNvSpPr>
          <p:nvPr>
            <p:ph idx="1"/>
          </p:nvPr>
        </p:nvSpPr>
        <p:spPr>
          <a:xfrm>
            <a:off x="936171" y="2002971"/>
            <a:ext cx="10210896" cy="3578839"/>
          </a:xfrm>
        </p:spPr>
        <p:txBody>
          <a:bodyPr/>
          <a:lstStyle/>
          <a:p>
            <a:r>
              <a:rPr lang="hr-HR">
                <a:solidFill>
                  <a:srgbClr val="231F20"/>
                </a:solidFill>
              </a:rPr>
              <a:t>P</a:t>
            </a:r>
            <a:r>
              <a:rPr lang="hr-HR" b="0" i="0" noProof="0" err="1">
                <a:solidFill>
                  <a:srgbClr val="231F20"/>
                </a:solidFill>
                <a:effectLst/>
              </a:rPr>
              <a:t>apirna</a:t>
            </a:r>
            <a:r>
              <a:rPr lang="hr-HR" b="0" i="0" noProof="0">
                <a:solidFill>
                  <a:srgbClr val="231F20"/>
                </a:solidFill>
                <a:effectLst/>
              </a:rPr>
              <a:t> konfekcija mora:</a:t>
            </a:r>
          </a:p>
          <a:p>
            <a:pPr marL="457200" indent="-457200" algn="just">
              <a:buFont typeface="Arial" panose="020B0604020202020204" pitchFamily="34" charset="0"/>
              <a:buChar char="•"/>
            </a:pPr>
            <a:r>
              <a:rPr lang="hr-HR" b="0" i="0" noProof="0">
                <a:solidFill>
                  <a:srgbClr val="231F20"/>
                </a:solidFill>
                <a:effectLst/>
              </a:rPr>
              <a:t>biti u skladu s mjerilima oznake za okoliš EU </a:t>
            </a:r>
            <a:r>
              <a:rPr lang="hr-HR" b="0" i="0" noProof="0" err="1">
                <a:solidFill>
                  <a:srgbClr val="231F20"/>
                </a:solidFill>
                <a:effectLst/>
              </a:rPr>
              <a:t>Ecolabel</a:t>
            </a:r>
            <a:r>
              <a:rPr lang="hr-HR" b="0" i="0" noProof="0">
                <a:solidFill>
                  <a:srgbClr val="231F20"/>
                </a:solidFill>
                <a:effectLst/>
              </a:rPr>
              <a:t> za upijajući papir</a:t>
            </a:r>
          </a:p>
          <a:p>
            <a:pPr marL="514350" indent="-514350">
              <a:buFont typeface="Arial" panose="020B0604020202020204" pitchFamily="34" charset="0"/>
              <a:buChar char="•"/>
            </a:pPr>
            <a:r>
              <a:rPr lang="hr-HR" b="0" i="0" noProof="0">
                <a:solidFill>
                  <a:srgbClr val="231F20"/>
                </a:solidFill>
                <a:effectLst/>
              </a:rPr>
              <a:t>ispunjavati uvjet o visokom sadržaju recikliranih vlakana:</a:t>
            </a:r>
          </a:p>
          <a:p>
            <a:pPr marL="914400" lvl="1" indent="-457200">
              <a:buFontTx/>
              <a:buChar char="-"/>
            </a:pPr>
            <a:r>
              <a:rPr lang="hr-HR" b="0" i="0" noProof="0">
                <a:solidFill>
                  <a:srgbClr val="231F20"/>
                </a:solidFill>
                <a:effectLst/>
              </a:rPr>
              <a:t>od 1. siječnja 2025. najmanje 15 % vlakana dolazi iz recikliranog materijala</a:t>
            </a:r>
          </a:p>
          <a:p>
            <a:pPr marL="914400" lvl="1" indent="-457200">
              <a:buFontTx/>
              <a:buChar char="-"/>
            </a:pPr>
            <a:r>
              <a:rPr lang="hr-HR" b="0" i="0" noProof="0">
                <a:solidFill>
                  <a:srgbClr val="231F20"/>
                </a:solidFill>
                <a:effectLst/>
              </a:rPr>
              <a:t>od 1. siječnja. 2028. najmanje 50 % vlakana dolazi iz recikliranog materijala</a:t>
            </a:r>
          </a:p>
          <a:p>
            <a:pPr marL="914400" lvl="1" indent="-457200">
              <a:buFontTx/>
              <a:buChar char="-"/>
            </a:pPr>
            <a:r>
              <a:rPr lang="hr-HR" b="0" i="0" noProof="0">
                <a:solidFill>
                  <a:srgbClr val="231F20"/>
                </a:solidFill>
                <a:effectLst/>
              </a:rPr>
              <a:t>od 1. siječnja 2030. 100 % vlakana dolazi iz recikliranog materijala.</a:t>
            </a:r>
            <a:endParaRPr lang="hr-HR" noProof="0"/>
          </a:p>
        </p:txBody>
      </p:sp>
    </p:spTree>
    <p:extLst>
      <p:ext uri="{BB962C8B-B14F-4D97-AF65-F5344CB8AC3E}">
        <p14:creationId xmlns:p14="http://schemas.microsoft.com/office/powerpoint/2010/main" val="21945681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7E5C2-81F1-BBAD-3FE4-0E86D8553E13}"/>
              </a:ext>
            </a:extLst>
          </p:cNvPr>
          <p:cNvSpPr>
            <a:spLocks noGrp="1"/>
          </p:cNvSpPr>
          <p:nvPr>
            <p:ph type="title"/>
          </p:nvPr>
        </p:nvSpPr>
        <p:spPr/>
        <p:txBody>
          <a:bodyPr vert="horz" lIns="91440" tIns="45720" rIns="91440" bIns="45720" rtlCol="0" anchor="ctr">
            <a:normAutofit/>
          </a:bodyPr>
          <a:lstStyle/>
          <a:p>
            <a:r>
              <a:rPr lang="hr-HR" dirty="0"/>
              <a:t>Eko-oznake</a:t>
            </a:r>
          </a:p>
        </p:txBody>
      </p:sp>
      <p:sp>
        <p:nvSpPr>
          <p:cNvPr id="3" name="Content Placeholder 2">
            <a:extLst>
              <a:ext uri="{FF2B5EF4-FFF2-40B4-BE49-F238E27FC236}">
                <a16:creationId xmlns:a16="http://schemas.microsoft.com/office/drawing/2014/main" id="{39965140-D37E-58D1-46A0-92EAC05EC7F1}"/>
              </a:ext>
            </a:extLst>
          </p:cNvPr>
          <p:cNvSpPr>
            <a:spLocks noGrp="1"/>
          </p:cNvSpPr>
          <p:nvPr>
            <p:ph idx="1"/>
          </p:nvPr>
        </p:nvSpPr>
        <p:spPr>
          <a:xfrm>
            <a:off x="925286" y="2057400"/>
            <a:ext cx="10221781" cy="3524410"/>
          </a:xfrm>
        </p:spPr>
        <p:txBody>
          <a:bodyPr>
            <a:normAutofit/>
          </a:bodyPr>
          <a:lstStyle/>
          <a:p>
            <a:pPr algn="just"/>
            <a:r>
              <a:rPr lang="hr-HR"/>
              <a:t>- Eko-oznake se mogu koristiti u pripremi i razradi tehničkih specifikacija i kriterija za odabir ekonomski najpovoljnije ponude</a:t>
            </a:r>
          </a:p>
          <a:p>
            <a:pPr algn="just"/>
            <a:r>
              <a:rPr lang="hr-HR"/>
              <a:t>- Eko-oznake promiču ekološku izvrsnost odnosno pomažu pri identifikaciji proizvoda i usluga koji imaju smanjen utjecaj na okoliš, od početne faze uporabe sirovina, preko proizvodnje pa sve do njihova korištenja i konačno odlaganja</a:t>
            </a:r>
          </a:p>
          <a:p>
            <a:pPr algn="just"/>
            <a:r>
              <a:rPr lang="hr-HR"/>
              <a:t>- Postupanje je propisano člankom 212. ZJN 2016</a:t>
            </a:r>
          </a:p>
        </p:txBody>
      </p:sp>
    </p:spTree>
    <p:extLst>
      <p:ext uri="{BB962C8B-B14F-4D97-AF65-F5344CB8AC3E}">
        <p14:creationId xmlns:p14="http://schemas.microsoft.com/office/powerpoint/2010/main" val="38437523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612641" y="776433"/>
            <a:ext cx="9534426" cy="995915"/>
          </a:xfrm>
        </p:spPr>
        <p:txBody>
          <a:bodyPr anchor="ctr">
            <a:normAutofit/>
          </a:bodyPr>
          <a:lstStyle/>
          <a:p>
            <a:r>
              <a:rPr lang="hr-HR"/>
              <a:t>Eko-oznake – Tip I</a:t>
            </a:r>
          </a:p>
        </p:txBody>
      </p:sp>
      <p:sp>
        <p:nvSpPr>
          <p:cNvPr id="4" name="Content Placeholder 3">
            <a:extLst>
              <a:ext uri="{FF2B5EF4-FFF2-40B4-BE49-F238E27FC236}">
                <a16:creationId xmlns:a16="http://schemas.microsoft.com/office/drawing/2014/main" id="{8996D921-4095-7CCB-C2F1-0948E8AD0A03}"/>
              </a:ext>
            </a:extLst>
          </p:cNvPr>
          <p:cNvSpPr>
            <a:spLocks noGrp="1"/>
          </p:cNvSpPr>
          <p:nvPr>
            <p:ph idx="1"/>
          </p:nvPr>
        </p:nvSpPr>
        <p:spPr>
          <a:xfrm>
            <a:off x="1044576" y="1771650"/>
            <a:ext cx="10102850" cy="3810000"/>
          </a:xfrm>
        </p:spPr>
        <p:txBody>
          <a:bodyPr>
            <a:normAutofit/>
          </a:bodyPr>
          <a:lstStyle/>
          <a:p>
            <a:pPr marL="342900" lvl="1" indent="-342900" algn="just">
              <a:buFont typeface="Arial" panose="020B0604020202020204" pitchFamily="34" charset="0"/>
              <a:buChar char="•"/>
            </a:pPr>
            <a:r>
              <a:rPr lang="hr-HR" sz="2400" dirty="0">
                <a:solidFill>
                  <a:schemeClr val="tx1">
                    <a:lumMod val="75000"/>
                    <a:lumOff val="25000"/>
                  </a:schemeClr>
                </a:solidFill>
              </a:rPr>
              <a:t>Proizvodi i usluge na temelju ispunjavanja skupa mjerila</a:t>
            </a:r>
          </a:p>
          <a:p>
            <a:pPr marL="342900" lvl="1" indent="-342900" algn="just">
              <a:buFont typeface="Arial" panose="020B0604020202020204" pitchFamily="34" charset="0"/>
              <a:buChar char="•"/>
            </a:pPr>
            <a:r>
              <a:rPr lang="hr-HR" sz="2400" dirty="0">
                <a:solidFill>
                  <a:schemeClr val="tx1">
                    <a:lumMod val="75000"/>
                    <a:lumOff val="25000"/>
                  </a:schemeClr>
                </a:solidFill>
              </a:rPr>
              <a:t>Proizvod ekološki gledano prihvatljiviji od proizvoda iste kategorije koji nema takvu oznaku</a:t>
            </a:r>
          </a:p>
          <a:p>
            <a:pPr marL="342900" lvl="1" indent="-342900" algn="just">
              <a:buFont typeface="Arial" panose="020B0604020202020204" pitchFamily="34" charset="0"/>
              <a:buChar char="•"/>
            </a:pPr>
            <a:r>
              <a:rPr lang="hr-HR" sz="2400" dirty="0">
                <a:solidFill>
                  <a:schemeClr val="tx1">
                    <a:lumMod val="75000"/>
                    <a:lumOff val="25000"/>
                  </a:schemeClr>
                </a:solidFill>
              </a:rPr>
              <a:t>Mjerila se temelje na analizi utjecaja proizvoda na okoliš tijekom životnog vijeka te je u njihovu izradu uključena javnost i udruge</a:t>
            </a:r>
          </a:p>
          <a:p>
            <a:pPr marL="342900" lvl="1" indent="-342900" algn="just">
              <a:buFont typeface="Arial" panose="020B0604020202020204" pitchFamily="34" charset="0"/>
              <a:buChar char="•"/>
            </a:pPr>
            <a:r>
              <a:rPr lang="hr-HR" sz="2400" dirty="0">
                <a:solidFill>
                  <a:schemeClr val="tx1">
                    <a:lumMod val="75000"/>
                    <a:lumOff val="25000"/>
                  </a:schemeClr>
                </a:solidFill>
              </a:rPr>
              <a:t>Imaju i neovisan sustav verifikacije i validacije od treće strane</a:t>
            </a:r>
          </a:p>
          <a:p>
            <a:pPr marL="342900" lvl="1" indent="-342900" algn="just">
              <a:buFont typeface="Arial" panose="020B0604020202020204" pitchFamily="34" charset="0"/>
              <a:buChar char="•"/>
            </a:pPr>
            <a:r>
              <a:rPr lang="hr-HR" sz="2400" dirty="0">
                <a:solidFill>
                  <a:schemeClr val="tx1">
                    <a:lumMod val="75000"/>
                    <a:lumOff val="25000"/>
                  </a:schemeClr>
                </a:solidFill>
              </a:rPr>
              <a:t>Transparentnost i vjerodostojnost – Tip I najcjenjeniji (uključene u Svjetsku mrežu eko-oznaka - Global </a:t>
            </a:r>
            <a:r>
              <a:rPr lang="hr-HR" sz="2400" dirty="0" err="1">
                <a:solidFill>
                  <a:schemeClr val="tx1">
                    <a:lumMod val="75000"/>
                    <a:lumOff val="25000"/>
                  </a:schemeClr>
                </a:solidFill>
              </a:rPr>
              <a:t>Ecolebelling</a:t>
            </a:r>
            <a:r>
              <a:rPr lang="hr-HR" sz="2400" dirty="0">
                <a:solidFill>
                  <a:schemeClr val="tx1">
                    <a:lumMod val="75000"/>
                    <a:lumOff val="25000"/>
                  </a:schemeClr>
                </a:solidFill>
              </a:rPr>
              <a:t> Network, GEN)</a:t>
            </a:r>
            <a:endParaRPr lang="hr-HR" sz="2400" noProof="0" dirty="0">
              <a:solidFill>
                <a:schemeClr val="tx1">
                  <a:lumMod val="75000"/>
                  <a:lumOff val="25000"/>
                </a:schemeClr>
              </a:solidFill>
            </a:endParaRPr>
          </a:p>
          <a:p>
            <a:endParaRPr lang="hr-HR" dirty="0"/>
          </a:p>
        </p:txBody>
      </p:sp>
    </p:spTree>
    <p:extLst>
      <p:ext uri="{BB962C8B-B14F-4D97-AF65-F5344CB8AC3E}">
        <p14:creationId xmlns:p14="http://schemas.microsoft.com/office/powerpoint/2010/main" val="2791481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25727" y="348585"/>
            <a:ext cx="9534426" cy="995915"/>
          </a:xfrm>
        </p:spPr>
        <p:txBody>
          <a:bodyPr>
            <a:normAutofit/>
          </a:bodyPr>
          <a:lstStyle/>
          <a:p>
            <a:r>
              <a:rPr lang="en-US"/>
              <a:t>Eko-oznake – </a:t>
            </a:r>
            <a:r>
              <a:rPr lang="hr-HR"/>
              <a:t>kako primijeniti</a:t>
            </a:r>
            <a:r>
              <a:rPr lang="en-US"/>
              <a:t>?</a:t>
            </a:r>
            <a:endParaRPr lang="hr-HR"/>
          </a:p>
        </p:txBody>
      </p:sp>
      <p:sp>
        <p:nvSpPr>
          <p:cNvPr id="16" name="Content Placeholder 7">
            <a:extLst>
              <a:ext uri="{FF2B5EF4-FFF2-40B4-BE49-F238E27FC236}">
                <a16:creationId xmlns:a16="http://schemas.microsoft.com/office/drawing/2014/main" id="{D60B25A5-94DF-430A-8D33-0C4398A196E4}"/>
              </a:ext>
            </a:extLst>
          </p:cNvPr>
          <p:cNvSpPr>
            <a:spLocks noGrp="1"/>
          </p:cNvSpPr>
          <p:nvPr>
            <p:ph idx="1"/>
          </p:nvPr>
        </p:nvSpPr>
        <p:spPr>
          <a:xfrm>
            <a:off x="574766" y="1426804"/>
            <a:ext cx="11116491" cy="4353510"/>
          </a:xfrm>
        </p:spPr>
        <p:txBody>
          <a:bodyPr vert="horz" lIns="91440" tIns="45720" rIns="91440" bIns="45720" rtlCol="0" anchor="t">
            <a:noAutofit/>
          </a:bodyPr>
          <a:lstStyle/>
          <a:p>
            <a:pPr marL="457200" indent="-457200" algn="just">
              <a:buFont typeface="Arial" panose="020B0604020202020204" pitchFamily="34" charset="0"/>
              <a:buChar char="•"/>
            </a:pPr>
            <a:r>
              <a:rPr lang="hr-HR" sz="2200" noProof="0" dirty="0">
                <a:latin typeface="Calibri"/>
                <a:ea typeface="Calibri"/>
                <a:cs typeface="Calibri"/>
              </a:rPr>
              <a:t>Na ekološke znakove treće strane može se upućivati u specifikacijama, kriterijima dodjele te u klauzulama o izvršenju ugovora</a:t>
            </a:r>
          </a:p>
          <a:p>
            <a:pPr marL="457200" indent="-457200" algn="just">
              <a:buFont typeface="Arial" panose="020B0604020202020204" pitchFamily="34" charset="0"/>
              <a:buChar char="•"/>
            </a:pPr>
            <a:r>
              <a:rPr lang="hr-HR" sz="2200" noProof="0" dirty="0">
                <a:latin typeface="Calibri"/>
                <a:ea typeface="Calibri"/>
                <a:cs typeface="Calibri"/>
              </a:rPr>
              <a:t>Znakovi mogu smanjiti količinu posla pri definiranju i potvrđivanju ekoloških aspekata nabave</a:t>
            </a:r>
            <a:endParaRPr lang="hr-HR" sz="2200" noProof="0" dirty="0">
              <a:latin typeface="Calibri" pitchFamily="34" charset="0"/>
              <a:cs typeface="Calibri" pitchFamily="34" charset="0"/>
            </a:endParaRPr>
          </a:p>
          <a:p>
            <a:pPr marL="457200" indent="-457200" algn="just">
              <a:buFont typeface="Arial" panose="020B0604020202020204" pitchFamily="34" charset="0"/>
              <a:buChar char="•"/>
            </a:pPr>
            <a:r>
              <a:rPr lang="hr-HR" sz="2200" noProof="0" dirty="0">
                <a:latin typeface="Calibri"/>
                <a:ea typeface="Calibri"/>
                <a:cs typeface="Calibri"/>
              </a:rPr>
              <a:t>Da bi se izravno upućivalo na znak, on mora zadovoljavati određene standarde transparentnosti i dostupnosti, a prihvatiti se moraju i znakovi jednakovrijednih zahtjeva</a:t>
            </a:r>
          </a:p>
          <a:p>
            <a:pPr marL="457200" indent="-457200" algn="just">
              <a:buFont typeface="Arial" panose="020B0604020202020204" pitchFamily="34" charset="0"/>
              <a:buChar char="•"/>
            </a:pPr>
            <a:r>
              <a:rPr lang="hr-HR" sz="2200" noProof="0" dirty="0">
                <a:latin typeface="Calibri"/>
                <a:ea typeface="Calibri"/>
                <a:cs typeface="Calibri"/>
              </a:rPr>
              <a:t>Primjerice, kriteriji za zelenu javnu nabavu EU-a sadržavaju sljedeći tekst o potvrdi tehničkih specifikacija:</a:t>
            </a:r>
          </a:p>
          <a:p>
            <a:pPr marL="914400" lvl="1" indent="-457200" algn="just">
              <a:buFont typeface="Arial" panose="020B0604020202020204" pitchFamily="34" charset="0"/>
              <a:buChar char="•"/>
            </a:pPr>
            <a:r>
              <a:rPr lang="hr-HR" sz="2200" noProof="0" dirty="0">
                <a:solidFill>
                  <a:schemeClr val="tx1">
                    <a:lumMod val="75000"/>
                    <a:lumOff val="25000"/>
                  </a:schemeClr>
                </a:solidFill>
                <a:latin typeface="Calibri"/>
                <a:ea typeface="Calibri"/>
                <a:cs typeface="Calibri"/>
              </a:rPr>
              <a:t>„Zadovoljavajućima se smatraju proizvodi namještaja kojima je dodijeljen znak za okoliš EU-a, kako je utvrđeno Odlukom Komisije (EU) 2016/1332 ili drugi mjerodavni znakovi za okoliš ISO 14024 tip I. koji izravno zadovoljavaju te zahtjeve, ili primjenom jednakovrijednih metoda.”</a:t>
            </a:r>
          </a:p>
        </p:txBody>
      </p:sp>
    </p:spTree>
    <p:extLst>
      <p:ext uri="{BB962C8B-B14F-4D97-AF65-F5344CB8AC3E}">
        <p14:creationId xmlns:p14="http://schemas.microsoft.com/office/powerpoint/2010/main" val="25772993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044933" y="372188"/>
            <a:ext cx="9534426" cy="995915"/>
          </a:xfrm>
        </p:spPr>
        <p:txBody>
          <a:bodyPr/>
          <a:lstStyle/>
          <a:p>
            <a:r>
              <a:rPr lang="hr-HR"/>
              <a:t>EU Ecolabel</a:t>
            </a:r>
          </a:p>
        </p:txBody>
      </p:sp>
      <p:sp>
        <p:nvSpPr>
          <p:cNvPr id="8" name="Content Placeholder 7"/>
          <p:cNvSpPr>
            <a:spLocks noGrp="1"/>
          </p:cNvSpPr>
          <p:nvPr>
            <p:ph idx="1"/>
          </p:nvPr>
        </p:nvSpPr>
        <p:spPr>
          <a:xfrm>
            <a:off x="566056" y="1254034"/>
            <a:ext cx="9134857" cy="5347063"/>
          </a:xfrm>
        </p:spPr>
        <p:txBody>
          <a:bodyPr>
            <a:noAutofit/>
          </a:bodyPr>
          <a:lstStyle/>
          <a:p>
            <a:pPr marL="342900" lvl="0" indent="-342900" algn="just">
              <a:buFont typeface="Arial" panose="020B0604020202020204" pitchFamily="34" charset="0"/>
              <a:buChar char="•"/>
            </a:pPr>
            <a:r>
              <a:rPr lang="hr-HR" sz="2200"/>
              <a:t>Službena dobrovoljna eko-oznaka EU namijenjena označavanju proizvoda i usluga s manje nepovoljnim utjecajem na okoliš tijekom životnog vijeka, u odnosu na slične ili iste proizvode i usluge iz iste skupine proizvoda</a:t>
            </a:r>
            <a:endParaRPr lang="en-US" sz="2200"/>
          </a:p>
          <a:p>
            <a:pPr marL="342900" lvl="0" indent="-342900" algn="just">
              <a:buFont typeface="Arial" panose="020B0604020202020204" pitchFamily="34" charset="0"/>
              <a:buChar char="•"/>
            </a:pPr>
            <a:r>
              <a:rPr lang="en-US" sz="2200"/>
              <a:t>D</a:t>
            </a:r>
            <a:r>
              <a:rPr lang="hr-HR" sz="2200" err="1"/>
              <a:t>aje</a:t>
            </a:r>
            <a:r>
              <a:rPr lang="hr-HR" sz="2200"/>
              <a:t> potvrdu tvrtkama te informaciju potrošačima koji proizvodi i usluge zadovoljavaju visoke standarde zaštite okoliša</a:t>
            </a:r>
            <a:endParaRPr lang="en-US" sz="2200"/>
          </a:p>
          <a:p>
            <a:pPr marL="342900" lvl="0" indent="-342900" algn="just">
              <a:buFont typeface="Arial" panose="020B0604020202020204" pitchFamily="34" charset="0"/>
              <a:buChar char="•"/>
            </a:pPr>
            <a:r>
              <a:rPr lang="hr-HR" sz="2200"/>
              <a:t>Dodjeljuje se proizvodima i uslugama za distribuciju, potrošnju ili uporabu na tržištu EU (osim za medicinske proizvode ili opremu te za hranu i piće)</a:t>
            </a:r>
            <a:endParaRPr lang="en-US" sz="2200"/>
          </a:p>
          <a:p>
            <a:pPr marL="342900" lvl="0" indent="-342900" algn="just">
              <a:buFont typeface="Arial" panose="020B0604020202020204" pitchFamily="34" charset="0"/>
              <a:buChar char="•"/>
            </a:pPr>
            <a:r>
              <a:rPr lang="hr-HR" sz="2200"/>
              <a:t>Nacionalni registar proizvoda i usluga sa oznakom EU </a:t>
            </a:r>
            <a:r>
              <a:rPr lang="hr-HR" sz="2200" err="1"/>
              <a:t>Ecolabel</a:t>
            </a:r>
            <a:r>
              <a:rPr lang="hr-HR" sz="2200"/>
              <a:t>: </a:t>
            </a:r>
            <a:r>
              <a:rPr lang="hr-HR" sz="2200">
                <a:hlinkClick r:id="rId2"/>
              </a:rPr>
              <a:t>https://mzozt.gov.hr/UserDocsImages/KLIMA/Nacionalni%20REGISTAR_EU%20Ecolabel%20sije%C4%8Danj%202025.xlsx</a:t>
            </a:r>
            <a:r>
              <a:rPr lang="hr-HR" sz="2200"/>
              <a:t> </a:t>
            </a:r>
          </a:p>
          <a:p>
            <a:pPr marL="342900" lvl="0" indent="-342900" algn="just">
              <a:buFont typeface="Arial" panose="020B0604020202020204" pitchFamily="34" charset="0"/>
              <a:buChar char="•"/>
            </a:pPr>
            <a:r>
              <a:rPr lang="hr-HR" sz="2200"/>
              <a:t>EU registar EU </a:t>
            </a:r>
            <a:r>
              <a:rPr lang="hr-HR" sz="2200" err="1"/>
              <a:t>Ecolabel</a:t>
            </a:r>
            <a:r>
              <a:rPr lang="hr-HR" sz="2200"/>
              <a:t>: </a:t>
            </a:r>
            <a:r>
              <a:rPr lang="hr-HR" sz="2200">
                <a:hlinkClick r:id="rId3"/>
              </a:rPr>
              <a:t>http://ec.europa.eu/ecat/</a:t>
            </a:r>
            <a:r>
              <a:rPr lang="hr-HR" sz="2200"/>
              <a:t> </a:t>
            </a:r>
          </a:p>
        </p:txBody>
      </p:sp>
      <p:pic>
        <p:nvPicPr>
          <p:cNvPr id="2" name="Picture 1">
            <a:extLst>
              <a:ext uri="{FF2B5EF4-FFF2-40B4-BE49-F238E27FC236}">
                <a16:creationId xmlns:a16="http://schemas.microsoft.com/office/drawing/2014/main" id="{888731C6-80F9-7204-88C5-C00EE0C51EB0}"/>
              </a:ext>
            </a:extLst>
          </p:cNvPr>
          <p:cNvPicPr>
            <a:picLocks noChangeAspect="1"/>
          </p:cNvPicPr>
          <p:nvPr/>
        </p:nvPicPr>
        <p:blipFill rotWithShape="1">
          <a:blip r:embed="rId4"/>
          <a:srcRect l="19683" r="23060"/>
          <a:stretch/>
        </p:blipFill>
        <p:spPr>
          <a:xfrm>
            <a:off x="9700913" y="2277191"/>
            <a:ext cx="1997031" cy="2303617"/>
          </a:xfrm>
          <a:prstGeom prst="rect">
            <a:avLst/>
          </a:prstGeom>
        </p:spPr>
      </p:pic>
    </p:spTree>
    <p:extLst>
      <p:ext uri="{BB962C8B-B14F-4D97-AF65-F5344CB8AC3E}">
        <p14:creationId xmlns:p14="http://schemas.microsoft.com/office/powerpoint/2010/main" val="41050265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4C115-CD7F-BEE3-71BC-F95DBB6D6C1F}"/>
              </a:ext>
            </a:extLst>
          </p:cNvPr>
          <p:cNvSpPr>
            <a:spLocks noGrp="1"/>
          </p:cNvSpPr>
          <p:nvPr>
            <p:ph type="title"/>
          </p:nvPr>
        </p:nvSpPr>
        <p:spPr/>
        <p:txBody>
          <a:bodyPr/>
          <a:lstStyle/>
          <a:p>
            <a:r>
              <a:rPr lang="hr-HR"/>
              <a:t>EU </a:t>
            </a:r>
            <a:r>
              <a:rPr lang="hr-HR" err="1"/>
              <a:t>Ecolabel</a:t>
            </a:r>
            <a:endParaRPr lang="hr-HR"/>
          </a:p>
        </p:txBody>
      </p:sp>
      <p:sp>
        <p:nvSpPr>
          <p:cNvPr id="3" name="Content Placeholder 2">
            <a:extLst>
              <a:ext uri="{FF2B5EF4-FFF2-40B4-BE49-F238E27FC236}">
                <a16:creationId xmlns:a16="http://schemas.microsoft.com/office/drawing/2014/main" id="{AAE48913-DC44-A43B-8A0A-FAE27335D205}"/>
              </a:ext>
            </a:extLst>
          </p:cNvPr>
          <p:cNvSpPr>
            <a:spLocks noGrp="1"/>
          </p:cNvSpPr>
          <p:nvPr>
            <p:ph idx="1"/>
          </p:nvPr>
        </p:nvSpPr>
        <p:spPr/>
        <p:txBody>
          <a:bodyPr>
            <a:normAutofit/>
          </a:bodyPr>
          <a:lstStyle/>
          <a:p>
            <a:pPr marL="457200" indent="-457200">
              <a:buFont typeface="Arial" panose="020B0604020202020204" pitchFamily="34" charset="0"/>
              <a:buChar char="•"/>
            </a:pPr>
            <a:r>
              <a:rPr lang="hr-HR"/>
              <a:t>EU </a:t>
            </a:r>
            <a:r>
              <a:rPr lang="hr-HR" err="1"/>
              <a:t>Ecolabel</a:t>
            </a:r>
            <a:r>
              <a:rPr lang="hr-HR"/>
              <a:t> zadovoljava uvjete transparentnosti i dostupnosti</a:t>
            </a:r>
          </a:p>
          <a:p>
            <a:pPr marL="457200" indent="-457200">
              <a:buFont typeface="Arial" panose="020B0604020202020204" pitchFamily="34" charset="0"/>
              <a:buChar char="•"/>
            </a:pPr>
            <a:r>
              <a:rPr lang="hr-HR"/>
              <a:t>Mjerila su javno dostupna te prevedena na sve jezike država članica EU</a:t>
            </a:r>
          </a:p>
          <a:p>
            <a:pPr marL="457200" indent="-457200">
              <a:buFont typeface="Arial" panose="020B0604020202020204" pitchFamily="34" charset="0"/>
              <a:buChar char="•"/>
            </a:pPr>
            <a:r>
              <a:rPr lang="hr-HR"/>
              <a:t>Mjerila su dostupna na: </a:t>
            </a:r>
            <a:r>
              <a:rPr lang="hr-HR">
                <a:hlinkClick r:id="rId2"/>
              </a:rPr>
              <a:t>https://environment.ec.europa.eu/topics/circular-economy/eu-ecolabel/product-groups-and-criteria_en</a:t>
            </a:r>
            <a:r>
              <a:rPr lang="hr-HR"/>
              <a:t>  </a:t>
            </a:r>
          </a:p>
        </p:txBody>
      </p:sp>
    </p:spTree>
    <p:extLst>
      <p:ext uri="{BB962C8B-B14F-4D97-AF65-F5344CB8AC3E}">
        <p14:creationId xmlns:p14="http://schemas.microsoft.com/office/powerpoint/2010/main" val="2597937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C3710-67D4-4744-9C94-9768FDD5A326}"/>
              </a:ext>
            </a:extLst>
          </p:cNvPr>
          <p:cNvSpPr>
            <a:spLocks noGrp="1"/>
          </p:cNvSpPr>
          <p:nvPr>
            <p:ph type="title"/>
          </p:nvPr>
        </p:nvSpPr>
        <p:spPr>
          <a:xfrm>
            <a:off x="676485" y="225182"/>
            <a:ext cx="7311727" cy="710918"/>
          </a:xfrm>
        </p:spPr>
        <p:txBody>
          <a:bodyPr vert="horz" lIns="91440" tIns="45720" rIns="91440" bIns="45720" rtlCol="0" anchor="ctr">
            <a:normAutofit/>
          </a:bodyPr>
          <a:lstStyle/>
          <a:p>
            <a:r>
              <a:rPr lang="hr-HR" b="1" dirty="0">
                <a:solidFill>
                  <a:schemeClr val="tx1">
                    <a:lumMod val="75000"/>
                    <a:lumOff val="25000"/>
                  </a:schemeClr>
                </a:solidFill>
                <a:latin typeface="+mn-lt"/>
              </a:rPr>
              <a:t>Raspored </a:t>
            </a:r>
          </a:p>
        </p:txBody>
      </p:sp>
      <p:graphicFrame>
        <p:nvGraphicFramePr>
          <p:cNvPr id="4" name="Table 4">
            <a:extLst>
              <a:ext uri="{FF2B5EF4-FFF2-40B4-BE49-F238E27FC236}">
                <a16:creationId xmlns:a16="http://schemas.microsoft.com/office/drawing/2014/main" id="{BF26061F-73F2-4A0B-A9E4-131CED22AD19}"/>
              </a:ext>
            </a:extLst>
          </p:cNvPr>
          <p:cNvGraphicFramePr>
            <a:graphicFrameLocks noGrp="1"/>
          </p:cNvGraphicFramePr>
          <p:nvPr>
            <p:extLst>
              <p:ext uri="{D42A27DB-BD31-4B8C-83A1-F6EECF244321}">
                <p14:modId xmlns:p14="http://schemas.microsoft.com/office/powerpoint/2010/main" val="672500762"/>
              </p:ext>
            </p:extLst>
          </p:nvPr>
        </p:nvGraphicFramePr>
        <p:xfrm>
          <a:off x="676485" y="946914"/>
          <a:ext cx="11229637" cy="5759753"/>
        </p:xfrm>
        <a:graphic>
          <a:graphicData uri="http://schemas.openxmlformats.org/drawingml/2006/table">
            <a:tbl>
              <a:tblPr firstRow="1" bandRow="1">
                <a:tableStyleId>{93296810-A885-4BE3-A3E7-6D5BEEA58F35}</a:tableStyleId>
              </a:tblPr>
              <a:tblGrid>
                <a:gridCol w="1285913">
                  <a:extLst>
                    <a:ext uri="{9D8B030D-6E8A-4147-A177-3AD203B41FA5}">
                      <a16:colId xmlns:a16="http://schemas.microsoft.com/office/drawing/2014/main" val="2658825572"/>
                    </a:ext>
                  </a:extLst>
                </a:gridCol>
                <a:gridCol w="9943724">
                  <a:extLst>
                    <a:ext uri="{9D8B030D-6E8A-4147-A177-3AD203B41FA5}">
                      <a16:colId xmlns:a16="http://schemas.microsoft.com/office/drawing/2014/main" val="1453995164"/>
                    </a:ext>
                  </a:extLst>
                </a:gridCol>
              </a:tblGrid>
              <a:tr h="371760">
                <a:tc>
                  <a:txBody>
                    <a:bodyPr/>
                    <a:lstStyle/>
                    <a:p>
                      <a:r>
                        <a:rPr lang="hr-HR" sz="1600" noProof="0"/>
                        <a:t>Vrijeme</a:t>
                      </a:r>
                    </a:p>
                  </a:txBody>
                  <a:tcPr/>
                </a:tc>
                <a:tc>
                  <a:txBody>
                    <a:bodyPr/>
                    <a:lstStyle/>
                    <a:p>
                      <a:pPr marL="171450" indent="-171450">
                        <a:buFont typeface="Arial" panose="020B0604020202020204" pitchFamily="34" charset="0"/>
                        <a:buChar char="•"/>
                      </a:pPr>
                      <a:r>
                        <a:rPr lang="hr-HR" sz="1600" noProof="0"/>
                        <a:t>Tema</a:t>
                      </a:r>
                    </a:p>
                  </a:txBody>
                  <a:tcPr/>
                </a:tc>
                <a:extLst>
                  <a:ext uri="{0D108BD9-81ED-4DB2-BD59-A6C34878D82A}">
                    <a16:rowId xmlns:a16="http://schemas.microsoft.com/office/drawing/2014/main" val="229632734"/>
                  </a:ext>
                </a:extLst>
              </a:tr>
              <a:tr h="1478536">
                <a:tc>
                  <a:txBody>
                    <a:bodyPr/>
                    <a:lstStyle/>
                    <a:p>
                      <a:r>
                        <a:rPr lang="hr-HR" sz="1600" b="1" u="none" strike="noStrike" kern="1200" baseline="0" noProof="0">
                          <a:solidFill>
                            <a:schemeClr val="dk1"/>
                          </a:solidFill>
                        </a:rPr>
                        <a:t>8:30-10:00</a:t>
                      </a:r>
                      <a:endParaRPr lang="hr-HR" sz="1600" b="1" i="0" u="none" strike="noStrike" kern="1200" baseline="0" noProof="0">
                        <a:solidFill>
                          <a:schemeClr val="dk1"/>
                        </a:solidFill>
                        <a:latin typeface="+mn-lt"/>
                        <a:ea typeface="+mn-ea"/>
                        <a:cs typeface="+mn-cs"/>
                      </a:endParaRPr>
                    </a:p>
                  </a:txBody>
                  <a:tcPr/>
                </a:tc>
                <a:tc>
                  <a:txBody>
                    <a:bodyPr/>
                    <a:lstStyle/>
                    <a:p>
                      <a:pPr marL="285750" indent="-285750" rtl="0" fontAlgn="base">
                        <a:buFont typeface="Arial" panose="020B0604020202020204" pitchFamily="34" charset="0"/>
                        <a:buChar char="•"/>
                      </a:pPr>
                      <a:r>
                        <a:rPr lang="hr-HR" sz="1600" b="0" i="0" kern="1200" noProof="0">
                          <a:solidFill>
                            <a:schemeClr val="dk1"/>
                          </a:solidFill>
                          <a:effectLst/>
                          <a:latin typeface="+mn-lt"/>
                          <a:ea typeface="+mn-ea"/>
                          <a:cs typeface="+mn-cs"/>
                        </a:rPr>
                        <a:t>Uvod i ciljevi treninga  </a:t>
                      </a:r>
                    </a:p>
                    <a:p>
                      <a:pPr marL="285750" indent="-285750" rtl="0" fontAlgn="base">
                        <a:buFont typeface="Arial" panose="020B0604020202020204" pitchFamily="34" charset="0"/>
                        <a:buChar char="•"/>
                      </a:pPr>
                      <a:r>
                        <a:rPr lang="hr-HR" sz="1600" b="0" i="0" kern="1200" noProof="0">
                          <a:solidFill>
                            <a:schemeClr val="dk1"/>
                          </a:solidFill>
                          <a:effectLst/>
                          <a:latin typeface="+mn-lt"/>
                          <a:ea typeface="+mn-ea"/>
                          <a:cs typeface="+mn-cs"/>
                        </a:rPr>
                        <a:t>Što je zelena javna nabava?  </a:t>
                      </a:r>
                    </a:p>
                    <a:p>
                      <a:pPr marL="285750" indent="-285750" rtl="0" fontAlgn="base">
                        <a:buFont typeface="Arial" panose="020B0604020202020204" pitchFamily="34" charset="0"/>
                        <a:buChar char="•"/>
                      </a:pPr>
                      <a:r>
                        <a:rPr lang="hr-HR" sz="1600" b="0" i="0" kern="1200" noProof="0">
                          <a:solidFill>
                            <a:schemeClr val="dk1"/>
                          </a:solidFill>
                          <a:effectLst/>
                          <a:latin typeface="+mn-lt"/>
                          <a:ea typeface="+mn-ea"/>
                          <a:cs typeface="+mn-cs"/>
                        </a:rPr>
                        <a:t>Direktive i politika EU u području zelene javne nabave  </a:t>
                      </a:r>
                    </a:p>
                    <a:p>
                      <a:pPr marL="285750" indent="-285750" rtl="0" fontAlgn="base">
                        <a:buFont typeface="Arial" panose="020B0604020202020204" pitchFamily="34" charset="0"/>
                        <a:buChar char="•"/>
                      </a:pPr>
                      <a:r>
                        <a:rPr lang="hr-HR" sz="1600" b="0" i="0" kern="1200" noProof="0">
                          <a:solidFill>
                            <a:schemeClr val="dk1"/>
                          </a:solidFill>
                          <a:effectLst/>
                          <a:latin typeface="+mn-lt"/>
                          <a:ea typeface="+mn-ea"/>
                          <a:cs typeface="+mn-cs"/>
                        </a:rPr>
                        <a:t>Zakonodavni i institucionalni okvir RH za primjenu zelene javne nabave</a:t>
                      </a:r>
                      <a:r>
                        <a:rPr lang="hr-HR" sz="1600" b="1" i="0" kern="1200" noProof="0">
                          <a:solidFill>
                            <a:schemeClr val="dk1"/>
                          </a:solidFill>
                          <a:effectLst/>
                          <a:latin typeface="+mn-lt"/>
                          <a:ea typeface="+mn-ea"/>
                          <a:cs typeface="+mn-cs"/>
                        </a:rPr>
                        <a:t> </a:t>
                      </a:r>
                    </a:p>
                    <a:p>
                      <a:pPr marL="285750" indent="-285750" rtl="0" fontAlgn="base">
                        <a:buFont typeface="Arial" panose="020B0604020202020204" pitchFamily="34" charset="0"/>
                        <a:buChar char="•"/>
                      </a:pPr>
                      <a:r>
                        <a:rPr lang="hr-HR" sz="1600" b="0" i="0" kern="1200" noProof="0">
                          <a:solidFill>
                            <a:schemeClr val="dk1"/>
                          </a:solidFill>
                          <a:effectLst/>
                          <a:latin typeface="+mn-lt"/>
                          <a:ea typeface="+mn-ea"/>
                          <a:cs typeface="+mn-cs"/>
                        </a:rPr>
                        <a:t>Odluka o provedbi </a:t>
                      </a:r>
                      <a:r>
                        <a:rPr lang="hr-HR" sz="1600" b="0" i="0" kern="1200" noProof="0" err="1">
                          <a:solidFill>
                            <a:schemeClr val="dk1"/>
                          </a:solidFill>
                          <a:effectLst/>
                          <a:latin typeface="+mn-lt"/>
                          <a:ea typeface="+mn-ea"/>
                          <a:cs typeface="+mn-cs"/>
                        </a:rPr>
                        <a:t>ZeJN</a:t>
                      </a:r>
                      <a:r>
                        <a:rPr lang="hr-HR" sz="1600" b="0" i="0" kern="1200" noProof="0">
                          <a:solidFill>
                            <a:schemeClr val="dk1"/>
                          </a:solidFill>
                          <a:effectLst/>
                          <a:latin typeface="+mn-lt"/>
                          <a:ea typeface="+mn-ea"/>
                          <a:cs typeface="+mn-cs"/>
                        </a:rPr>
                        <a:t>  (Obveznici; Nabavne kategorije)</a:t>
                      </a:r>
                    </a:p>
                    <a:p>
                      <a:pPr marL="285750" indent="-285750" rtl="0" fontAlgn="base">
                        <a:buFont typeface="Arial" panose="020B0604020202020204" pitchFamily="34" charset="0"/>
                        <a:buChar char="•"/>
                      </a:pPr>
                      <a:r>
                        <a:rPr lang="hr-HR" sz="1600" b="0" i="0" kern="1200" noProof="0">
                          <a:solidFill>
                            <a:schemeClr val="dk1"/>
                          </a:solidFill>
                          <a:effectLst/>
                          <a:latin typeface="+mn-lt"/>
                          <a:ea typeface="+mn-ea"/>
                          <a:cs typeface="+mn-cs"/>
                        </a:rPr>
                        <a:t>Točke utjecaja na </a:t>
                      </a:r>
                      <a:r>
                        <a:rPr lang="hr-HR" sz="1600" b="0" i="0" kern="1200" noProof="0" err="1">
                          <a:solidFill>
                            <a:schemeClr val="dk1"/>
                          </a:solidFill>
                          <a:effectLst/>
                          <a:latin typeface="+mn-lt"/>
                          <a:ea typeface="+mn-ea"/>
                          <a:cs typeface="+mn-cs"/>
                        </a:rPr>
                        <a:t>ozelenjavanje</a:t>
                      </a:r>
                      <a:r>
                        <a:rPr lang="hr-HR" sz="1600" b="0" i="0" kern="1200" noProof="0">
                          <a:solidFill>
                            <a:schemeClr val="dk1"/>
                          </a:solidFill>
                          <a:effectLst/>
                          <a:latin typeface="+mn-lt"/>
                          <a:ea typeface="+mn-ea"/>
                          <a:cs typeface="+mn-cs"/>
                        </a:rPr>
                        <a:t> javne nabave</a:t>
                      </a:r>
                    </a:p>
                  </a:txBody>
                  <a:tcPr marL="68580" marR="68580" marT="0" marB="0"/>
                </a:tc>
                <a:extLst>
                  <a:ext uri="{0D108BD9-81ED-4DB2-BD59-A6C34878D82A}">
                    <a16:rowId xmlns:a16="http://schemas.microsoft.com/office/drawing/2014/main" val="384492396"/>
                  </a:ext>
                </a:extLst>
              </a:tr>
              <a:tr h="253890">
                <a:tc>
                  <a:txBody>
                    <a:bodyPr/>
                    <a:lstStyle/>
                    <a:p>
                      <a:r>
                        <a:rPr lang="hr-HR" sz="1600" b="1" noProof="0"/>
                        <a:t>10:00-10:15</a:t>
                      </a:r>
                    </a:p>
                  </a:txBody>
                  <a:tcPr/>
                </a:tc>
                <a:tc>
                  <a:txBody>
                    <a:bodyPr/>
                    <a:lstStyle/>
                    <a:p>
                      <a:pPr marL="0" marR="0" lvl="0" indent="0" algn="l" defTabSz="914400" rtl="0" eaLnBrk="1" fontAlgn="auto" latinLnBrk="0" hangingPunct="1">
                        <a:lnSpc>
                          <a:spcPct val="107000"/>
                        </a:lnSpc>
                        <a:spcBef>
                          <a:spcPts val="0"/>
                        </a:spcBef>
                        <a:spcAft>
                          <a:spcPts val="0"/>
                        </a:spcAft>
                        <a:buClrTx/>
                        <a:buSzTx/>
                        <a:buFont typeface="Wingdings" panose="05000000000000000000" pitchFamily="2" charset="2"/>
                        <a:buNone/>
                        <a:tabLst/>
                        <a:defRPr/>
                      </a:pPr>
                      <a:r>
                        <a:rPr lang="hr-HR" sz="1600" noProof="0"/>
                        <a:t>Stanka za osvježenje</a:t>
                      </a:r>
                    </a:p>
                  </a:txBody>
                  <a:tcPr marL="68580" marR="68580" marT="0" marB="0"/>
                </a:tc>
                <a:extLst>
                  <a:ext uri="{0D108BD9-81ED-4DB2-BD59-A6C34878D82A}">
                    <a16:rowId xmlns:a16="http://schemas.microsoft.com/office/drawing/2014/main" val="2569635500"/>
                  </a:ext>
                </a:extLst>
              </a:tr>
              <a:tr h="8080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600" b="1" kern="1200" noProof="0">
                          <a:solidFill>
                            <a:schemeClr val="dk1"/>
                          </a:solidFill>
                        </a:rPr>
                        <a:t>10:15-11:45</a:t>
                      </a:r>
                      <a:r>
                        <a:rPr lang="hr-HR" sz="1600" b="1" u="none" strike="noStrike" kern="1200" baseline="0" noProof="0">
                          <a:solidFill>
                            <a:schemeClr val="dk1"/>
                          </a:solidFill>
                        </a:rPr>
                        <a:t> </a:t>
                      </a:r>
                      <a:r>
                        <a:rPr lang="hr-HR" sz="1600" b="0" u="none" strike="noStrike" kern="1200" baseline="0" noProof="0">
                          <a:solidFill>
                            <a:schemeClr val="dk1"/>
                          </a:solidFill>
                        </a:rPr>
                        <a:t>	</a:t>
                      </a:r>
                    </a:p>
                    <a:p>
                      <a:endParaRPr lang="hr-HR" sz="1600" noProof="0"/>
                    </a:p>
                  </a:txBody>
                  <a:tcPr/>
                </a:tc>
                <a:tc>
                  <a:txBody>
                    <a:bodyPr/>
                    <a:lstStyle/>
                    <a:p>
                      <a:pPr marL="285750" indent="-285750" rtl="0" fontAlgn="base">
                        <a:buFont typeface="Arial" panose="020B0604020202020204" pitchFamily="34" charset="0"/>
                        <a:buChar char="•"/>
                      </a:pPr>
                      <a:r>
                        <a:rPr lang="hr-HR" sz="1600" b="0" i="0" kern="1200" noProof="0">
                          <a:solidFill>
                            <a:schemeClr val="dk1"/>
                          </a:solidFill>
                          <a:effectLst/>
                          <a:latin typeface="+mn-lt"/>
                          <a:ea typeface="+mn-ea"/>
                          <a:cs typeface="+mn-cs"/>
                        </a:rPr>
                        <a:t>Primjeri dobre prakse u RH sukladno Odluci o </a:t>
                      </a:r>
                      <a:r>
                        <a:rPr lang="hr-HR" sz="1600" b="0" i="0" kern="1200" noProof="0" err="1">
                          <a:solidFill>
                            <a:schemeClr val="dk1"/>
                          </a:solidFill>
                          <a:effectLst/>
                          <a:latin typeface="+mn-lt"/>
                          <a:ea typeface="+mn-ea"/>
                          <a:cs typeface="+mn-cs"/>
                        </a:rPr>
                        <a:t>ZeJN</a:t>
                      </a:r>
                      <a:r>
                        <a:rPr lang="hr-HR" sz="1600" b="0" i="0" kern="1200" noProof="0">
                          <a:solidFill>
                            <a:schemeClr val="dk1"/>
                          </a:solidFill>
                          <a:effectLst/>
                          <a:latin typeface="+mn-lt"/>
                          <a:ea typeface="+mn-ea"/>
                          <a:cs typeface="+mn-cs"/>
                        </a:rPr>
                        <a:t>: </a:t>
                      </a:r>
                    </a:p>
                    <a:p>
                      <a:pPr marL="742950" lvl="1" indent="-285750" rtl="0" fontAlgn="base">
                        <a:buFont typeface="Arial" panose="020B0604020202020204" pitchFamily="34" charset="0"/>
                        <a:buChar char="•"/>
                      </a:pPr>
                      <a:r>
                        <a:rPr lang="hr-HR" sz="1600" b="0" i="0" kern="1200" noProof="0">
                          <a:solidFill>
                            <a:schemeClr val="dk1"/>
                          </a:solidFill>
                          <a:effectLst/>
                          <a:latin typeface="+mn-lt"/>
                          <a:ea typeface="+mn-ea"/>
                          <a:cs typeface="+mn-cs"/>
                        </a:rPr>
                        <a:t>Papir, papirna konfekcija; Električna energija; Oprema za snimanja, Sredstva za čišćenje, usluge čišćenja</a:t>
                      </a:r>
                    </a:p>
                    <a:p>
                      <a:pPr marL="742950" lvl="1" indent="-285750" rtl="0" fontAlgn="base">
                        <a:buFont typeface="Arial" panose="020B0604020202020204" pitchFamily="34" charset="0"/>
                        <a:buChar char="•"/>
                      </a:pPr>
                      <a:r>
                        <a:rPr lang="hr-HR" sz="1600" b="0" i="0" kern="1200" noProof="0">
                          <a:solidFill>
                            <a:schemeClr val="dk1"/>
                          </a:solidFill>
                          <a:effectLst/>
                          <a:latin typeface="+mn-lt"/>
                          <a:ea typeface="+mn-ea"/>
                          <a:cs typeface="+mn-cs"/>
                        </a:rPr>
                        <a:t>Vježba</a:t>
                      </a:r>
                    </a:p>
                  </a:txBody>
                  <a:tcPr marL="68580" marR="68580" marT="0" marB="0"/>
                </a:tc>
                <a:extLst>
                  <a:ext uri="{0D108BD9-81ED-4DB2-BD59-A6C34878D82A}">
                    <a16:rowId xmlns:a16="http://schemas.microsoft.com/office/drawing/2014/main" val="1492915242"/>
                  </a:ext>
                </a:extLst>
              </a:tr>
              <a:tr h="253890">
                <a:tc>
                  <a:txBody>
                    <a:bodyPr/>
                    <a:lstStyle/>
                    <a:p>
                      <a:r>
                        <a:rPr lang="hr-HR" sz="1600" b="1" u="none" strike="noStrike" baseline="0" noProof="0">
                          <a:solidFill>
                            <a:srgbClr val="000000"/>
                          </a:solidFill>
                        </a:rPr>
                        <a:t>11:45-12:30</a:t>
                      </a:r>
                      <a:endParaRPr lang="hr-HR" sz="1600" b="0" i="0" u="none" strike="noStrike" baseline="0" noProof="0">
                        <a:solidFill>
                          <a:srgbClr val="000000"/>
                        </a:solidFill>
                        <a:latin typeface="Calibri" panose="020F0502020204030204" pitchFamily="34" charset="0"/>
                      </a:endParaRPr>
                    </a:p>
                  </a:txBody>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hr-HR" sz="1600" noProof="0"/>
                        <a:t>Stanka za ručak</a:t>
                      </a:r>
                    </a:p>
                  </a:txBody>
                  <a:tcPr marL="68580" marR="68580" marT="0" marB="0"/>
                </a:tc>
                <a:extLst>
                  <a:ext uri="{0D108BD9-81ED-4DB2-BD59-A6C34878D82A}">
                    <a16:rowId xmlns:a16="http://schemas.microsoft.com/office/drawing/2014/main" val="2830794840"/>
                  </a:ext>
                </a:extLst>
              </a:tr>
              <a:tr h="1136594">
                <a:tc>
                  <a:txBody>
                    <a:bodyPr/>
                    <a:lstStyle/>
                    <a:p>
                      <a:r>
                        <a:rPr lang="hr-HR" sz="1600" b="1" noProof="0"/>
                        <a:t>12:30-14:00</a:t>
                      </a:r>
                    </a:p>
                  </a:txBody>
                  <a:tcPr/>
                </a:tc>
                <a:tc>
                  <a:txBody>
                    <a:bodyPr/>
                    <a:lstStyle/>
                    <a:p>
                      <a:pPr marL="285750" lvl="0" indent="-285750" algn="l" defTabSz="914400" rtl="0" eaLnBrk="1" latinLnBrk="0" hangingPunct="1">
                        <a:lnSpc>
                          <a:spcPct val="107000"/>
                        </a:lnSpc>
                        <a:spcBef>
                          <a:spcPts val="0"/>
                        </a:spcBef>
                        <a:spcAft>
                          <a:spcPts val="0"/>
                        </a:spcAft>
                        <a:buFont typeface="Arial" panose="020B0604020202020204" pitchFamily="34" charset="0"/>
                        <a:buChar char="•"/>
                      </a:pPr>
                      <a:r>
                        <a:rPr lang="hr-HR" sz="1600" b="0" i="0" kern="1200" noProof="0">
                          <a:solidFill>
                            <a:schemeClr val="dk1"/>
                          </a:solidFill>
                          <a:effectLst/>
                          <a:latin typeface="+mn-lt"/>
                          <a:ea typeface="+mn-ea"/>
                          <a:cs typeface="+mn-cs"/>
                        </a:rPr>
                        <a:t>Primjeri dobre prakse u RH sukladno Odluci o </a:t>
                      </a:r>
                      <a:r>
                        <a:rPr lang="hr-HR" sz="1600" b="0" i="0" kern="1200" noProof="0" err="1">
                          <a:solidFill>
                            <a:schemeClr val="dk1"/>
                          </a:solidFill>
                          <a:effectLst/>
                          <a:latin typeface="+mn-lt"/>
                          <a:ea typeface="+mn-ea"/>
                          <a:cs typeface="+mn-cs"/>
                        </a:rPr>
                        <a:t>ZeJN</a:t>
                      </a:r>
                      <a:r>
                        <a:rPr lang="hr-HR" sz="1600" b="0" i="0" kern="1200" noProof="0">
                          <a:solidFill>
                            <a:schemeClr val="dk1"/>
                          </a:solidFill>
                          <a:effectLst/>
                          <a:latin typeface="+mn-lt"/>
                          <a:ea typeface="+mn-ea"/>
                          <a:cs typeface="+mn-cs"/>
                        </a:rPr>
                        <a:t>: </a:t>
                      </a:r>
                    </a:p>
                    <a:p>
                      <a:pPr marL="742950" lvl="1" indent="-285750" rtl="0" fontAlgn="base">
                        <a:buFont typeface="Arial" panose="020B0604020202020204" pitchFamily="34" charset="0"/>
                        <a:buChar char="•"/>
                      </a:pPr>
                      <a:r>
                        <a:rPr lang="hr-HR" sz="1600" b="0" i="0" kern="1200" noProof="0">
                          <a:solidFill>
                            <a:schemeClr val="dk1"/>
                          </a:solidFill>
                          <a:effectLst/>
                          <a:latin typeface="+mn-lt"/>
                          <a:ea typeface="+mn-ea"/>
                          <a:cs typeface="+mn-cs"/>
                        </a:rPr>
                        <a:t>Računala i IT oprema; Toneri i tinte; Pisači i fotokopirni uređaji;; Klima uređaji; El. Žarulje, svjetiljke, Sredstva za higijenu, Promotivni materijal</a:t>
                      </a:r>
                    </a:p>
                    <a:p>
                      <a:pPr marL="742950" lvl="1" indent="-285750" rtl="0" fontAlgn="base">
                        <a:buFont typeface="Arial" panose="020B0604020202020204" pitchFamily="34" charset="0"/>
                        <a:buChar char="•"/>
                      </a:pPr>
                      <a:r>
                        <a:rPr lang="hr-HR" sz="1600" b="0" i="0" kern="1200" noProof="0">
                          <a:solidFill>
                            <a:schemeClr val="dk1"/>
                          </a:solidFill>
                          <a:effectLst/>
                          <a:latin typeface="+mn-lt"/>
                          <a:ea typeface="+mn-ea"/>
                          <a:cs typeface="+mn-cs"/>
                        </a:rPr>
                        <a:t>Vježba</a:t>
                      </a:r>
                    </a:p>
                  </a:txBody>
                  <a:tcPr/>
                </a:tc>
                <a:extLst>
                  <a:ext uri="{0D108BD9-81ED-4DB2-BD59-A6C34878D82A}">
                    <a16:rowId xmlns:a16="http://schemas.microsoft.com/office/drawing/2014/main" val="4180575579"/>
                  </a:ext>
                </a:extLst>
              </a:tr>
              <a:tr h="253890">
                <a:tc>
                  <a:txBody>
                    <a:bodyPr/>
                    <a:lstStyle/>
                    <a:p>
                      <a:r>
                        <a:rPr lang="hr-HR" sz="1600" b="1" noProof="0"/>
                        <a:t>14:00-14:15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600" noProof="0"/>
                        <a:t>Stanka za osvježenje</a:t>
                      </a:r>
                    </a:p>
                  </a:txBody>
                  <a:tcPr/>
                </a:tc>
                <a:extLst>
                  <a:ext uri="{0D108BD9-81ED-4DB2-BD59-A6C34878D82A}">
                    <a16:rowId xmlns:a16="http://schemas.microsoft.com/office/drawing/2014/main" val="1423626613"/>
                  </a:ext>
                </a:extLst>
              </a:tr>
              <a:tr h="944063">
                <a:tc>
                  <a:txBody>
                    <a:bodyPr/>
                    <a:lstStyle/>
                    <a:p>
                      <a:r>
                        <a:rPr lang="hr-HR" sz="1600" b="1" kern="1200" noProof="0">
                          <a:solidFill>
                            <a:schemeClr val="dk1"/>
                          </a:solidFill>
                        </a:rPr>
                        <a:t>14:15 – 15:45</a:t>
                      </a:r>
                      <a:endParaRPr lang="hr-HR" sz="1600" b="1" kern="1200" noProof="0">
                        <a:solidFill>
                          <a:schemeClr val="dk1"/>
                        </a:solidFill>
                        <a:latin typeface="+mn-lt"/>
                        <a:ea typeface="+mn-ea"/>
                        <a:cs typeface="+mn-cs"/>
                      </a:endParaRPr>
                    </a:p>
                  </a:txBody>
                  <a:tcPr/>
                </a:tc>
                <a:tc>
                  <a:txBody>
                    <a:bodyPr/>
                    <a:lstStyle/>
                    <a:p>
                      <a:pPr marL="285750" indent="-285750" rtl="0" fontAlgn="base">
                        <a:buFont typeface="Arial" panose="020B0604020202020204" pitchFamily="34" charset="0"/>
                        <a:buChar char="•"/>
                      </a:pPr>
                      <a:r>
                        <a:rPr lang="hr-HR" sz="1600" b="0" i="0" kern="1200" noProof="0">
                          <a:solidFill>
                            <a:schemeClr val="dk1"/>
                          </a:solidFill>
                          <a:effectLst/>
                          <a:latin typeface="+mn-lt"/>
                          <a:ea typeface="+mn-ea"/>
                          <a:cs typeface="+mn-cs"/>
                        </a:rPr>
                        <a:t>Primjeri dobre prakse u RH sukladno Odluci o </a:t>
                      </a:r>
                      <a:r>
                        <a:rPr lang="hr-HR" sz="1600" b="0" i="0" kern="1200" noProof="0" err="1">
                          <a:solidFill>
                            <a:schemeClr val="dk1"/>
                          </a:solidFill>
                          <a:effectLst/>
                          <a:latin typeface="+mn-lt"/>
                          <a:ea typeface="+mn-ea"/>
                          <a:cs typeface="+mn-cs"/>
                        </a:rPr>
                        <a:t>ZeJN</a:t>
                      </a:r>
                      <a:r>
                        <a:rPr lang="hr-HR" sz="1600" b="0" i="0" kern="1200" noProof="0">
                          <a:solidFill>
                            <a:schemeClr val="dk1"/>
                          </a:solidFill>
                          <a:effectLst/>
                          <a:latin typeface="+mn-lt"/>
                          <a:ea typeface="+mn-ea"/>
                          <a:cs typeface="+mn-cs"/>
                        </a:rPr>
                        <a:t>: </a:t>
                      </a:r>
                    </a:p>
                    <a:p>
                      <a:pPr marL="742950" lvl="1" indent="-285750" rtl="0" fontAlgn="base">
                        <a:buFont typeface="Arial" panose="020B0604020202020204" pitchFamily="34" charset="0"/>
                        <a:buChar char="•"/>
                      </a:pPr>
                      <a:r>
                        <a:rPr lang="hr-HR" sz="1600" b="0" i="0" kern="1200" noProof="0">
                          <a:solidFill>
                            <a:schemeClr val="dk1"/>
                          </a:solidFill>
                          <a:effectLst/>
                          <a:latin typeface="+mn-lt"/>
                          <a:ea typeface="+mn-ea"/>
                          <a:cs typeface="+mn-cs"/>
                        </a:rPr>
                        <a:t>Namještaj, Vozila, Pneumatici, Prehrana i catering , Odjeća, Građevinska stolarija</a:t>
                      </a:r>
                    </a:p>
                  </a:txBody>
                  <a:tcPr/>
                </a:tc>
                <a:extLst>
                  <a:ext uri="{0D108BD9-81ED-4DB2-BD59-A6C34878D82A}">
                    <a16:rowId xmlns:a16="http://schemas.microsoft.com/office/drawing/2014/main" val="937687673"/>
                  </a:ext>
                </a:extLst>
              </a:tr>
            </a:tbl>
          </a:graphicData>
        </a:graphic>
      </p:graphicFrame>
    </p:spTree>
    <p:extLst>
      <p:ext uri="{BB962C8B-B14F-4D97-AF65-F5344CB8AC3E}">
        <p14:creationId xmlns:p14="http://schemas.microsoft.com/office/powerpoint/2010/main" val="12346372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DA0AD33-8E68-A7DD-3B7D-A421A2CE8230}"/>
              </a:ext>
            </a:extLst>
          </p:cNvPr>
          <p:cNvSpPr>
            <a:spLocks noGrp="1"/>
          </p:cNvSpPr>
          <p:nvPr>
            <p:ph type="title"/>
          </p:nvPr>
        </p:nvSpPr>
        <p:spPr>
          <a:xfrm>
            <a:off x="1023983" y="409856"/>
            <a:ext cx="9534426" cy="995915"/>
          </a:xfrm>
        </p:spPr>
        <p:txBody>
          <a:bodyPr/>
          <a:lstStyle/>
          <a:p>
            <a:r>
              <a:rPr lang="hr-HR"/>
              <a:t>Proizvodi s EU </a:t>
            </a:r>
            <a:r>
              <a:rPr lang="hr-HR" err="1"/>
              <a:t>Ecolabel</a:t>
            </a:r>
            <a:r>
              <a:rPr lang="hr-HR"/>
              <a:t> oznakom</a:t>
            </a:r>
          </a:p>
        </p:txBody>
      </p:sp>
      <p:sp>
        <p:nvSpPr>
          <p:cNvPr id="5" name="TekstniOkvir 4">
            <a:extLst>
              <a:ext uri="{FF2B5EF4-FFF2-40B4-BE49-F238E27FC236}">
                <a16:creationId xmlns:a16="http://schemas.microsoft.com/office/drawing/2014/main" id="{C86A1DC7-576C-00AE-CB17-5F47C0D40739}"/>
              </a:ext>
            </a:extLst>
          </p:cNvPr>
          <p:cNvSpPr txBox="1"/>
          <p:nvPr/>
        </p:nvSpPr>
        <p:spPr>
          <a:xfrm>
            <a:off x="3113902" y="5274753"/>
            <a:ext cx="8300727" cy="1200329"/>
          </a:xfrm>
          <a:prstGeom prst="rect">
            <a:avLst/>
          </a:prstGeom>
          <a:noFill/>
        </p:spPr>
        <p:txBody>
          <a:bodyPr wrap="square">
            <a:spAutoFit/>
          </a:bodyPr>
          <a:lstStyle/>
          <a:p>
            <a:r>
              <a:rPr lang="hr-HR"/>
              <a:t>Izvor: </a:t>
            </a:r>
            <a:r>
              <a:rPr lang="hr-HR">
                <a:hlinkClick r:id="rId2"/>
              </a:rPr>
              <a:t>https://app.powerbi.com/view?r=eyJrIjoiMzAyMzVkNWMtNmJhOS00ZDg4LWIzMTItNzczMDkwODBiNjRmIiwidCI6ImIyNGM4YjA2LTUyMmMtNDZmZS05MDgwLTcwOTI2ZjhkZGRiMSIsImMiOjh9</a:t>
            </a:r>
            <a:r>
              <a:rPr lang="hr-HR"/>
              <a:t> </a:t>
            </a:r>
          </a:p>
        </p:txBody>
      </p:sp>
      <p:pic>
        <p:nvPicPr>
          <p:cNvPr id="4" name="Picture 3">
            <a:extLst>
              <a:ext uri="{FF2B5EF4-FFF2-40B4-BE49-F238E27FC236}">
                <a16:creationId xmlns:a16="http://schemas.microsoft.com/office/drawing/2014/main" id="{D76F5B91-8239-2654-6669-4C1A99F32A94}"/>
              </a:ext>
            </a:extLst>
          </p:cNvPr>
          <p:cNvPicPr>
            <a:picLocks noChangeAspect="1"/>
          </p:cNvPicPr>
          <p:nvPr/>
        </p:nvPicPr>
        <p:blipFill>
          <a:blip r:embed="rId3"/>
          <a:stretch>
            <a:fillRect/>
          </a:stretch>
        </p:blipFill>
        <p:spPr>
          <a:xfrm>
            <a:off x="1023984" y="1583246"/>
            <a:ext cx="4511844" cy="1845754"/>
          </a:xfrm>
          <a:prstGeom prst="rect">
            <a:avLst/>
          </a:prstGeom>
        </p:spPr>
      </p:pic>
      <p:pic>
        <p:nvPicPr>
          <p:cNvPr id="8" name="Picture 7">
            <a:extLst>
              <a:ext uri="{FF2B5EF4-FFF2-40B4-BE49-F238E27FC236}">
                <a16:creationId xmlns:a16="http://schemas.microsoft.com/office/drawing/2014/main" id="{8E7673B8-AA3B-1D00-3001-94316800B423}"/>
              </a:ext>
            </a:extLst>
          </p:cNvPr>
          <p:cNvPicPr>
            <a:picLocks noChangeAspect="1"/>
          </p:cNvPicPr>
          <p:nvPr/>
        </p:nvPicPr>
        <p:blipFill>
          <a:blip r:embed="rId4"/>
          <a:stretch>
            <a:fillRect/>
          </a:stretch>
        </p:blipFill>
        <p:spPr>
          <a:xfrm>
            <a:off x="1023983" y="3574438"/>
            <a:ext cx="4754440" cy="1555465"/>
          </a:xfrm>
          <a:prstGeom prst="rect">
            <a:avLst/>
          </a:prstGeom>
        </p:spPr>
      </p:pic>
      <p:pic>
        <p:nvPicPr>
          <p:cNvPr id="11" name="Picture 10">
            <a:extLst>
              <a:ext uri="{FF2B5EF4-FFF2-40B4-BE49-F238E27FC236}">
                <a16:creationId xmlns:a16="http://schemas.microsoft.com/office/drawing/2014/main" id="{6BEBEB45-E6D0-82EE-7E2B-76DE59EC1DD8}"/>
              </a:ext>
            </a:extLst>
          </p:cNvPr>
          <p:cNvPicPr>
            <a:picLocks noChangeAspect="1"/>
          </p:cNvPicPr>
          <p:nvPr/>
        </p:nvPicPr>
        <p:blipFill>
          <a:blip r:embed="rId5"/>
          <a:stretch>
            <a:fillRect/>
          </a:stretch>
        </p:blipFill>
        <p:spPr>
          <a:xfrm>
            <a:off x="6096000" y="1583246"/>
            <a:ext cx="5496692" cy="3248478"/>
          </a:xfrm>
          <a:prstGeom prst="rect">
            <a:avLst/>
          </a:prstGeom>
        </p:spPr>
      </p:pic>
    </p:spTree>
    <p:extLst>
      <p:ext uri="{BB962C8B-B14F-4D97-AF65-F5344CB8AC3E}">
        <p14:creationId xmlns:p14="http://schemas.microsoft.com/office/powerpoint/2010/main" val="27830287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hr-HR"/>
              <a:t>Eko-oznake Tip I</a:t>
            </a:r>
          </a:p>
        </p:txBody>
      </p:sp>
      <p:pic>
        <p:nvPicPr>
          <p:cNvPr id="4" name="Picture 3">
            <a:extLst>
              <a:ext uri="{FF2B5EF4-FFF2-40B4-BE49-F238E27FC236}">
                <a16:creationId xmlns:a16="http://schemas.microsoft.com/office/drawing/2014/main" id="{9CC171BB-DE69-B6A5-1600-D168D972DD27}"/>
              </a:ext>
            </a:extLst>
          </p:cNvPr>
          <p:cNvPicPr>
            <a:picLocks noChangeAspect="1"/>
          </p:cNvPicPr>
          <p:nvPr/>
        </p:nvPicPr>
        <p:blipFill>
          <a:blip r:embed="rId2"/>
          <a:stretch>
            <a:fillRect/>
          </a:stretch>
        </p:blipFill>
        <p:spPr>
          <a:xfrm>
            <a:off x="1039660" y="2387905"/>
            <a:ext cx="10428833" cy="1781071"/>
          </a:xfrm>
          <a:prstGeom prst="rect">
            <a:avLst/>
          </a:prstGeom>
        </p:spPr>
      </p:pic>
    </p:spTree>
    <p:extLst>
      <p:ext uri="{BB962C8B-B14F-4D97-AF65-F5344CB8AC3E}">
        <p14:creationId xmlns:p14="http://schemas.microsoft.com/office/powerpoint/2010/main" val="34195429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66DD3-5802-8075-9747-031E84AD44F6}"/>
              </a:ext>
            </a:extLst>
          </p:cNvPr>
          <p:cNvSpPr>
            <a:spLocks noGrp="1"/>
          </p:cNvSpPr>
          <p:nvPr>
            <p:ph type="title"/>
          </p:nvPr>
        </p:nvSpPr>
        <p:spPr/>
        <p:txBody>
          <a:bodyPr/>
          <a:lstStyle/>
          <a:p>
            <a:r>
              <a:rPr lang="hr-HR"/>
              <a:t>Dokazivanje</a:t>
            </a:r>
          </a:p>
        </p:txBody>
      </p:sp>
      <p:pic>
        <p:nvPicPr>
          <p:cNvPr id="5" name="Content Placeholder 4">
            <a:extLst>
              <a:ext uri="{FF2B5EF4-FFF2-40B4-BE49-F238E27FC236}">
                <a16:creationId xmlns:a16="http://schemas.microsoft.com/office/drawing/2014/main" id="{357F40A1-567B-96DF-AEE6-8F149C804423}"/>
              </a:ext>
            </a:extLst>
          </p:cNvPr>
          <p:cNvPicPr>
            <a:picLocks noGrp="1" noChangeAspect="1"/>
          </p:cNvPicPr>
          <p:nvPr>
            <p:ph idx="1"/>
          </p:nvPr>
        </p:nvPicPr>
        <p:blipFill>
          <a:blip r:embed="rId2"/>
          <a:stretch>
            <a:fillRect/>
          </a:stretch>
        </p:blipFill>
        <p:spPr>
          <a:xfrm>
            <a:off x="1022254" y="1963702"/>
            <a:ext cx="10147491" cy="2612979"/>
          </a:xfrm>
        </p:spPr>
      </p:pic>
    </p:spTree>
    <p:extLst>
      <p:ext uri="{BB962C8B-B14F-4D97-AF65-F5344CB8AC3E}">
        <p14:creationId xmlns:p14="http://schemas.microsoft.com/office/powerpoint/2010/main" val="35567320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36876-FCE1-DA6D-3283-1E943D700CE1}"/>
              </a:ext>
            </a:extLst>
          </p:cNvPr>
          <p:cNvSpPr>
            <a:spLocks noGrp="1"/>
          </p:cNvSpPr>
          <p:nvPr>
            <p:ph type="title"/>
          </p:nvPr>
        </p:nvSpPr>
        <p:spPr/>
        <p:txBody>
          <a:bodyPr vert="horz" lIns="91440" tIns="45720" rIns="91440" bIns="45720" rtlCol="0" anchor="ctr">
            <a:normAutofit/>
          </a:bodyPr>
          <a:lstStyle/>
          <a:p>
            <a:r>
              <a:rPr lang="en-GB" dirty="0"/>
              <a:t>ODLUKA KOMISIJE (EU) 2019/70</a:t>
            </a:r>
            <a:endParaRPr lang="hr-HR" dirty="0"/>
          </a:p>
        </p:txBody>
      </p:sp>
      <p:sp>
        <p:nvSpPr>
          <p:cNvPr id="3" name="Content Placeholder 2">
            <a:extLst>
              <a:ext uri="{FF2B5EF4-FFF2-40B4-BE49-F238E27FC236}">
                <a16:creationId xmlns:a16="http://schemas.microsoft.com/office/drawing/2014/main" id="{D331ECF1-B546-AB30-10C8-A9169E8850C9}"/>
              </a:ext>
            </a:extLst>
          </p:cNvPr>
          <p:cNvSpPr>
            <a:spLocks noGrp="1"/>
          </p:cNvSpPr>
          <p:nvPr>
            <p:ph idx="1"/>
          </p:nvPr>
        </p:nvSpPr>
        <p:spPr>
          <a:xfrm>
            <a:off x="859971" y="1905000"/>
            <a:ext cx="10287096" cy="3676810"/>
          </a:xfrm>
        </p:spPr>
        <p:txBody>
          <a:bodyPr>
            <a:normAutofit/>
          </a:bodyPr>
          <a:lstStyle/>
          <a:p>
            <a:pPr marL="457200" indent="-457200" algn="just">
              <a:buFont typeface="Arial" panose="020B0604020202020204" pitchFamily="34" charset="0"/>
              <a:buChar char="•"/>
            </a:pPr>
            <a:r>
              <a:rPr lang="hr-HR" noProof="0"/>
              <a:t>ODLUKA KOMISIJE (EU) 2019/70 </a:t>
            </a:r>
            <a:r>
              <a:rPr lang="hr-HR" noProof="0" err="1"/>
              <a:t>оd</a:t>
            </a:r>
            <a:r>
              <a:rPr lang="hr-HR" noProof="0"/>
              <a:t> 11. siječnja 2019. o utvrđivanju mjerila za dodjelu znaka za okoliš EU-a za grafički papir i mjerila za dodjelu znaka za okoliš EU-a za upijajući papir i proizvode od upijajućeg papira</a:t>
            </a:r>
          </a:p>
          <a:p>
            <a:pPr algn="just"/>
            <a:endParaRPr lang="hr-HR" noProof="0"/>
          </a:p>
        </p:txBody>
      </p:sp>
    </p:spTree>
    <p:extLst>
      <p:ext uri="{BB962C8B-B14F-4D97-AF65-F5344CB8AC3E}">
        <p14:creationId xmlns:p14="http://schemas.microsoft.com/office/powerpoint/2010/main" val="34329566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E2D1F-4A4D-FBDB-99C4-EF5B94CBE87D}"/>
              </a:ext>
            </a:extLst>
          </p:cNvPr>
          <p:cNvSpPr>
            <a:spLocks noGrp="1"/>
          </p:cNvSpPr>
          <p:nvPr>
            <p:ph type="title"/>
          </p:nvPr>
        </p:nvSpPr>
        <p:spPr>
          <a:xfrm>
            <a:off x="772886" y="776433"/>
            <a:ext cx="10374181" cy="995915"/>
          </a:xfrm>
        </p:spPr>
        <p:txBody>
          <a:bodyPr vert="horz" lIns="91440" tIns="45720" rIns="91440" bIns="45720" rtlCol="0" anchor="ctr">
            <a:noAutofit/>
          </a:bodyPr>
          <a:lstStyle/>
          <a:p>
            <a:r>
              <a:rPr lang="hr-HR" sz="3200" dirty="0"/>
              <a:t>Mjerila za dodjelu znaka za okoliš EU-a za „grafički papir” i „upijajući papir i proizvode od upijajućeg papira”</a:t>
            </a:r>
          </a:p>
        </p:txBody>
      </p:sp>
      <p:sp>
        <p:nvSpPr>
          <p:cNvPr id="3" name="Content Placeholder 2">
            <a:extLst>
              <a:ext uri="{FF2B5EF4-FFF2-40B4-BE49-F238E27FC236}">
                <a16:creationId xmlns:a16="http://schemas.microsoft.com/office/drawing/2014/main" id="{CE473C07-8271-5CC8-1BF8-C073BE2F8A44}"/>
              </a:ext>
            </a:extLst>
          </p:cNvPr>
          <p:cNvSpPr>
            <a:spLocks noGrp="1"/>
          </p:cNvSpPr>
          <p:nvPr>
            <p:ph idx="1"/>
          </p:nvPr>
        </p:nvSpPr>
        <p:spPr>
          <a:xfrm>
            <a:off x="772886" y="1970314"/>
            <a:ext cx="10374181" cy="3611496"/>
          </a:xfrm>
        </p:spPr>
        <p:txBody>
          <a:bodyPr>
            <a:normAutofit fontScale="77500" lnSpcReduction="20000"/>
          </a:bodyPr>
          <a:lstStyle/>
          <a:p>
            <a:r>
              <a:rPr lang="hr-HR" noProof="0"/>
              <a:t>Mjerila za dodjelu znaka za okoliš EU-a za „grafički papir” </a:t>
            </a:r>
            <a:r>
              <a:rPr lang="hr-HR"/>
              <a:t>a „upijajući papir i proizvode od upijajućeg papira”</a:t>
            </a:r>
            <a:r>
              <a:rPr lang="hr-HR" noProof="0"/>
              <a:t>: </a:t>
            </a:r>
          </a:p>
          <a:p>
            <a:pPr marL="514350" indent="-514350">
              <a:buAutoNum type="arabicPeriod"/>
            </a:pPr>
            <a:r>
              <a:rPr lang="hr-HR" noProof="0"/>
              <a:t>emisije u vodu i zrak</a:t>
            </a:r>
          </a:p>
          <a:p>
            <a:pPr marL="514350" indent="-514350">
              <a:buAutoNum type="arabicPeriod"/>
            </a:pPr>
            <a:r>
              <a:rPr lang="hr-HR" noProof="0"/>
              <a:t>potrošnja energije</a:t>
            </a:r>
          </a:p>
          <a:p>
            <a:pPr marL="514350" indent="-514350">
              <a:buAutoNum type="arabicPeriod"/>
            </a:pPr>
            <a:r>
              <a:rPr lang="hr-HR" noProof="0"/>
              <a:t>vlakna: očuvanje resursa, održivo gospodarenje šumama</a:t>
            </a:r>
          </a:p>
          <a:p>
            <a:pPr marL="514350" indent="-514350">
              <a:buAutoNum type="arabicPeriod"/>
            </a:pPr>
            <a:r>
              <a:rPr lang="hr-HR" noProof="0"/>
              <a:t>ograničene opasne tvari i smjese</a:t>
            </a:r>
          </a:p>
          <a:p>
            <a:pPr marL="514350" indent="-514350">
              <a:buAutoNum type="arabicPeriod"/>
            </a:pPr>
            <a:r>
              <a:rPr lang="hr-HR" noProof="0"/>
              <a:t>gospodarenje otpadom</a:t>
            </a:r>
          </a:p>
          <a:p>
            <a:pPr marL="514350" indent="-514350">
              <a:buAutoNum type="arabicPeriod"/>
            </a:pPr>
            <a:r>
              <a:rPr lang="hr-HR" noProof="0"/>
              <a:t>prikladnost za upotrebu</a:t>
            </a:r>
          </a:p>
          <a:p>
            <a:pPr marL="514350" indent="-514350">
              <a:buAutoNum type="arabicPeriod"/>
            </a:pPr>
            <a:r>
              <a:rPr lang="hr-HR" noProof="0"/>
              <a:t>informacije na ambalaži</a:t>
            </a:r>
          </a:p>
          <a:p>
            <a:pPr marL="514350" indent="-514350">
              <a:buAutoNum type="arabicPeriod"/>
            </a:pPr>
            <a:r>
              <a:rPr lang="hr-HR" noProof="0"/>
              <a:t>informacije koje se pojavljuju na znaku za okoliš EU-a</a:t>
            </a:r>
          </a:p>
        </p:txBody>
      </p:sp>
    </p:spTree>
    <p:extLst>
      <p:ext uri="{BB962C8B-B14F-4D97-AF65-F5344CB8AC3E}">
        <p14:creationId xmlns:p14="http://schemas.microsoft.com/office/powerpoint/2010/main" val="16219499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65206-A4FA-94DF-0C76-E5994E7150EA}"/>
              </a:ext>
            </a:extLst>
          </p:cNvPr>
          <p:cNvSpPr>
            <a:spLocks noGrp="1"/>
          </p:cNvSpPr>
          <p:nvPr>
            <p:ph type="title"/>
          </p:nvPr>
        </p:nvSpPr>
        <p:spPr/>
        <p:txBody>
          <a:bodyPr/>
          <a:lstStyle/>
          <a:p>
            <a:r>
              <a:rPr lang="hr-HR" sz="4400" noProof="0"/>
              <a:t>Mjerila za dodjelu znaka za okoliš EU-a</a:t>
            </a:r>
            <a:endParaRPr lang="hr-HR"/>
          </a:p>
        </p:txBody>
      </p:sp>
      <p:sp>
        <p:nvSpPr>
          <p:cNvPr id="3" name="Content Placeholder 2">
            <a:extLst>
              <a:ext uri="{FF2B5EF4-FFF2-40B4-BE49-F238E27FC236}">
                <a16:creationId xmlns:a16="http://schemas.microsoft.com/office/drawing/2014/main" id="{F5308FB9-B708-1CDD-DC66-793B1032D69E}"/>
              </a:ext>
            </a:extLst>
          </p:cNvPr>
          <p:cNvSpPr>
            <a:spLocks noGrp="1"/>
          </p:cNvSpPr>
          <p:nvPr>
            <p:ph idx="1"/>
          </p:nvPr>
        </p:nvSpPr>
        <p:spPr/>
        <p:txBody>
          <a:bodyPr/>
          <a:lstStyle/>
          <a:p>
            <a:pPr marL="457200" indent="-457200">
              <a:buFont typeface="Arial" panose="020B0604020202020204" pitchFamily="34" charset="0"/>
              <a:buChar char="•"/>
            </a:pPr>
            <a:r>
              <a:rPr lang="hr-HR"/>
              <a:t>Za svako od mjerila, Odlukom EK je propisan kriterij po kojem se načelno može odrediti jednakovrijednost </a:t>
            </a:r>
          </a:p>
          <a:p>
            <a:r>
              <a:rPr lang="hr-HR">
                <a:hlinkClick r:id="rId2"/>
              </a:rPr>
              <a:t>https://eur-lex.europa.eu/legal-content/HR/TXT/PDF/?uri=CELEX:32019D0070</a:t>
            </a:r>
            <a:r>
              <a:rPr lang="hr-HR"/>
              <a:t> </a:t>
            </a:r>
          </a:p>
          <a:p>
            <a:endParaRPr lang="hr-HR"/>
          </a:p>
        </p:txBody>
      </p:sp>
    </p:spTree>
    <p:extLst>
      <p:ext uri="{BB962C8B-B14F-4D97-AF65-F5344CB8AC3E}">
        <p14:creationId xmlns:p14="http://schemas.microsoft.com/office/powerpoint/2010/main" val="30320267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F19BE-3272-5C1E-4EC1-066277BDECE7}"/>
              </a:ext>
            </a:extLst>
          </p:cNvPr>
          <p:cNvSpPr>
            <a:spLocks noGrp="1"/>
          </p:cNvSpPr>
          <p:nvPr>
            <p:ph type="title"/>
          </p:nvPr>
        </p:nvSpPr>
        <p:spPr>
          <a:xfrm>
            <a:off x="1149177" y="776433"/>
            <a:ext cx="9997889" cy="995915"/>
          </a:xfrm>
        </p:spPr>
        <p:txBody>
          <a:bodyPr vert="horz" lIns="91440" tIns="45720" rIns="91440" bIns="45720" rtlCol="0" anchor="ctr">
            <a:normAutofit/>
          </a:bodyPr>
          <a:lstStyle/>
          <a:p>
            <a:r>
              <a:rPr lang="hr-HR" dirty="0"/>
              <a:t>Sukladnost sa </a:t>
            </a:r>
            <a:r>
              <a:rPr lang="hr-HR" dirty="0" err="1"/>
              <a:t>Ecolabel</a:t>
            </a:r>
            <a:r>
              <a:rPr lang="hr-HR" dirty="0"/>
              <a:t> oznakom</a:t>
            </a:r>
          </a:p>
        </p:txBody>
      </p:sp>
      <p:sp>
        <p:nvSpPr>
          <p:cNvPr id="3" name="Content Placeholder 2">
            <a:extLst>
              <a:ext uri="{FF2B5EF4-FFF2-40B4-BE49-F238E27FC236}">
                <a16:creationId xmlns:a16="http://schemas.microsoft.com/office/drawing/2014/main" id="{A590E88C-CEAD-F7A7-126B-D6248501F0D1}"/>
              </a:ext>
            </a:extLst>
          </p:cNvPr>
          <p:cNvSpPr>
            <a:spLocks noGrp="1"/>
          </p:cNvSpPr>
          <p:nvPr>
            <p:ph idx="1"/>
          </p:nvPr>
        </p:nvSpPr>
        <p:spPr/>
        <p:txBody>
          <a:bodyPr/>
          <a:lstStyle/>
          <a:p>
            <a:r>
              <a:rPr lang="hr-HR" b="1"/>
              <a:t>TEHNIČKE SPECIFIKACIJE – PRIMJER </a:t>
            </a:r>
          </a:p>
          <a:p>
            <a:r>
              <a:rPr lang="pl-PL"/>
              <a:t>Uredski papir za jednostrani i dvostrani ispis i kopiranje A4, 80 g/m²</a:t>
            </a:r>
            <a:r>
              <a:rPr lang="hr-HR"/>
              <a:t> - mora posjedovati </a:t>
            </a:r>
            <a:r>
              <a:rPr lang="hr-HR" err="1"/>
              <a:t>Ecolabel</a:t>
            </a:r>
            <a:r>
              <a:rPr lang="hr-HR"/>
              <a:t> oznaku ili jednakovrijedno</a:t>
            </a:r>
          </a:p>
          <a:p>
            <a:endParaRPr lang="hr-HR"/>
          </a:p>
          <a:p>
            <a:r>
              <a:rPr lang="pl-PL"/>
              <a:t>PAPIRNATI RUČNIK ZA RUKE, bijeli, dvoslojni, u roli - </a:t>
            </a:r>
            <a:r>
              <a:rPr lang="hr-HR"/>
              <a:t>mora posjedovati </a:t>
            </a:r>
            <a:r>
              <a:rPr lang="hr-HR" err="1"/>
              <a:t>Ecolabel</a:t>
            </a:r>
            <a:r>
              <a:rPr lang="hr-HR"/>
              <a:t> oznaku ili jednakovrijedno</a:t>
            </a:r>
          </a:p>
        </p:txBody>
      </p:sp>
    </p:spTree>
    <p:extLst>
      <p:ext uri="{BB962C8B-B14F-4D97-AF65-F5344CB8AC3E}">
        <p14:creationId xmlns:p14="http://schemas.microsoft.com/office/powerpoint/2010/main" val="34323763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5CC45-0988-086D-1D59-0BBB3329646A}"/>
              </a:ext>
            </a:extLst>
          </p:cNvPr>
          <p:cNvSpPr>
            <a:spLocks noGrp="1"/>
          </p:cNvSpPr>
          <p:nvPr>
            <p:ph type="title"/>
          </p:nvPr>
        </p:nvSpPr>
        <p:spPr/>
        <p:txBody>
          <a:bodyPr vert="horz" lIns="91440" tIns="45720" rIns="91440" bIns="45720" rtlCol="0" anchor="ctr">
            <a:normAutofit/>
          </a:bodyPr>
          <a:lstStyle/>
          <a:p>
            <a:r>
              <a:rPr lang="hr-HR" dirty="0"/>
              <a:t>Udio recikliranih vlakana – uredski papir</a:t>
            </a:r>
          </a:p>
        </p:txBody>
      </p:sp>
      <p:sp>
        <p:nvSpPr>
          <p:cNvPr id="3" name="Content Placeholder 2">
            <a:extLst>
              <a:ext uri="{FF2B5EF4-FFF2-40B4-BE49-F238E27FC236}">
                <a16:creationId xmlns:a16="http://schemas.microsoft.com/office/drawing/2014/main" id="{07F007F4-E245-80C3-B809-77BD4FA885A4}"/>
              </a:ext>
            </a:extLst>
          </p:cNvPr>
          <p:cNvSpPr>
            <a:spLocks noGrp="1"/>
          </p:cNvSpPr>
          <p:nvPr>
            <p:ph idx="1"/>
          </p:nvPr>
        </p:nvSpPr>
        <p:spPr>
          <a:xfrm>
            <a:off x="1142374" y="1772348"/>
            <a:ext cx="10004693" cy="3809462"/>
          </a:xfrm>
        </p:spPr>
        <p:txBody>
          <a:bodyPr>
            <a:normAutofit/>
          </a:bodyPr>
          <a:lstStyle/>
          <a:p>
            <a:pPr marL="457200" indent="-457200">
              <a:buFont typeface="Arial" panose="020B0604020202020204" pitchFamily="34" charset="0"/>
              <a:buChar char="•"/>
            </a:pPr>
            <a:r>
              <a:rPr lang="hr-HR"/>
              <a:t>Propisani udjeli recikliranih sadržaja – primjenjivi na cijelu nabavu</a:t>
            </a:r>
          </a:p>
          <a:p>
            <a:pPr marL="457200" indent="-457200" algn="just">
              <a:buFont typeface="Arial" panose="020B0604020202020204" pitchFamily="34" charset="0"/>
              <a:buChar char="•"/>
            </a:pPr>
            <a:r>
              <a:rPr lang="hr-HR"/>
              <a:t>Odluka EK - Mjerilo 3. Vlakna: „Najmanje 70 % vlakana pripisanih proizvodu ili proizvodnoj liniji mora potjecati iz šuma ili područja kojima se upravlja u skladu s načelima održivog gospodarenja šumama koja ispunjavaju zahtjeve utvrđene relevantnim neovisnim sustavom lanca nadzora i/ili mora potjecati od recikliranih materijala.” </a:t>
            </a:r>
          </a:p>
          <a:p>
            <a:pPr marL="457200" indent="-457200">
              <a:buFontTx/>
              <a:buChar char="-"/>
            </a:pPr>
            <a:endParaRPr lang="hr-HR"/>
          </a:p>
          <a:p>
            <a:pPr marL="457200" indent="-457200">
              <a:buFontTx/>
              <a:buChar char="-"/>
            </a:pPr>
            <a:endParaRPr lang="hr-HR"/>
          </a:p>
        </p:txBody>
      </p:sp>
    </p:spTree>
    <p:extLst>
      <p:ext uri="{BB962C8B-B14F-4D97-AF65-F5344CB8AC3E}">
        <p14:creationId xmlns:p14="http://schemas.microsoft.com/office/powerpoint/2010/main" val="16904917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767ED-8637-1DC4-E8C2-4EAC3D0EDEAB}"/>
              </a:ext>
            </a:extLst>
          </p:cNvPr>
          <p:cNvSpPr>
            <a:spLocks noGrp="1"/>
          </p:cNvSpPr>
          <p:nvPr>
            <p:ph type="title"/>
          </p:nvPr>
        </p:nvSpPr>
        <p:spPr/>
        <p:txBody>
          <a:bodyPr/>
          <a:lstStyle/>
          <a:p>
            <a:r>
              <a:rPr lang="hr-HR"/>
              <a:t>Primjer (1)</a:t>
            </a:r>
          </a:p>
        </p:txBody>
      </p:sp>
      <p:pic>
        <p:nvPicPr>
          <p:cNvPr id="5" name="Content Placeholder 4">
            <a:extLst>
              <a:ext uri="{FF2B5EF4-FFF2-40B4-BE49-F238E27FC236}">
                <a16:creationId xmlns:a16="http://schemas.microsoft.com/office/drawing/2014/main" id="{454ED7D4-1956-8701-1F6C-755C09A0549B}"/>
              </a:ext>
            </a:extLst>
          </p:cNvPr>
          <p:cNvPicPr>
            <a:picLocks noGrp="1" noChangeAspect="1"/>
          </p:cNvPicPr>
          <p:nvPr>
            <p:ph idx="1"/>
          </p:nvPr>
        </p:nvPicPr>
        <p:blipFill>
          <a:blip r:embed="rId2"/>
          <a:stretch>
            <a:fillRect/>
          </a:stretch>
        </p:blipFill>
        <p:spPr>
          <a:xfrm>
            <a:off x="1280178" y="1880697"/>
            <a:ext cx="6401693" cy="2667372"/>
          </a:xfrm>
        </p:spPr>
      </p:pic>
      <p:sp>
        <p:nvSpPr>
          <p:cNvPr id="6" name="TextBox 5">
            <a:extLst>
              <a:ext uri="{FF2B5EF4-FFF2-40B4-BE49-F238E27FC236}">
                <a16:creationId xmlns:a16="http://schemas.microsoft.com/office/drawing/2014/main" id="{9A1837B9-B2F1-60D2-94E7-8962BCA675F1}"/>
              </a:ext>
            </a:extLst>
          </p:cNvPr>
          <p:cNvSpPr txBox="1"/>
          <p:nvPr/>
        </p:nvSpPr>
        <p:spPr>
          <a:xfrm>
            <a:off x="4700953" y="5096635"/>
            <a:ext cx="5228493" cy="369332"/>
          </a:xfrm>
          <a:prstGeom prst="rect">
            <a:avLst/>
          </a:prstGeom>
          <a:noFill/>
        </p:spPr>
        <p:txBody>
          <a:bodyPr wrap="square" rtlCol="0">
            <a:spAutoFit/>
          </a:bodyPr>
          <a:lstStyle/>
          <a:p>
            <a:r>
              <a:rPr lang="hr-HR">
                <a:hlinkClick r:id="rId3"/>
              </a:rPr>
              <a:t>https://eojn.hr/prior-consultation-eo/33400</a:t>
            </a:r>
            <a:r>
              <a:rPr lang="hr-HR"/>
              <a:t> </a:t>
            </a:r>
          </a:p>
        </p:txBody>
      </p:sp>
    </p:spTree>
    <p:extLst>
      <p:ext uri="{BB962C8B-B14F-4D97-AF65-F5344CB8AC3E}">
        <p14:creationId xmlns:p14="http://schemas.microsoft.com/office/powerpoint/2010/main" val="25347496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6CA5E-D994-65CE-584A-D9C7079C7F90}"/>
              </a:ext>
            </a:extLst>
          </p:cNvPr>
          <p:cNvSpPr>
            <a:spLocks noGrp="1"/>
          </p:cNvSpPr>
          <p:nvPr>
            <p:ph type="title"/>
          </p:nvPr>
        </p:nvSpPr>
        <p:spPr>
          <a:xfrm>
            <a:off x="1336431" y="501464"/>
            <a:ext cx="9534426" cy="995915"/>
          </a:xfrm>
        </p:spPr>
        <p:txBody>
          <a:bodyPr vert="horz" lIns="91440" tIns="45720" rIns="91440" bIns="45720" rtlCol="0" anchor="ctr">
            <a:normAutofit/>
          </a:bodyPr>
          <a:lstStyle/>
          <a:p>
            <a:r>
              <a:rPr lang="hr-HR" dirty="0"/>
              <a:t>Primjer (1) </a:t>
            </a:r>
          </a:p>
        </p:txBody>
      </p:sp>
      <p:pic>
        <p:nvPicPr>
          <p:cNvPr id="5" name="Content Placeholder 4">
            <a:extLst>
              <a:ext uri="{FF2B5EF4-FFF2-40B4-BE49-F238E27FC236}">
                <a16:creationId xmlns:a16="http://schemas.microsoft.com/office/drawing/2014/main" id="{03744E3C-71FD-795F-71CE-128E8DD3B68C}"/>
              </a:ext>
            </a:extLst>
          </p:cNvPr>
          <p:cNvPicPr>
            <a:picLocks noGrp="1" noChangeAspect="1"/>
          </p:cNvPicPr>
          <p:nvPr>
            <p:ph idx="1"/>
          </p:nvPr>
        </p:nvPicPr>
        <p:blipFill>
          <a:blip r:embed="rId2"/>
          <a:stretch>
            <a:fillRect/>
          </a:stretch>
        </p:blipFill>
        <p:spPr>
          <a:xfrm>
            <a:off x="1336431" y="1497379"/>
            <a:ext cx="8552441" cy="4084271"/>
          </a:xfrm>
        </p:spPr>
      </p:pic>
    </p:spTree>
    <p:extLst>
      <p:ext uri="{BB962C8B-B14F-4D97-AF65-F5344CB8AC3E}">
        <p14:creationId xmlns:p14="http://schemas.microsoft.com/office/powerpoint/2010/main" val="1035468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32456-9051-25E0-9EA0-CEEC0DA7BC7A}"/>
              </a:ext>
            </a:extLst>
          </p:cNvPr>
          <p:cNvSpPr>
            <a:spLocks noGrp="1"/>
          </p:cNvSpPr>
          <p:nvPr>
            <p:ph type="title"/>
          </p:nvPr>
        </p:nvSpPr>
        <p:spPr>
          <a:xfrm>
            <a:off x="838200" y="365124"/>
            <a:ext cx="8525759" cy="1325563"/>
          </a:xfrm>
        </p:spPr>
        <p:txBody>
          <a:bodyPr vert="horz" lIns="91440" tIns="45720" rIns="91440" bIns="45720" rtlCol="0" anchor="ctr">
            <a:normAutofit/>
          </a:bodyPr>
          <a:lstStyle/>
          <a:p>
            <a:r>
              <a:rPr lang="hr-HR" b="1" dirty="0">
                <a:solidFill>
                  <a:schemeClr val="tx1">
                    <a:lumMod val="75000"/>
                    <a:lumOff val="25000"/>
                  </a:schemeClr>
                </a:solidFill>
                <a:latin typeface="+mn-lt"/>
              </a:rPr>
              <a:t>Što obuhvaća zelena javna nabava</a:t>
            </a:r>
          </a:p>
        </p:txBody>
      </p:sp>
      <p:pic>
        <p:nvPicPr>
          <p:cNvPr id="5" name="Content Placeholder 4" descr="Coconut skincare products and sliced coconut stack">
            <a:extLst>
              <a:ext uri="{FF2B5EF4-FFF2-40B4-BE49-F238E27FC236}">
                <a16:creationId xmlns:a16="http://schemas.microsoft.com/office/drawing/2014/main" id="{CBDF7ED0-0178-4932-8CCD-A3F907D91A82}"/>
              </a:ext>
            </a:extLst>
          </p:cNvPr>
          <p:cNvPicPr>
            <a:picLocks noGrp="1" noChangeAspect="1"/>
          </p:cNvPicPr>
          <p:nvPr>
            <p:ph sz="half" idx="1"/>
          </p:nvPr>
        </p:nvPicPr>
        <p:blipFill>
          <a:blip r:embed="rId3"/>
          <a:srcRect r="14855" b="-3"/>
          <a:stretch/>
        </p:blipFill>
        <p:spPr>
          <a:xfrm>
            <a:off x="838200" y="1825625"/>
            <a:ext cx="5181600" cy="4351338"/>
          </a:xfrm>
          <a:noFill/>
        </p:spPr>
      </p:pic>
      <p:sp>
        <p:nvSpPr>
          <p:cNvPr id="4" name="Content Placeholder 3">
            <a:extLst>
              <a:ext uri="{FF2B5EF4-FFF2-40B4-BE49-F238E27FC236}">
                <a16:creationId xmlns:a16="http://schemas.microsoft.com/office/drawing/2014/main" id="{0DD2D991-B55E-5C2A-0F00-171D436D5F26}"/>
              </a:ext>
            </a:extLst>
          </p:cNvPr>
          <p:cNvSpPr>
            <a:spLocks noGrp="1"/>
          </p:cNvSpPr>
          <p:nvPr>
            <p:ph sz="half" idx="2"/>
          </p:nvPr>
        </p:nvSpPr>
        <p:spPr>
          <a:xfrm>
            <a:off x="6172200" y="1825625"/>
            <a:ext cx="5181600" cy="4351338"/>
          </a:xfrm>
        </p:spPr>
        <p:txBody>
          <a:bodyPr>
            <a:normAutofit/>
          </a:bodyPr>
          <a:lstStyle/>
          <a:p>
            <a:r>
              <a:rPr lang="hr-HR" sz="2400" noProof="0" dirty="0">
                <a:solidFill>
                  <a:schemeClr val="tx1">
                    <a:lumMod val="75000"/>
                    <a:lumOff val="25000"/>
                  </a:schemeClr>
                </a:solidFill>
              </a:rPr>
              <a:t>Zelena javna nabava ima za cilj smanjiti utjecaj na okoliš</a:t>
            </a:r>
            <a:endParaRPr lang="hr-HR" sz="2400" noProof="0" dirty="0">
              <a:solidFill>
                <a:schemeClr val="tx1">
                  <a:lumMod val="75000"/>
                  <a:lumOff val="25000"/>
                </a:schemeClr>
              </a:solidFill>
              <a:highlight>
                <a:srgbClr val="FFFF00"/>
              </a:highlight>
            </a:endParaRPr>
          </a:p>
          <a:p>
            <a:r>
              <a:rPr lang="hr-HR" sz="2400" noProof="0" dirty="0">
                <a:solidFill>
                  <a:schemeClr val="tx1">
                    <a:lumMod val="75000"/>
                    <a:lumOff val="25000"/>
                  </a:schemeClr>
                </a:solidFill>
              </a:rPr>
              <a:t>Uključuje odabir proizvoda i usluga s minimalnim ekološkim otiscima</a:t>
            </a:r>
            <a:endParaRPr lang="hr-HR" sz="2400" noProof="0" dirty="0">
              <a:solidFill>
                <a:schemeClr val="tx1">
                  <a:lumMod val="75000"/>
                  <a:lumOff val="25000"/>
                </a:schemeClr>
              </a:solidFill>
              <a:highlight>
                <a:srgbClr val="FFFF00"/>
              </a:highlight>
            </a:endParaRPr>
          </a:p>
          <a:p>
            <a:r>
              <a:rPr lang="hr-HR" sz="2400" noProof="0" dirty="0">
                <a:solidFill>
                  <a:schemeClr val="tx1">
                    <a:lumMod val="75000"/>
                    <a:lumOff val="25000"/>
                  </a:schemeClr>
                </a:solidFill>
              </a:rPr>
              <a:t>Naručitelji koriste zelenu nabavu za poticanje održivih praksi</a:t>
            </a:r>
            <a:endParaRPr lang="hr-HR" sz="2400" noProof="0" dirty="0">
              <a:solidFill>
                <a:schemeClr val="tx1">
                  <a:lumMod val="75000"/>
                  <a:lumOff val="25000"/>
                </a:schemeClr>
              </a:solidFill>
              <a:highlight>
                <a:srgbClr val="FFFF00"/>
              </a:highlight>
            </a:endParaRPr>
          </a:p>
          <a:p>
            <a:r>
              <a:rPr lang="hr-HR" sz="2400" noProof="0" dirty="0">
                <a:solidFill>
                  <a:schemeClr val="tx1">
                    <a:lumMod val="75000"/>
                    <a:lumOff val="25000"/>
                  </a:schemeClr>
                </a:solidFill>
              </a:rPr>
              <a:t>Ovaj pristup promiče inovacije i podržava zelene tehnologije</a:t>
            </a:r>
            <a:endParaRPr lang="hr-HR" sz="2400" noProof="0" dirty="0">
              <a:solidFill>
                <a:schemeClr val="tx1">
                  <a:lumMod val="75000"/>
                  <a:lumOff val="25000"/>
                </a:schemeClr>
              </a:solidFill>
              <a:highlight>
                <a:srgbClr val="FFFF00"/>
              </a:highlight>
            </a:endParaRPr>
          </a:p>
          <a:p>
            <a:r>
              <a:rPr lang="hr-HR" sz="2400" noProof="0" dirty="0">
                <a:solidFill>
                  <a:schemeClr val="tx1">
                    <a:lumMod val="75000"/>
                    <a:lumOff val="25000"/>
                  </a:schemeClr>
                </a:solidFill>
              </a:rPr>
              <a:t>Usklađuje javnu potrošnju s ekološkim i društvenim ciljevima</a:t>
            </a:r>
          </a:p>
        </p:txBody>
      </p:sp>
    </p:spTree>
    <p:extLst>
      <p:ext uri="{BB962C8B-B14F-4D97-AF65-F5344CB8AC3E}">
        <p14:creationId xmlns:p14="http://schemas.microsoft.com/office/powerpoint/2010/main" val="4290504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A07F-1EF3-7CAB-9CFC-8DF37FE35B8B}"/>
              </a:ext>
            </a:extLst>
          </p:cNvPr>
          <p:cNvSpPr>
            <a:spLocks noGrp="1"/>
          </p:cNvSpPr>
          <p:nvPr>
            <p:ph type="title"/>
          </p:nvPr>
        </p:nvSpPr>
        <p:spPr>
          <a:xfrm>
            <a:off x="772998" y="776433"/>
            <a:ext cx="10374069" cy="995915"/>
          </a:xfrm>
        </p:spPr>
        <p:txBody>
          <a:bodyPr vert="horz" lIns="91440" tIns="45720" rIns="91440" bIns="45720" rtlCol="0" anchor="ctr">
            <a:normAutofit fontScale="90000"/>
          </a:bodyPr>
          <a:lstStyle/>
          <a:p>
            <a:r>
              <a:rPr lang="hr-HR" dirty="0"/>
              <a:t>Tiskani papir, papir za pisanje, papirnate vrećice</a:t>
            </a:r>
          </a:p>
        </p:txBody>
      </p:sp>
      <p:sp>
        <p:nvSpPr>
          <p:cNvPr id="3" name="Content Placeholder 2">
            <a:extLst>
              <a:ext uri="{FF2B5EF4-FFF2-40B4-BE49-F238E27FC236}">
                <a16:creationId xmlns:a16="http://schemas.microsoft.com/office/drawing/2014/main" id="{28462C4F-224F-0B0A-D2ED-86E8B60CD62B}"/>
              </a:ext>
            </a:extLst>
          </p:cNvPr>
          <p:cNvSpPr>
            <a:spLocks noGrp="1"/>
          </p:cNvSpPr>
          <p:nvPr>
            <p:ph idx="1"/>
          </p:nvPr>
        </p:nvSpPr>
        <p:spPr>
          <a:xfrm>
            <a:off x="990472" y="2061269"/>
            <a:ext cx="9534426" cy="3350858"/>
          </a:xfrm>
        </p:spPr>
        <p:txBody>
          <a:bodyPr/>
          <a:lstStyle/>
          <a:p>
            <a:pPr marL="457200" indent="-457200">
              <a:buFont typeface="Arial" panose="020B0604020202020204" pitchFamily="34" charset="0"/>
              <a:buChar char="•"/>
            </a:pPr>
            <a:r>
              <a:rPr lang="hr-HR"/>
              <a:t>Proizvodi od tiskanog papira, proizvoda od papira za pisanje i papirnate vrećice moraju biti u skladu s mjerilima oznake za okoliš EU </a:t>
            </a:r>
            <a:r>
              <a:rPr lang="hr-HR" err="1"/>
              <a:t>Ecolabel</a:t>
            </a:r>
            <a:r>
              <a:rPr lang="hr-HR"/>
              <a:t>:</a:t>
            </a:r>
          </a:p>
          <a:p>
            <a:pPr indent="1074738"/>
            <a:r>
              <a:rPr lang="hr-HR"/>
              <a:t>- od 1. siječnja 2026. najmanje 10 % proizvoda</a:t>
            </a:r>
          </a:p>
          <a:p>
            <a:pPr indent="1074738"/>
            <a:r>
              <a:rPr lang="hr-HR"/>
              <a:t>- od 1. siječnja 2028. najmanje 20 % proizvoda </a:t>
            </a:r>
          </a:p>
          <a:p>
            <a:pPr indent="1074738"/>
            <a:r>
              <a:rPr lang="hr-HR"/>
              <a:t>- od 1. siječnja 2030. najmanje 40 % proizvoda</a:t>
            </a:r>
          </a:p>
        </p:txBody>
      </p:sp>
    </p:spTree>
    <p:extLst>
      <p:ext uri="{BB962C8B-B14F-4D97-AF65-F5344CB8AC3E}">
        <p14:creationId xmlns:p14="http://schemas.microsoft.com/office/powerpoint/2010/main" val="32001523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ACBBD-23CF-43B6-FF73-BFCF8A527A5C}"/>
              </a:ext>
            </a:extLst>
          </p:cNvPr>
          <p:cNvSpPr>
            <a:spLocks noGrp="1"/>
          </p:cNvSpPr>
          <p:nvPr>
            <p:ph type="title"/>
          </p:nvPr>
        </p:nvSpPr>
        <p:spPr/>
        <p:txBody>
          <a:bodyPr/>
          <a:lstStyle/>
          <a:p>
            <a:r>
              <a:rPr lang="en-GB"/>
              <a:t>ODLUKA KOMISIJE (EU) 2020/1803</a:t>
            </a:r>
            <a:endParaRPr lang="hr-HR"/>
          </a:p>
        </p:txBody>
      </p:sp>
      <p:sp>
        <p:nvSpPr>
          <p:cNvPr id="3" name="Content Placeholder 2">
            <a:extLst>
              <a:ext uri="{FF2B5EF4-FFF2-40B4-BE49-F238E27FC236}">
                <a16:creationId xmlns:a16="http://schemas.microsoft.com/office/drawing/2014/main" id="{69D52D49-1571-D6A8-19E0-CA179553A8BD}"/>
              </a:ext>
            </a:extLst>
          </p:cNvPr>
          <p:cNvSpPr>
            <a:spLocks noGrp="1"/>
          </p:cNvSpPr>
          <p:nvPr>
            <p:ph idx="1"/>
          </p:nvPr>
        </p:nvSpPr>
        <p:spPr/>
        <p:txBody>
          <a:bodyPr/>
          <a:lstStyle/>
          <a:p>
            <a:pPr marL="457200" indent="-457200" algn="just">
              <a:buFont typeface="Arial" panose="020B0604020202020204" pitchFamily="34" charset="0"/>
              <a:buChar char="•"/>
            </a:pPr>
            <a:r>
              <a:rPr lang="hr-HR"/>
              <a:t>ODLUKA KOMISIJE (EU) 2020/1803 </a:t>
            </a:r>
            <a:r>
              <a:rPr lang="az-Cyrl-AZ"/>
              <a:t>о</a:t>
            </a:r>
            <a:r>
              <a:rPr lang="hr-HR"/>
              <a:t>d 27. studenoga 2020. o utvrđivanju mjerila za dodjelu znaka za okoliš EU-a za proizvode od tiskanog papira, proizvode od papira za pisanje i papirnate vrećice</a:t>
            </a:r>
          </a:p>
          <a:p>
            <a:pPr algn="just"/>
            <a:r>
              <a:rPr lang="hr-HR">
                <a:hlinkClick r:id="rId2"/>
              </a:rPr>
              <a:t>https://eur-lex.europa.eu/legal-content/HR/TXT/PDF/?uri=CELEX:32020D1803</a:t>
            </a:r>
            <a:r>
              <a:rPr lang="hr-HR"/>
              <a:t> </a:t>
            </a:r>
          </a:p>
        </p:txBody>
      </p:sp>
    </p:spTree>
    <p:extLst>
      <p:ext uri="{BB962C8B-B14F-4D97-AF65-F5344CB8AC3E}">
        <p14:creationId xmlns:p14="http://schemas.microsoft.com/office/powerpoint/2010/main" val="7940963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21D30-5283-3E97-0441-53AF345B4964}"/>
              </a:ext>
            </a:extLst>
          </p:cNvPr>
          <p:cNvSpPr>
            <a:spLocks noGrp="1"/>
          </p:cNvSpPr>
          <p:nvPr>
            <p:ph type="title"/>
          </p:nvPr>
        </p:nvSpPr>
        <p:spPr/>
        <p:txBody>
          <a:bodyPr vert="horz" lIns="91440" tIns="45720" rIns="91440" bIns="45720" rtlCol="0" anchor="ctr">
            <a:normAutofit/>
          </a:bodyPr>
          <a:lstStyle/>
          <a:p>
            <a:r>
              <a:rPr lang="hr-HR" dirty="0"/>
              <a:t>Mjerila za dodjelu znaka za okoliš EU-a</a:t>
            </a:r>
          </a:p>
        </p:txBody>
      </p:sp>
      <p:sp>
        <p:nvSpPr>
          <p:cNvPr id="3" name="Content Placeholder 2">
            <a:extLst>
              <a:ext uri="{FF2B5EF4-FFF2-40B4-BE49-F238E27FC236}">
                <a16:creationId xmlns:a16="http://schemas.microsoft.com/office/drawing/2014/main" id="{6541B6A3-D8E0-3CB1-1123-FE8540779D38}"/>
              </a:ext>
            </a:extLst>
          </p:cNvPr>
          <p:cNvSpPr>
            <a:spLocks noGrp="1"/>
          </p:cNvSpPr>
          <p:nvPr>
            <p:ph idx="1"/>
          </p:nvPr>
        </p:nvSpPr>
        <p:spPr>
          <a:xfrm>
            <a:off x="1044933" y="1772348"/>
            <a:ext cx="10102134" cy="3809462"/>
          </a:xfrm>
        </p:spPr>
        <p:txBody>
          <a:bodyPr>
            <a:normAutofit fontScale="85000" lnSpcReduction="20000"/>
          </a:bodyPr>
          <a:lstStyle/>
          <a:p>
            <a:pPr marL="514350" indent="-514350">
              <a:buAutoNum type="arabicPeriod"/>
            </a:pPr>
            <a:r>
              <a:rPr lang="hr-HR" noProof="0"/>
              <a:t>Podloga </a:t>
            </a:r>
          </a:p>
          <a:p>
            <a:pPr marL="514350" indent="-514350">
              <a:buAutoNum type="arabicPeriod"/>
            </a:pPr>
            <a:r>
              <a:rPr lang="hr-HR" noProof="0"/>
              <a:t>Ograničene tvari</a:t>
            </a:r>
          </a:p>
          <a:p>
            <a:pPr marL="514350" indent="-514350">
              <a:buAutoNum type="arabicPeriod"/>
            </a:pPr>
            <a:r>
              <a:rPr lang="hr-HR" noProof="0"/>
              <a:t>Mogućnost recikliranja</a:t>
            </a:r>
          </a:p>
          <a:p>
            <a:pPr marL="514350" indent="-514350">
              <a:buAutoNum type="arabicPeriod"/>
            </a:pPr>
            <a:r>
              <a:rPr lang="hr-HR" noProof="0"/>
              <a:t>Emisije</a:t>
            </a:r>
          </a:p>
          <a:p>
            <a:pPr marL="514350" indent="-514350">
              <a:buAutoNum type="arabicPeriod"/>
            </a:pPr>
            <a:r>
              <a:rPr lang="hr-HR" noProof="0"/>
              <a:t>Otpad</a:t>
            </a:r>
          </a:p>
          <a:p>
            <a:pPr marL="514350" indent="-514350">
              <a:buAutoNum type="arabicPeriod"/>
            </a:pPr>
            <a:r>
              <a:rPr lang="hr-HR" noProof="0"/>
              <a:t>Potrošnja energije</a:t>
            </a:r>
          </a:p>
          <a:p>
            <a:pPr marL="514350" indent="-514350">
              <a:buAutoNum type="arabicPeriod"/>
            </a:pPr>
            <a:r>
              <a:rPr lang="hr-HR" noProof="0"/>
              <a:t>Osposobljavanje</a:t>
            </a:r>
          </a:p>
          <a:p>
            <a:pPr marL="514350" indent="-514350">
              <a:buAutoNum type="arabicPeriod"/>
            </a:pPr>
            <a:r>
              <a:rPr lang="hr-HR" noProof="0"/>
              <a:t>Prikladnost za upotrebu</a:t>
            </a:r>
          </a:p>
          <a:p>
            <a:pPr marL="514350" indent="-514350">
              <a:buAutoNum type="arabicPeriod"/>
            </a:pPr>
            <a:r>
              <a:rPr lang="hr-HR" noProof="0"/>
              <a:t>Informacije na proizvodu</a:t>
            </a:r>
          </a:p>
          <a:p>
            <a:pPr marL="514350" indent="-514350">
              <a:buAutoNum type="arabicPeriod"/>
            </a:pPr>
            <a:r>
              <a:rPr lang="hr-HR" noProof="0"/>
              <a:t>Informacije koje se pojavljuju na znaku za okoliš EU-a </a:t>
            </a:r>
          </a:p>
          <a:p>
            <a:pPr marL="514350" indent="-514350">
              <a:buAutoNum type="arabicPeriod"/>
            </a:pPr>
            <a:endParaRPr lang="hr-HR"/>
          </a:p>
        </p:txBody>
      </p:sp>
    </p:spTree>
    <p:extLst>
      <p:ext uri="{BB962C8B-B14F-4D97-AF65-F5344CB8AC3E}">
        <p14:creationId xmlns:p14="http://schemas.microsoft.com/office/powerpoint/2010/main" val="5725719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F2DF5-6E14-7E82-F007-43D97AD4CF19}"/>
              </a:ext>
            </a:extLst>
          </p:cNvPr>
          <p:cNvSpPr>
            <a:spLocks noGrp="1"/>
          </p:cNvSpPr>
          <p:nvPr>
            <p:ph type="title"/>
          </p:nvPr>
        </p:nvSpPr>
        <p:spPr/>
        <p:txBody>
          <a:bodyPr/>
          <a:lstStyle/>
          <a:p>
            <a:r>
              <a:rPr lang="hr-HR"/>
              <a:t>Postotak proizvoda</a:t>
            </a:r>
          </a:p>
        </p:txBody>
      </p:sp>
      <p:sp>
        <p:nvSpPr>
          <p:cNvPr id="3" name="Content Placeholder 2">
            <a:extLst>
              <a:ext uri="{FF2B5EF4-FFF2-40B4-BE49-F238E27FC236}">
                <a16:creationId xmlns:a16="http://schemas.microsoft.com/office/drawing/2014/main" id="{EA0911DC-8E81-BB64-E35A-266BD50FEA8F}"/>
              </a:ext>
            </a:extLst>
          </p:cNvPr>
          <p:cNvSpPr>
            <a:spLocks noGrp="1"/>
          </p:cNvSpPr>
          <p:nvPr>
            <p:ph idx="1"/>
          </p:nvPr>
        </p:nvSpPr>
        <p:spPr>
          <a:xfrm>
            <a:off x="1406769" y="1772348"/>
            <a:ext cx="9740298" cy="3809462"/>
          </a:xfrm>
        </p:spPr>
        <p:txBody>
          <a:bodyPr>
            <a:normAutofit fontScale="92500"/>
          </a:bodyPr>
          <a:lstStyle/>
          <a:p>
            <a:pPr marL="457200" indent="-457200">
              <a:buFont typeface="Arial" panose="020B0604020202020204" pitchFamily="34" charset="0"/>
              <a:buChar char="•"/>
            </a:pPr>
            <a:r>
              <a:rPr lang="hr-HR"/>
              <a:t>Postotak se odnosi na ukupan broj proizvoda u nabavi</a:t>
            </a:r>
          </a:p>
          <a:p>
            <a:pPr marL="457200" indent="-457200">
              <a:buFont typeface="Arial" panose="020B0604020202020204" pitchFamily="34" charset="0"/>
              <a:buChar char="•"/>
            </a:pPr>
            <a:r>
              <a:rPr lang="hr-HR"/>
              <a:t>Ovisno o broju proizvoda u nabavi izvještava se o ispunjenju odredbi Odluke o primjeni </a:t>
            </a:r>
            <a:r>
              <a:rPr lang="hr-HR" err="1"/>
              <a:t>ZeJN</a:t>
            </a:r>
            <a:endParaRPr lang="hr-HR"/>
          </a:p>
          <a:p>
            <a:pPr marL="457200" indent="-457200">
              <a:buFont typeface="Arial" panose="020B0604020202020204" pitchFamily="34" charset="0"/>
              <a:buChar char="•"/>
            </a:pPr>
            <a:r>
              <a:rPr lang="hr-HR"/>
              <a:t>Ovisno o tome što naručitelj nabavlja, razmisliti o podjeli na grupe</a:t>
            </a:r>
          </a:p>
          <a:p>
            <a:pPr marL="457200" indent="-457200">
              <a:buFont typeface="Arial" panose="020B0604020202020204" pitchFamily="34" charset="0"/>
              <a:buChar char="•"/>
            </a:pPr>
            <a:r>
              <a:rPr lang="hr-HR"/>
              <a:t>Moguće definirati za pojedini proizvod u tehničkim specifikacijama da mora posjedovati EU </a:t>
            </a:r>
            <a:r>
              <a:rPr lang="hr-HR" err="1"/>
              <a:t>Ecolabel</a:t>
            </a:r>
            <a:r>
              <a:rPr lang="hr-HR"/>
              <a:t> ili jednakovrijedno pa naručitelj sam određuje broj (%)</a:t>
            </a:r>
          </a:p>
          <a:p>
            <a:pPr marL="457200" indent="-457200">
              <a:buFont typeface="Arial" panose="020B0604020202020204" pitchFamily="34" charset="0"/>
              <a:buChar char="•"/>
            </a:pPr>
            <a:r>
              <a:rPr lang="hr-HR"/>
              <a:t>Opcionalno, moguće je definirati da sami ponuditelji određuju koji proizvodi imaju EU </a:t>
            </a:r>
            <a:r>
              <a:rPr lang="hr-HR" err="1"/>
              <a:t>Ecolabel</a:t>
            </a:r>
            <a:endParaRPr lang="hr-HR"/>
          </a:p>
          <a:p>
            <a:pPr marL="457200" indent="-457200">
              <a:buFontTx/>
              <a:buChar char="-"/>
            </a:pPr>
            <a:endParaRPr lang="hr-HR"/>
          </a:p>
          <a:p>
            <a:pPr marL="457200" indent="-457200">
              <a:buFontTx/>
              <a:buChar char="-"/>
            </a:pPr>
            <a:endParaRPr lang="hr-HR"/>
          </a:p>
        </p:txBody>
      </p:sp>
    </p:spTree>
    <p:extLst>
      <p:ext uri="{BB962C8B-B14F-4D97-AF65-F5344CB8AC3E}">
        <p14:creationId xmlns:p14="http://schemas.microsoft.com/office/powerpoint/2010/main" val="18459613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EFCEE-4BB5-4186-4397-DEA66224A132}"/>
              </a:ext>
            </a:extLst>
          </p:cNvPr>
          <p:cNvSpPr>
            <a:spLocks noGrp="1"/>
          </p:cNvSpPr>
          <p:nvPr>
            <p:ph type="title"/>
          </p:nvPr>
        </p:nvSpPr>
        <p:spPr/>
        <p:txBody>
          <a:bodyPr/>
          <a:lstStyle/>
          <a:p>
            <a:r>
              <a:rPr lang="hr-HR"/>
              <a:t>Primjer – „opcija 1”</a:t>
            </a:r>
          </a:p>
        </p:txBody>
      </p:sp>
      <p:graphicFrame>
        <p:nvGraphicFramePr>
          <p:cNvPr id="9" name="Content Placeholder 8">
            <a:extLst>
              <a:ext uri="{FF2B5EF4-FFF2-40B4-BE49-F238E27FC236}">
                <a16:creationId xmlns:a16="http://schemas.microsoft.com/office/drawing/2014/main" id="{F04F6FDD-911A-754A-AA0A-5A79A2C5F6A8}"/>
              </a:ext>
            </a:extLst>
          </p:cNvPr>
          <p:cNvGraphicFramePr>
            <a:graphicFrameLocks noGrp="1"/>
          </p:cNvGraphicFramePr>
          <p:nvPr>
            <p:ph idx="1"/>
            <p:extLst>
              <p:ext uri="{D42A27DB-BD31-4B8C-83A1-F6EECF244321}">
                <p14:modId xmlns:p14="http://schemas.microsoft.com/office/powerpoint/2010/main" val="254082532"/>
              </p:ext>
            </p:extLst>
          </p:nvPr>
        </p:nvGraphicFramePr>
        <p:xfrm>
          <a:off x="1787697" y="1772348"/>
          <a:ext cx="9184313" cy="3833406"/>
        </p:xfrm>
        <a:graphic>
          <a:graphicData uri="http://schemas.openxmlformats.org/drawingml/2006/table">
            <a:tbl>
              <a:tblPr/>
              <a:tblGrid>
                <a:gridCol w="1142282">
                  <a:extLst>
                    <a:ext uri="{9D8B030D-6E8A-4147-A177-3AD203B41FA5}">
                      <a16:colId xmlns:a16="http://schemas.microsoft.com/office/drawing/2014/main" val="3582880007"/>
                    </a:ext>
                  </a:extLst>
                </a:gridCol>
                <a:gridCol w="2838631">
                  <a:extLst>
                    <a:ext uri="{9D8B030D-6E8A-4147-A177-3AD203B41FA5}">
                      <a16:colId xmlns:a16="http://schemas.microsoft.com/office/drawing/2014/main" val="1284289301"/>
                    </a:ext>
                  </a:extLst>
                </a:gridCol>
                <a:gridCol w="2131514">
                  <a:extLst>
                    <a:ext uri="{9D8B030D-6E8A-4147-A177-3AD203B41FA5}">
                      <a16:colId xmlns:a16="http://schemas.microsoft.com/office/drawing/2014/main" val="1431822477"/>
                    </a:ext>
                  </a:extLst>
                </a:gridCol>
                <a:gridCol w="1535943">
                  <a:extLst>
                    <a:ext uri="{9D8B030D-6E8A-4147-A177-3AD203B41FA5}">
                      <a16:colId xmlns:a16="http://schemas.microsoft.com/office/drawing/2014/main" val="2433420646"/>
                    </a:ext>
                  </a:extLst>
                </a:gridCol>
                <a:gridCol w="1535943">
                  <a:extLst>
                    <a:ext uri="{9D8B030D-6E8A-4147-A177-3AD203B41FA5}">
                      <a16:colId xmlns:a16="http://schemas.microsoft.com/office/drawing/2014/main" val="986016240"/>
                    </a:ext>
                  </a:extLst>
                </a:gridCol>
              </a:tblGrid>
              <a:tr h="966348">
                <a:tc>
                  <a:txBody>
                    <a:bodyPr/>
                    <a:lstStyle/>
                    <a:p>
                      <a:pPr algn="ctr" fontAlgn="ctr"/>
                      <a:r>
                        <a:rPr lang="en-GB" sz="2000" b="1" i="0" u="none" strike="noStrike">
                          <a:solidFill>
                            <a:srgbClr val="000000"/>
                          </a:solidFill>
                          <a:effectLst/>
                          <a:latin typeface="Calibri" panose="020F0502020204030204" pitchFamily="34" charset="0"/>
                        </a:rPr>
                        <a:t>Red.</a:t>
                      </a:r>
                      <a:br>
                        <a:rPr lang="en-GB" sz="2000" b="1" i="0" u="none" strike="noStrike">
                          <a:solidFill>
                            <a:srgbClr val="000000"/>
                          </a:solidFill>
                          <a:effectLst/>
                          <a:latin typeface="Calibri" panose="020F0502020204030204" pitchFamily="34" charset="0"/>
                        </a:rPr>
                      </a:br>
                      <a:r>
                        <a:rPr lang="en-GB" sz="2000" b="1" i="0" u="none" strike="noStrike">
                          <a:solidFill>
                            <a:srgbClr val="000000"/>
                          </a:solidFill>
                          <a:effectLst/>
                          <a:latin typeface="Calibri" panose="020F0502020204030204" pitchFamily="34" charset="0"/>
                        </a:rPr>
                        <a:t>br.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l-PL" sz="2000" b="1" i="0" u="none" strike="noStrike">
                          <a:solidFill>
                            <a:srgbClr val="000000"/>
                          </a:solidFill>
                          <a:effectLst/>
                          <a:latin typeface="Calibri" panose="020F0502020204030204" pitchFamily="34" charset="0"/>
                        </a:rPr>
                        <a:t>Naziv  i opis predmeta nabave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2000" b="1" i="0" u="none" strike="noStrike">
                          <a:solidFill>
                            <a:srgbClr val="000000"/>
                          </a:solidFill>
                          <a:effectLst/>
                          <a:latin typeface="Calibri" panose="020F0502020204030204" pitchFamily="34" charset="0"/>
                        </a:rPr>
                        <a:t>Jedinica mjere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2000" b="1" i="0" u="none" strike="noStrike">
                          <a:solidFill>
                            <a:srgbClr val="000000"/>
                          </a:solidFill>
                          <a:effectLst/>
                          <a:latin typeface="Calibri" panose="020F0502020204030204" pitchFamily="34" charset="0"/>
                        </a:rPr>
                        <a:t>Okvirna godišnja količina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2000" b="1" i="0" u="none" strike="noStrike">
                          <a:solidFill>
                            <a:srgbClr val="000000"/>
                          </a:solidFill>
                          <a:effectLst/>
                          <a:latin typeface="Calibri" panose="020F0502020204030204" pitchFamily="34" charset="0"/>
                        </a:rPr>
                        <a:t>Jed. cijena bez PDV-a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02503220"/>
                  </a:ext>
                </a:extLst>
              </a:tr>
              <a:tr h="1285802">
                <a:tc>
                  <a:txBody>
                    <a:bodyPr/>
                    <a:lstStyle/>
                    <a:p>
                      <a:pPr algn="ctr" fontAlgn="ctr"/>
                      <a:r>
                        <a:rPr lang="en-GB" sz="2000" b="0" i="0" u="none" strike="noStrike">
                          <a:solidFill>
                            <a:srgbClr val="000000"/>
                          </a:solidFill>
                          <a:effectLst/>
                          <a:latin typeface="Calibri" panose="020F0502020204030204" pitchFamily="34"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2000" b="0" i="0" u="none" strike="noStrike" err="1">
                          <a:solidFill>
                            <a:srgbClr val="000000"/>
                          </a:solidFill>
                          <a:effectLst/>
                          <a:latin typeface="Calibri" panose="020F0502020204030204" pitchFamily="34" charset="0"/>
                        </a:rPr>
                        <a:t>Vrećice</a:t>
                      </a:r>
                      <a:r>
                        <a:rPr lang="en-GB" sz="2000" b="0" i="0" u="none" strike="noStrike">
                          <a:solidFill>
                            <a:srgbClr val="000000"/>
                          </a:solidFill>
                          <a:effectLst/>
                          <a:latin typeface="Calibri" panose="020F0502020204030204" pitchFamily="34" charset="0"/>
                        </a:rPr>
                        <a:t> </a:t>
                      </a:r>
                      <a:r>
                        <a:rPr lang="en-GB" sz="2000" b="0" i="0" u="none" strike="noStrike" err="1">
                          <a:solidFill>
                            <a:srgbClr val="000000"/>
                          </a:solidFill>
                          <a:effectLst/>
                          <a:latin typeface="Calibri" panose="020F0502020204030204" pitchFamily="34" charset="0"/>
                        </a:rPr>
                        <a:t>papirnate</a:t>
                      </a:r>
                      <a:r>
                        <a:rPr lang="en-GB" sz="2000" b="0" i="0" u="none" strike="noStrike">
                          <a:solidFill>
                            <a:srgbClr val="000000"/>
                          </a:solidFill>
                          <a:effectLst/>
                          <a:latin typeface="Calibri" panose="020F0502020204030204" pitchFamily="34" charset="0"/>
                        </a:rPr>
                        <a:t> </a:t>
                      </a:r>
                      <a:r>
                        <a:rPr lang="en-GB" sz="2000" b="0" i="0" u="none" strike="noStrike" err="1">
                          <a:solidFill>
                            <a:srgbClr val="000000"/>
                          </a:solidFill>
                          <a:effectLst/>
                          <a:latin typeface="Calibri" panose="020F0502020204030204" pitchFamily="34" charset="0"/>
                        </a:rPr>
                        <a:t>broj</a:t>
                      </a:r>
                      <a:r>
                        <a:rPr lang="en-GB" sz="2000" b="0" i="0" u="none" strike="noStrike">
                          <a:solidFill>
                            <a:srgbClr val="000000"/>
                          </a:solidFill>
                          <a:effectLst/>
                          <a:latin typeface="Calibri" panose="020F0502020204030204" pitchFamily="34" charset="0"/>
                        </a:rPr>
                        <a:t> 2</a:t>
                      </a:r>
                      <a:r>
                        <a:rPr lang="hr-HR" sz="2000" b="0" i="0" u="none" strike="noStrike">
                          <a:solidFill>
                            <a:srgbClr val="000000"/>
                          </a:solidFill>
                          <a:effectLst/>
                          <a:latin typeface="Calibri" panose="020F0502020204030204" pitchFamily="34" charset="0"/>
                        </a:rPr>
                        <a:t> mora posjedovati oznaku </a:t>
                      </a:r>
                      <a:r>
                        <a:rPr lang="hr-HR" sz="2000"/>
                        <a:t>EU </a:t>
                      </a:r>
                      <a:r>
                        <a:rPr lang="hr-HR" sz="2000" err="1"/>
                        <a:t>Ecolabel</a:t>
                      </a:r>
                      <a:r>
                        <a:rPr lang="hr-HR" sz="2000"/>
                        <a:t> ili jednakovrijedno</a:t>
                      </a:r>
                      <a:endParaRPr lang="en-GB" sz="20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2000" b="0" i="0" u="none" strike="noStrike">
                          <a:solidFill>
                            <a:srgbClr val="000000"/>
                          </a:solidFill>
                          <a:effectLst/>
                          <a:latin typeface="Calibri" panose="020F0502020204030204" pitchFamily="34" charset="0"/>
                        </a:rPr>
                        <a:t>100/1 </a:t>
                      </a:r>
                      <a:r>
                        <a:rPr lang="en-GB" sz="2000" b="0" i="0" u="none" strike="noStrike" err="1">
                          <a:solidFill>
                            <a:srgbClr val="000000"/>
                          </a:solidFill>
                          <a:effectLst/>
                          <a:latin typeface="Calibri" panose="020F0502020204030204" pitchFamily="34" charset="0"/>
                        </a:rPr>
                        <a:t>paket</a:t>
                      </a:r>
                      <a:endParaRPr lang="en-GB" sz="20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2000" b="0" i="0" u="none" strike="noStrike">
                          <a:solidFill>
                            <a:srgbClr val="000000"/>
                          </a:solidFill>
                          <a:effectLst/>
                          <a:latin typeface="Calibri" panose="020F0502020204030204" pitchFamily="34" charset="0"/>
                        </a:rPr>
                        <a:t>500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2000" b="0" i="0" u="none" strike="noStrike">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96109086"/>
                  </a:ext>
                </a:extLst>
              </a:tr>
              <a:tr h="790628">
                <a:tc>
                  <a:txBody>
                    <a:bodyPr/>
                    <a:lstStyle/>
                    <a:p>
                      <a:pPr algn="ctr" fontAlgn="ctr"/>
                      <a:r>
                        <a:rPr lang="en-GB" sz="2000" b="0" i="0" u="none" strike="noStrike">
                          <a:solidFill>
                            <a:srgbClr val="000000"/>
                          </a:solidFill>
                          <a:effectLst/>
                          <a:latin typeface="Calibri" panose="020F050202020403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2000" b="0" i="0" u="none" strike="noStrike">
                          <a:solidFill>
                            <a:srgbClr val="000000"/>
                          </a:solidFill>
                          <a:effectLst/>
                          <a:latin typeface="Calibri" panose="020F0502020204030204" pitchFamily="34" charset="0"/>
                        </a:rPr>
                        <a:t>Vrećice papirnate broj 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2000" b="0" i="0" u="none" strike="noStrike">
                          <a:solidFill>
                            <a:srgbClr val="000000"/>
                          </a:solidFill>
                          <a:effectLst/>
                          <a:latin typeface="Calibri" panose="020F0502020204030204" pitchFamily="34" charset="0"/>
                        </a:rPr>
                        <a:t>100/1 </a:t>
                      </a:r>
                      <a:r>
                        <a:rPr lang="en-GB" sz="2000" b="0" i="0" u="none" strike="noStrike" err="1">
                          <a:solidFill>
                            <a:srgbClr val="000000"/>
                          </a:solidFill>
                          <a:effectLst/>
                          <a:latin typeface="Calibri" panose="020F0502020204030204" pitchFamily="34" charset="0"/>
                        </a:rPr>
                        <a:t>paket</a:t>
                      </a:r>
                      <a:endParaRPr lang="en-GB" sz="20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2000" b="0" i="0" u="none" strike="noStrike">
                          <a:solidFill>
                            <a:srgbClr val="000000"/>
                          </a:solidFill>
                          <a:effectLst/>
                          <a:latin typeface="Calibri" panose="020F0502020204030204" pitchFamily="34" charset="0"/>
                        </a:rPr>
                        <a:t>160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2000" b="0" i="0" u="none" strike="noStrike">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02512663"/>
                  </a:ext>
                </a:extLst>
              </a:tr>
              <a:tr h="790628">
                <a:tc>
                  <a:txBody>
                    <a:bodyPr/>
                    <a:lstStyle/>
                    <a:p>
                      <a:pPr algn="ctr" fontAlgn="ctr"/>
                      <a:r>
                        <a:rPr lang="en-GB" sz="2000" b="0" i="0" u="none" strike="noStrike">
                          <a:solidFill>
                            <a:srgbClr val="000000"/>
                          </a:solidFill>
                          <a:effectLst/>
                          <a:latin typeface="Calibri" panose="020F0502020204030204" pitchFamily="34" charset="0"/>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2000" b="0" i="0" u="none" strike="noStrike">
                          <a:solidFill>
                            <a:srgbClr val="000000"/>
                          </a:solidFill>
                          <a:effectLst/>
                          <a:latin typeface="Calibri" panose="020F0502020204030204" pitchFamily="34" charset="0"/>
                        </a:rPr>
                        <a:t>Vrećice papirnate broj 12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2000" b="0" i="0" u="none" strike="noStrike">
                          <a:solidFill>
                            <a:srgbClr val="000000"/>
                          </a:solidFill>
                          <a:effectLst/>
                          <a:latin typeface="Calibri" panose="020F0502020204030204" pitchFamily="34" charset="0"/>
                        </a:rPr>
                        <a:t>100/1 paket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2000" b="0" i="0" u="none" strike="noStrike">
                          <a:solidFill>
                            <a:srgbClr val="000000"/>
                          </a:solidFill>
                          <a:effectLst/>
                          <a:latin typeface="Calibri" panose="020F050202020403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2000" b="0" i="0" u="none" strike="noStrike">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43862597"/>
                  </a:ext>
                </a:extLst>
              </a:tr>
            </a:tbl>
          </a:graphicData>
        </a:graphic>
      </p:graphicFrame>
    </p:spTree>
    <p:extLst>
      <p:ext uri="{BB962C8B-B14F-4D97-AF65-F5344CB8AC3E}">
        <p14:creationId xmlns:p14="http://schemas.microsoft.com/office/powerpoint/2010/main" val="39952474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BDFA3E-0CC7-DA15-4E58-08C66912C2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F4BC47-AA5C-B9FA-CE35-BAEC0C73BF22}"/>
              </a:ext>
            </a:extLst>
          </p:cNvPr>
          <p:cNvSpPr>
            <a:spLocks noGrp="1"/>
          </p:cNvSpPr>
          <p:nvPr>
            <p:ph type="title"/>
          </p:nvPr>
        </p:nvSpPr>
        <p:spPr/>
        <p:txBody>
          <a:bodyPr/>
          <a:lstStyle/>
          <a:p>
            <a:r>
              <a:rPr lang="hr-HR"/>
              <a:t>Primjer – „opcija 2”</a:t>
            </a:r>
          </a:p>
        </p:txBody>
      </p:sp>
      <p:graphicFrame>
        <p:nvGraphicFramePr>
          <p:cNvPr id="9" name="Content Placeholder 8">
            <a:extLst>
              <a:ext uri="{FF2B5EF4-FFF2-40B4-BE49-F238E27FC236}">
                <a16:creationId xmlns:a16="http://schemas.microsoft.com/office/drawing/2014/main" id="{A7494149-A207-377E-FE68-D06619F5FB99}"/>
              </a:ext>
            </a:extLst>
          </p:cNvPr>
          <p:cNvGraphicFramePr>
            <a:graphicFrameLocks noGrp="1"/>
          </p:cNvGraphicFramePr>
          <p:nvPr>
            <p:ph idx="1"/>
            <p:extLst>
              <p:ext uri="{D42A27DB-BD31-4B8C-83A1-F6EECF244321}">
                <p14:modId xmlns:p14="http://schemas.microsoft.com/office/powerpoint/2010/main" val="75096159"/>
              </p:ext>
            </p:extLst>
          </p:nvPr>
        </p:nvGraphicFramePr>
        <p:xfrm>
          <a:off x="1612640" y="1772348"/>
          <a:ext cx="9711850" cy="3620266"/>
        </p:xfrm>
        <a:graphic>
          <a:graphicData uri="http://schemas.openxmlformats.org/drawingml/2006/table">
            <a:tbl>
              <a:tblPr/>
              <a:tblGrid>
                <a:gridCol w="980368">
                  <a:extLst>
                    <a:ext uri="{9D8B030D-6E8A-4147-A177-3AD203B41FA5}">
                      <a16:colId xmlns:a16="http://schemas.microsoft.com/office/drawing/2014/main" val="3582880007"/>
                    </a:ext>
                  </a:extLst>
                </a:gridCol>
                <a:gridCol w="2436266">
                  <a:extLst>
                    <a:ext uri="{9D8B030D-6E8A-4147-A177-3AD203B41FA5}">
                      <a16:colId xmlns:a16="http://schemas.microsoft.com/office/drawing/2014/main" val="1284289301"/>
                    </a:ext>
                  </a:extLst>
                </a:gridCol>
                <a:gridCol w="1829380">
                  <a:extLst>
                    <a:ext uri="{9D8B030D-6E8A-4147-A177-3AD203B41FA5}">
                      <a16:colId xmlns:a16="http://schemas.microsoft.com/office/drawing/2014/main" val="877305501"/>
                    </a:ext>
                  </a:extLst>
                </a:gridCol>
                <a:gridCol w="1829380">
                  <a:extLst>
                    <a:ext uri="{9D8B030D-6E8A-4147-A177-3AD203B41FA5}">
                      <a16:colId xmlns:a16="http://schemas.microsoft.com/office/drawing/2014/main" val="1431822477"/>
                    </a:ext>
                  </a:extLst>
                </a:gridCol>
                <a:gridCol w="1318228">
                  <a:extLst>
                    <a:ext uri="{9D8B030D-6E8A-4147-A177-3AD203B41FA5}">
                      <a16:colId xmlns:a16="http://schemas.microsoft.com/office/drawing/2014/main" val="2433420646"/>
                    </a:ext>
                  </a:extLst>
                </a:gridCol>
                <a:gridCol w="1318228">
                  <a:extLst>
                    <a:ext uri="{9D8B030D-6E8A-4147-A177-3AD203B41FA5}">
                      <a16:colId xmlns:a16="http://schemas.microsoft.com/office/drawing/2014/main" val="986016240"/>
                    </a:ext>
                  </a:extLst>
                </a:gridCol>
              </a:tblGrid>
              <a:tr h="949011">
                <a:tc>
                  <a:txBody>
                    <a:bodyPr/>
                    <a:lstStyle/>
                    <a:p>
                      <a:pPr algn="ctr" fontAlgn="ctr"/>
                      <a:r>
                        <a:rPr lang="en-GB" sz="2000" b="1" i="0" u="none" strike="noStrike">
                          <a:solidFill>
                            <a:srgbClr val="000000"/>
                          </a:solidFill>
                          <a:effectLst/>
                          <a:latin typeface="Calibri" panose="020F0502020204030204" pitchFamily="34" charset="0"/>
                        </a:rPr>
                        <a:t>Red.</a:t>
                      </a:r>
                      <a:br>
                        <a:rPr lang="en-GB" sz="2000" b="1" i="0" u="none" strike="noStrike">
                          <a:solidFill>
                            <a:srgbClr val="000000"/>
                          </a:solidFill>
                          <a:effectLst/>
                          <a:latin typeface="Calibri" panose="020F0502020204030204" pitchFamily="34" charset="0"/>
                        </a:rPr>
                      </a:br>
                      <a:r>
                        <a:rPr lang="en-GB" sz="2000" b="1" i="0" u="none" strike="noStrike">
                          <a:solidFill>
                            <a:srgbClr val="000000"/>
                          </a:solidFill>
                          <a:effectLst/>
                          <a:latin typeface="Calibri" panose="020F0502020204030204" pitchFamily="34" charset="0"/>
                        </a:rPr>
                        <a:t>br.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l-PL" sz="2000" b="1" i="0" u="none" strike="noStrike">
                          <a:solidFill>
                            <a:srgbClr val="000000"/>
                          </a:solidFill>
                          <a:effectLst/>
                          <a:latin typeface="Calibri" panose="020F0502020204030204" pitchFamily="34" charset="0"/>
                        </a:rPr>
                        <a:t>Naziv  i opis predmeta nabave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hr-HR" sz="2000" b="1" i="0" u="none" strike="noStrike" err="1">
                          <a:solidFill>
                            <a:srgbClr val="000000"/>
                          </a:solidFill>
                          <a:effectLst/>
                          <a:latin typeface="Calibri" panose="020F0502020204030204" pitchFamily="34" charset="0"/>
                        </a:rPr>
                        <a:t>EUEcolabel</a:t>
                      </a:r>
                      <a:r>
                        <a:rPr lang="hr-HR" sz="2000" b="1" i="0" u="none" strike="noStrike">
                          <a:solidFill>
                            <a:srgbClr val="000000"/>
                          </a:solidFill>
                          <a:effectLst/>
                          <a:latin typeface="Calibri" panose="020F0502020204030204" pitchFamily="34" charset="0"/>
                        </a:rPr>
                        <a:t> ili jednakovrijedno (DA/NE)</a:t>
                      </a:r>
                      <a:endParaRPr lang="en-GB" sz="2000" b="1"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2000" b="1" i="0" u="none" strike="noStrike" err="1">
                          <a:solidFill>
                            <a:srgbClr val="000000"/>
                          </a:solidFill>
                          <a:effectLst/>
                          <a:latin typeface="Calibri" panose="020F0502020204030204" pitchFamily="34" charset="0"/>
                        </a:rPr>
                        <a:t>Jedinica</a:t>
                      </a:r>
                      <a:r>
                        <a:rPr lang="en-GB" sz="2000" b="1" i="0" u="none" strike="noStrike">
                          <a:solidFill>
                            <a:srgbClr val="000000"/>
                          </a:solidFill>
                          <a:effectLst/>
                          <a:latin typeface="Calibri" panose="020F0502020204030204" pitchFamily="34" charset="0"/>
                        </a:rPr>
                        <a:t> </a:t>
                      </a:r>
                      <a:r>
                        <a:rPr lang="en-GB" sz="2000" b="1" i="0" u="none" strike="noStrike" err="1">
                          <a:solidFill>
                            <a:srgbClr val="000000"/>
                          </a:solidFill>
                          <a:effectLst/>
                          <a:latin typeface="Calibri" panose="020F0502020204030204" pitchFamily="34" charset="0"/>
                        </a:rPr>
                        <a:t>mjere</a:t>
                      </a:r>
                      <a:endParaRPr lang="en-GB" sz="2000" b="1"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2000" b="1" i="0" u="none" strike="noStrike">
                          <a:solidFill>
                            <a:srgbClr val="000000"/>
                          </a:solidFill>
                          <a:effectLst/>
                          <a:latin typeface="Calibri" panose="020F0502020204030204" pitchFamily="34" charset="0"/>
                        </a:rPr>
                        <a:t>Okvirna godišnja količina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2000" b="1" i="0" u="none" strike="noStrike">
                          <a:solidFill>
                            <a:srgbClr val="000000"/>
                          </a:solidFill>
                          <a:effectLst/>
                          <a:latin typeface="Calibri" panose="020F0502020204030204" pitchFamily="34" charset="0"/>
                        </a:rPr>
                        <a:t>Jed. cijena bez PDV-a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02503220"/>
                  </a:ext>
                </a:extLst>
              </a:tr>
              <a:tr h="1197989">
                <a:tc>
                  <a:txBody>
                    <a:bodyPr/>
                    <a:lstStyle/>
                    <a:p>
                      <a:pPr algn="ctr" fontAlgn="ctr"/>
                      <a:r>
                        <a:rPr lang="en-GB" sz="2000" b="0" i="0" u="none" strike="noStrike">
                          <a:solidFill>
                            <a:srgbClr val="000000"/>
                          </a:solidFill>
                          <a:effectLst/>
                          <a:latin typeface="Calibri" panose="020F0502020204030204" pitchFamily="34"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2000" b="0" i="0" u="none" strike="noStrike" err="1">
                          <a:solidFill>
                            <a:srgbClr val="000000"/>
                          </a:solidFill>
                          <a:effectLst/>
                          <a:latin typeface="Calibri" panose="020F0502020204030204" pitchFamily="34" charset="0"/>
                        </a:rPr>
                        <a:t>Vrećice</a:t>
                      </a:r>
                      <a:r>
                        <a:rPr lang="en-GB" sz="2000" b="0" i="0" u="none" strike="noStrike">
                          <a:solidFill>
                            <a:srgbClr val="000000"/>
                          </a:solidFill>
                          <a:effectLst/>
                          <a:latin typeface="Calibri" panose="020F0502020204030204" pitchFamily="34" charset="0"/>
                        </a:rPr>
                        <a:t> </a:t>
                      </a:r>
                      <a:r>
                        <a:rPr lang="en-GB" sz="2000" b="0" i="0" u="none" strike="noStrike" err="1">
                          <a:solidFill>
                            <a:srgbClr val="000000"/>
                          </a:solidFill>
                          <a:effectLst/>
                          <a:latin typeface="Calibri" panose="020F0502020204030204" pitchFamily="34" charset="0"/>
                        </a:rPr>
                        <a:t>papirnate</a:t>
                      </a:r>
                      <a:r>
                        <a:rPr lang="en-GB" sz="2000" b="0" i="0" u="none" strike="noStrike">
                          <a:solidFill>
                            <a:srgbClr val="000000"/>
                          </a:solidFill>
                          <a:effectLst/>
                          <a:latin typeface="Calibri" panose="020F0502020204030204" pitchFamily="34" charset="0"/>
                        </a:rPr>
                        <a:t> </a:t>
                      </a:r>
                      <a:r>
                        <a:rPr lang="en-GB" sz="2000" b="0" i="0" u="none" strike="noStrike" err="1">
                          <a:solidFill>
                            <a:srgbClr val="000000"/>
                          </a:solidFill>
                          <a:effectLst/>
                          <a:latin typeface="Calibri" panose="020F0502020204030204" pitchFamily="34" charset="0"/>
                        </a:rPr>
                        <a:t>broj</a:t>
                      </a:r>
                      <a:r>
                        <a:rPr lang="en-GB" sz="2000" b="0" i="0" u="none" strike="noStrike">
                          <a:solidFill>
                            <a:srgbClr val="000000"/>
                          </a:solidFill>
                          <a:effectLst/>
                          <a:latin typeface="Calibri" panose="020F0502020204030204" pitchFamily="34" charset="0"/>
                        </a:rPr>
                        <a:t> 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en-GB" sz="20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2000" b="0" i="0" u="none" strike="noStrike">
                          <a:solidFill>
                            <a:srgbClr val="000000"/>
                          </a:solidFill>
                          <a:effectLst/>
                          <a:latin typeface="Calibri" panose="020F0502020204030204" pitchFamily="34" charset="0"/>
                        </a:rPr>
                        <a:t>100/1 </a:t>
                      </a:r>
                      <a:r>
                        <a:rPr lang="en-GB" sz="2000" b="0" i="0" u="none" strike="noStrike" err="1">
                          <a:solidFill>
                            <a:srgbClr val="000000"/>
                          </a:solidFill>
                          <a:effectLst/>
                          <a:latin typeface="Calibri" panose="020F0502020204030204" pitchFamily="34" charset="0"/>
                        </a:rPr>
                        <a:t>paket</a:t>
                      </a:r>
                      <a:endParaRPr lang="en-GB" sz="20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2000" b="0" i="0" u="none" strike="noStrike">
                          <a:solidFill>
                            <a:srgbClr val="000000"/>
                          </a:solidFill>
                          <a:effectLst/>
                          <a:latin typeface="Calibri" panose="020F0502020204030204" pitchFamily="34" charset="0"/>
                        </a:rPr>
                        <a:t>500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2000" b="0" i="0" u="none" strike="noStrike">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96109086"/>
                  </a:ext>
                </a:extLst>
              </a:tr>
              <a:tr h="736633">
                <a:tc>
                  <a:txBody>
                    <a:bodyPr/>
                    <a:lstStyle/>
                    <a:p>
                      <a:pPr algn="ctr" fontAlgn="ctr"/>
                      <a:r>
                        <a:rPr lang="en-GB" sz="2000" b="0" i="0" u="none" strike="noStrike">
                          <a:solidFill>
                            <a:srgbClr val="000000"/>
                          </a:solidFill>
                          <a:effectLst/>
                          <a:latin typeface="Calibri" panose="020F050202020403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2000" b="0" i="0" u="none" strike="noStrike">
                          <a:solidFill>
                            <a:srgbClr val="000000"/>
                          </a:solidFill>
                          <a:effectLst/>
                          <a:latin typeface="Calibri" panose="020F0502020204030204" pitchFamily="34" charset="0"/>
                        </a:rPr>
                        <a:t>Vrećice papirnate broj 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en-GB" sz="20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2000" b="0" i="0" u="none" strike="noStrike">
                          <a:solidFill>
                            <a:srgbClr val="000000"/>
                          </a:solidFill>
                          <a:effectLst/>
                          <a:latin typeface="Calibri" panose="020F0502020204030204" pitchFamily="34" charset="0"/>
                        </a:rPr>
                        <a:t>100/1 </a:t>
                      </a:r>
                      <a:r>
                        <a:rPr lang="en-GB" sz="2000" b="0" i="0" u="none" strike="noStrike" err="1">
                          <a:solidFill>
                            <a:srgbClr val="000000"/>
                          </a:solidFill>
                          <a:effectLst/>
                          <a:latin typeface="Calibri" panose="020F0502020204030204" pitchFamily="34" charset="0"/>
                        </a:rPr>
                        <a:t>paket</a:t>
                      </a:r>
                      <a:endParaRPr lang="en-GB" sz="20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2000" b="0" i="0" u="none" strike="noStrike">
                          <a:solidFill>
                            <a:srgbClr val="000000"/>
                          </a:solidFill>
                          <a:effectLst/>
                          <a:latin typeface="Calibri" panose="020F0502020204030204" pitchFamily="34" charset="0"/>
                        </a:rPr>
                        <a:t>160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2000" b="0" i="0" u="none" strike="noStrike">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02512663"/>
                  </a:ext>
                </a:extLst>
              </a:tr>
              <a:tr h="736633">
                <a:tc>
                  <a:txBody>
                    <a:bodyPr/>
                    <a:lstStyle/>
                    <a:p>
                      <a:pPr algn="ctr" fontAlgn="ctr"/>
                      <a:r>
                        <a:rPr lang="en-GB" sz="2000" b="0" i="0" u="none" strike="noStrike">
                          <a:solidFill>
                            <a:srgbClr val="000000"/>
                          </a:solidFill>
                          <a:effectLst/>
                          <a:latin typeface="Calibri" panose="020F0502020204030204" pitchFamily="34" charset="0"/>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2000" b="0" i="0" u="none" strike="noStrike">
                          <a:solidFill>
                            <a:srgbClr val="000000"/>
                          </a:solidFill>
                          <a:effectLst/>
                          <a:latin typeface="Calibri" panose="020F0502020204030204" pitchFamily="34" charset="0"/>
                        </a:rPr>
                        <a:t>Vrećice papirnate broj 12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en-GB" sz="20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2000" b="0" i="0" u="none" strike="noStrike">
                          <a:solidFill>
                            <a:srgbClr val="000000"/>
                          </a:solidFill>
                          <a:effectLst/>
                          <a:latin typeface="Calibri" panose="020F0502020204030204" pitchFamily="34" charset="0"/>
                        </a:rPr>
                        <a:t>100/1 paket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2000" b="0" i="0" u="none" strike="noStrike">
                          <a:solidFill>
                            <a:srgbClr val="000000"/>
                          </a:solidFill>
                          <a:effectLst/>
                          <a:latin typeface="Calibri" panose="020F050202020403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2000" b="0" i="0" u="none" strike="noStrike">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43862597"/>
                  </a:ext>
                </a:extLst>
              </a:tr>
            </a:tbl>
          </a:graphicData>
        </a:graphic>
      </p:graphicFrame>
    </p:spTree>
    <p:extLst>
      <p:ext uri="{BB962C8B-B14F-4D97-AF65-F5344CB8AC3E}">
        <p14:creationId xmlns:p14="http://schemas.microsoft.com/office/powerpoint/2010/main" val="4349337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77BF9-91E6-6711-06AD-C7C152271410}"/>
              </a:ext>
            </a:extLst>
          </p:cNvPr>
          <p:cNvSpPr>
            <a:spLocks noGrp="1"/>
          </p:cNvSpPr>
          <p:nvPr>
            <p:ph type="title"/>
          </p:nvPr>
        </p:nvSpPr>
        <p:spPr/>
        <p:txBody>
          <a:bodyPr/>
          <a:lstStyle/>
          <a:p>
            <a:r>
              <a:rPr lang="hr-HR"/>
              <a:t>Primjer – „opcija 2”</a:t>
            </a:r>
          </a:p>
        </p:txBody>
      </p:sp>
      <p:sp>
        <p:nvSpPr>
          <p:cNvPr id="3" name="Content Placeholder 2">
            <a:extLst>
              <a:ext uri="{FF2B5EF4-FFF2-40B4-BE49-F238E27FC236}">
                <a16:creationId xmlns:a16="http://schemas.microsoft.com/office/drawing/2014/main" id="{67264032-3C00-827F-A42F-E61089260B53}"/>
              </a:ext>
            </a:extLst>
          </p:cNvPr>
          <p:cNvSpPr>
            <a:spLocks noGrp="1"/>
          </p:cNvSpPr>
          <p:nvPr>
            <p:ph idx="1"/>
          </p:nvPr>
        </p:nvSpPr>
        <p:spPr/>
        <p:txBody>
          <a:bodyPr/>
          <a:lstStyle/>
          <a:p>
            <a:r>
              <a:rPr lang="hr-HR"/>
              <a:t>Odredba tehničkih specifikacija: najmanje 10 % nuđenih proizvoda mora imati oznaku EU </a:t>
            </a:r>
            <a:r>
              <a:rPr lang="hr-HR" err="1"/>
              <a:t>Ecolabel</a:t>
            </a:r>
            <a:r>
              <a:rPr lang="hr-HR"/>
              <a:t> ili jednakovrijedno</a:t>
            </a:r>
          </a:p>
          <a:p>
            <a:endParaRPr lang="hr-HR"/>
          </a:p>
          <a:p>
            <a:r>
              <a:rPr lang="hr-HR"/>
              <a:t>Odredba ugovora: Prilikom izvršenja ugovora ponuditelj mora osigurati da najmanje 10 % isporučenih proizvoda mora imati oznaku EU </a:t>
            </a:r>
            <a:r>
              <a:rPr lang="hr-HR" err="1"/>
              <a:t>Ecolabel</a:t>
            </a:r>
            <a:r>
              <a:rPr lang="hr-HR"/>
              <a:t> ili jednakovrijedno</a:t>
            </a:r>
          </a:p>
        </p:txBody>
      </p:sp>
    </p:spTree>
    <p:extLst>
      <p:ext uri="{BB962C8B-B14F-4D97-AF65-F5344CB8AC3E}">
        <p14:creationId xmlns:p14="http://schemas.microsoft.com/office/powerpoint/2010/main" val="22472309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E3B4E-CB32-1CF6-EB66-FB8B42892CB0}"/>
              </a:ext>
            </a:extLst>
          </p:cNvPr>
          <p:cNvSpPr>
            <a:spLocks noGrp="1"/>
          </p:cNvSpPr>
          <p:nvPr>
            <p:ph type="title"/>
          </p:nvPr>
        </p:nvSpPr>
        <p:spPr/>
        <p:txBody>
          <a:bodyPr/>
          <a:lstStyle/>
          <a:p>
            <a:r>
              <a:rPr lang="hr-HR" b="1" noProof="0" dirty="0">
                <a:solidFill>
                  <a:schemeClr val="tx1">
                    <a:lumMod val="75000"/>
                    <a:lumOff val="25000"/>
                  </a:schemeClr>
                </a:solidFill>
                <a:ea typeface="Calibri Light"/>
                <a:cs typeface="Calibri Light"/>
              </a:rPr>
              <a:t>Sredstva za čišćenje i usluga čišćenja zatvorenih prostora</a:t>
            </a:r>
            <a:endParaRPr lang="hr-HR" b="1" noProof="0" dirty="0">
              <a:solidFill>
                <a:schemeClr val="tx1">
                  <a:lumMod val="75000"/>
                  <a:lumOff val="25000"/>
                </a:schemeClr>
              </a:solidFill>
            </a:endParaRPr>
          </a:p>
        </p:txBody>
      </p:sp>
      <p:sp>
        <p:nvSpPr>
          <p:cNvPr id="3" name="Text Placeholder 2">
            <a:extLst>
              <a:ext uri="{FF2B5EF4-FFF2-40B4-BE49-F238E27FC236}">
                <a16:creationId xmlns:a16="http://schemas.microsoft.com/office/drawing/2014/main" id="{306F1D07-B514-8940-D0F4-5E2D3BA916B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940322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DE797-94B7-ECE1-ACB2-B909EDE75DCD}"/>
              </a:ext>
            </a:extLst>
          </p:cNvPr>
          <p:cNvSpPr>
            <a:spLocks noGrp="1"/>
          </p:cNvSpPr>
          <p:nvPr>
            <p:ph type="title"/>
          </p:nvPr>
        </p:nvSpPr>
        <p:spPr/>
        <p:txBody>
          <a:bodyPr/>
          <a:lstStyle/>
          <a:p>
            <a:r>
              <a:rPr lang="hr-HR"/>
              <a:t>Odluka o provedbi </a:t>
            </a:r>
            <a:r>
              <a:rPr lang="hr-HR" err="1"/>
              <a:t>ZeJN</a:t>
            </a:r>
            <a:endParaRPr lang="en-US"/>
          </a:p>
        </p:txBody>
      </p:sp>
      <p:sp>
        <p:nvSpPr>
          <p:cNvPr id="3" name="Content Placeholder 2">
            <a:extLst>
              <a:ext uri="{FF2B5EF4-FFF2-40B4-BE49-F238E27FC236}">
                <a16:creationId xmlns:a16="http://schemas.microsoft.com/office/drawing/2014/main" id="{841C6F15-D056-8AA4-DEFC-A5320B2A8415}"/>
              </a:ext>
            </a:extLst>
          </p:cNvPr>
          <p:cNvSpPr>
            <a:spLocks noGrp="1"/>
          </p:cNvSpPr>
          <p:nvPr>
            <p:ph idx="1"/>
          </p:nvPr>
        </p:nvSpPr>
        <p:spPr/>
        <p:txBody>
          <a:bodyPr>
            <a:normAutofit/>
          </a:bodyPr>
          <a:lstStyle/>
          <a:p>
            <a:pPr marL="457200" indent="-457200" algn="just">
              <a:buFont typeface="Arial" panose="020B0604020202020204" pitchFamily="34" charset="0"/>
              <a:buChar char="•"/>
            </a:pPr>
            <a:r>
              <a:rPr lang="hr-HR" noProof="0"/>
              <a:t>Sredstva za čišćenje moraju biti u skladu s mjerilima oznake za okoliš EU </a:t>
            </a:r>
            <a:r>
              <a:rPr lang="hr-HR" noProof="0" err="1"/>
              <a:t>Ecolabel</a:t>
            </a:r>
            <a:r>
              <a:rPr lang="hr-HR" noProof="0"/>
              <a:t> za sredstva za čišćenje</a:t>
            </a:r>
          </a:p>
          <a:p>
            <a:pPr marL="457200" indent="-457200" algn="just">
              <a:buFont typeface="Arial" panose="020B0604020202020204" pitchFamily="34" charset="0"/>
              <a:buChar char="•"/>
            </a:pPr>
            <a:r>
              <a:rPr lang="hr-HR" noProof="0"/>
              <a:t>Usluga čišćenja zatvorenih prostora mora biti u skladu s mjerilima oznake za okoliš EU </a:t>
            </a:r>
            <a:r>
              <a:rPr lang="hr-HR" noProof="0" err="1"/>
              <a:t>Ecolabel</a:t>
            </a:r>
            <a:r>
              <a:rPr lang="hr-HR" noProof="0"/>
              <a:t> za usluge čišćenja zatvorenih prostora</a:t>
            </a:r>
          </a:p>
        </p:txBody>
      </p:sp>
    </p:spTree>
    <p:extLst>
      <p:ext uri="{BB962C8B-B14F-4D97-AF65-F5344CB8AC3E}">
        <p14:creationId xmlns:p14="http://schemas.microsoft.com/office/powerpoint/2010/main" val="26175018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DD2CB-7932-DA15-03DC-AC6E36FD7A7E}"/>
              </a:ext>
            </a:extLst>
          </p:cNvPr>
          <p:cNvSpPr>
            <a:spLocks noGrp="1"/>
          </p:cNvSpPr>
          <p:nvPr>
            <p:ph type="title"/>
          </p:nvPr>
        </p:nvSpPr>
        <p:spPr/>
        <p:txBody>
          <a:bodyPr/>
          <a:lstStyle/>
          <a:p>
            <a:r>
              <a:rPr lang="hr-HR"/>
              <a:t>Sredstva za čišćenje</a:t>
            </a:r>
          </a:p>
        </p:txBody>
      </p:sp>
      <p:sp>
        <p:nvSpPr>
          <p:cNvPr id="3" name="Content Placeholder 2">
            <a:extLst>
              <a:ext uri="{FF2B5EF4-FFF2-40B4-BE49-F238E27FC236}">
                <a16:creationId xmlns:a16="http://schemas.microsoft.com/office/drawing/2014/main" id="{7FB54670-273C-4C71-AB26-71790108FABF}"/>
              </a:ext>
            </a:extLst>
          </p:cNvPr>
          <p:cNvSpPr>
            <a:spLocks noGrp="1"/>
          </p:cNvSpPr>
          <p:nvPr>
            <p:ph idx="1"/>
          </p:nvPr>
        </p:nvSpPr>
        <p:spPr>
          <a:xfrm>
            <a:off x="1084082" y="1875934"/>
            <a:ext cx="10062985" cy="3705876"/>
          </a:xfrm>
        </p:spPr>
        <p:txBody>
          <a:bodyPr>
            <a:normAutofit fontScale="77500" lnSpcReduction="20000"/>
          </a:bodyPr>
          <a:lstStyle/>
          <a:p>
            <a:pPr marL="457200" indent="-457200">
              <a:lnSpc>
                <a:spcPct val="120000"/>
              </a:lnSpc>
              <a:buFont typeface="Arial" panose="020B0604020202020204" pitchFamily="34" charset="0"/>
              <a:buChar char="•"/>
            </a:pPr>
            <a:r>
              <a:rPr lang="hr-HR"/>
              <a:t>Skupine proizvoda koje mogu dobiti znak EU </a:t>
            </a:r>
            <a:r>
              <a:rPr lang="hr-HR" err="1"/>
              <a:t>Ecolabel</a:t>
            </a:r>
            <a:endParaRPr lang="hr-HR"/>
          </a:p>
          <a:p>
            <a:pPr marL="457200" indent="-457200">
              <a:lnSpc>
                <a:spcPct val="120000"/>
              </a:lnSpc>
              <a:buFont typeface="Arial" panose="020B0604020202020204" pitchFamily="34" charset="0"/>
              <a:buChar char="•"/>
            </a:pPr>
            <a:r>
              <a:rPr lang="hr-HR"/>
              <a:t>Sredstva za čišćenje</a:t>
            </a:r>
          </a:p>
          <a:p>
            <a:pPr indent="990600">
              <a:lnSpc>
                <a:spcPct val="120000"/>
              </a:lnSpc>
            </a:pPr>
            <a:r>
              <a:rPr lang="hr-HR"/>
              <a:t>- Višenamjenska sredstva za čišćenje i sredstva za čišćenje sanitarija</a:t>
            </a:r>
          </a:p>
          <a:p>
            <a:pPr indent="990600">
              <a:lnSpc>
                <a:spcPct val="120000"/>
              </a:lnSpc>
            </a:pPr>
            <a:r>
              <a:rPr lang="hr-HR"/>
              <a:t>- Deterdženti za perilice posuđa</a:t>
            </a:r>
          </a:p>
          <a:p>
            <a:pPr indent="990600">
              <a:lnSpc>
                <a:spcPct val="120000"/>
              </a:lnSpc>
            </a:pPr>
            <a:r>
              <a:rPr lang="hr-HR"/>
              <a:t>- Deterdženti za strojno industrijsko i institucionalno pranje posuđa</a:t>
            </a:r>
          </a:p>
          <a:p>
            <a:pPr indent="990600">
              <a:lnSpc>
                <a:spcPct val="120000"/>
              </a:lnSpc>
            </a:pPr>
            <a:r>
              <a:rPr lang="hr-HR"/>
              <a:t>- Deterdženti za ručno pranje posuđa</a:t>
            </a:r>
          </a:p>
          <a:p>
            <a:pPr indent="990600">
              <a:lnSpc>
                <a:spcPct val="120000"/>
              </a:lnSpc>
            </a:pPr>
            <a:r>
              <a:rPr lang="hr-HR"/>
              <a:t>- Deterdženti za pranje rublja</a:t>
            </a:r>
          </a:p>
          <a:p>
            <a:pPr indent="990600">
              <a:lnSpc>
                <a:spcPct val="120000"/>
              </a:lnSpc>
            </a:pPr>
            <a:r>
              <a:rPr lang="hr-HR"/>
              <a:t>- Deterdženti za pranje rublja u industrijskom i institucionalnom sektoru</a:t>
            </a:r>
          </a:p>
        </p:txBody>
      </p:sp>
    </p:spTree>
    <p:extLst>
      <p:ext uri="{BB962C8B-B14F-4D97-AF65-F5344CB8AC3E}">
        <p14:creationId xmlns:p14="http://schemas.microsoft.com/office/powerpoint/2010/main" val="1870922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noProof="0"/>
          </a:p>
        </p:txBody>
      </p:sp>
      <p:sp>
        <p:nvSpPr>
          <p:cNvPr id="16" name="Rectangle 1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noProof="0"/>
          </a:p>
        </p:txBody>
      </p:sp>
      <p:sp>
        <p:nvSpPr>
          <p:cNvPr id="18" name="Rectangle 1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noProof="0"/>
          </a:p>
        </p:txBody>
      </p:sp>
      <p:sp>
        <p:nvSpPr>
          <p:cNvPr id="20" name="Rectangle 1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noProof="0"/>
          </a:p>
        </p:txBody>
      </p:sp>
      <p:sp>
        <p:nvSpPr>
          <p:cNvPr id="7" name="Title 6"/>
          <p:cNvSpPr>
            <a:spLocks noGrp="1"/>
          </p:cNvSpPr>
          <p:nvPr>
            <p:ph type="title"/>
          </p:nvPr>
        </p:nvSpPr>
        <p:spPr>
          <a:xfrm>
            <a:off x="1371597" y="348865"/>
            <a:ext cx="10044023" cy="877729"/>
          </a:xfrm>
        </p:spPr>
        <p:txBody>
          <a:bodyPr anchor="ctr">
            <a:normAutofit/>
          </a:bodyPr>
          <a:lstStyle/>
          <a:p>
            <a:r>
              <a:rPr lang="hr-HR" sz="4000" noProof="0">
                <a:solidFill>
                  <a:srgbClr val="FFFFFF"/>
                </a:solidFill>
              </a:rPr>
              <a:t>Koristi </a:t>
            </a:r>
            <a:r>
              <a:rPr lang="hr-HR" sz="4000" noProof="0" err="1">
                <a:solidFill>
                  <a:srgbClr val="FFFFFF"/>
                </a:solidFill>
              </a:rPr>
              <a:t>ZeJN</a:t>
            </a:r>
            <a:endParaRPr lang="hr-HR" sz="4000" noProof="0">
              <a:solidFill>
                <a:srgbClr val="FFFFFF"/>
              </a:solidFill>
            </a:endParaRPr>
          </a:p>
        </p:txBody>
      </p:sp>
      <p:graphicFrame>
        <p:nvGraphicFramePr>
          <p:cNvPr id="12" name="Content Placeholder 7">
            <a:extLst>
              <a:ext uri="{FF2B5EF4-FFF2-40B4-BE49-F238E27FC236}">
                <a16:creationId xmlns:a16="http://schemas.microsoft.com/office/drawing/2014/main" id="{76E59CE8-F110-E9B6-6541-189557204561}"/>
              </a:ext>
            </a:extLst>
          </p:cNvPr>
          <p:cNvGraphicFramePr>
            <a:graphicFrameLocks noGrp="1"/>
          </p:cNvGraphicFramePr>
          <p:nvPr>
            <p:ph idx="1"/>
            <p:extLst>
              <p:ext uri="{D42A27DB-BD31-4B8C-83A1-F6EECF244321}">
                <p14:modId xmlns:p14="http://schemas.microsoft.com/office/powerpoint/2010/main" val="347943722"/>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923646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6FCA3-4EE9-6740-D837-785E3D4CD8CE}"/>
              </a:ext>
            </a:extLst>
          </p:cNvPr>
          <p:cNvSpPr>
            <a:spLocks noGrp="1"/>
          </p:cNvSpPr>
          <p:nvPr>
            <p:ph type="title"/>
          </p:nvPr>
        </p:nvSpPr>
        <p:spPr/>
        <p:txBody>
          <a:bodyPr/>
          <a:lstStyle/>
          <a:p>
            <a:r>
              <a:rPr lang="hr-HR"/>
              <a:t>Primjer 1 – tehničke specifikacije</a:t>
            </a:r>
          </a:p>
        </p:txBody>
      </p:sp>
      <p:pic>
        <p:nvPicPr>
          <p:cNvPr id="5" name="Content Placeholder 4">
            <a:extLst>
              <a:ext uri="{FF2B5EF4-FFF2-40B4-BE49-F238E27FC236}">
                <a16:creationId xmlns:a16="http://schemas.microsoft.com/office/drawing/2014/main" id="{84F59176-3F1E-F918-DAD0-A2BFE1F9DF6A}"/>
              </a:ext>
            </a:extLst>
          </p:cNvPr>
          <p:cNvPicPr>
            <a:picLocks noGrp="1" noChangeAspect="1"/>
          </p:cNvPicPr>
          <p:nvPr>
            <p:ph idx="1"/>
          </p:nvPr>
        </p:nvPicPr>
        <p:blipFill>
          <a:blip r:embed="rId2"/>
          <a:stretch>
            <a:fillRect/>
          </a:stretch>
        </p:blipFill>
        <p:spPr>
          <a:xfrm>
            <a:off x="764497" y="1813824"/>
            <a:ext cx="10941194" cy="3271829"/>
          </a:xfrm>
        </p:spPr>
      </p:pic>
    </p:spTree>
    <p:extLst>
      <p:ext uri="{BB962C8B-B14F-4D97-AF65-F5344CB8AC3E}">
        <p14:creationId xmlns:p14="http://schemas.microsoft.com/office/powerpoint/2010/main" val="6376940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751B1-EE59-96E6-F8C4-7621E0AFD9D6}"/>
              </a:ext>
            </a:extLst>
          </p:cNvPr>
          <p:cNvSpPr>
            <a:spLocks noGrp="1"/>
          </p:cNvSpPr>
          <p:nvPr>
            <p:ph type="title"/>
          </p:nvPr>
        </p:nvSpPr>
        <p:spPr/>
        <p:txBody>
          <a:bodyPr/>
          <a:lstStyle/>
          <a:p>
            <a:r>
              <a:rPr lang="en-GB"/>
              <a:t>ODLUKA KOMISIJE (EU) 2017/1217</a:t>
            </a:r>
            <a:endParaRPr lang="hr-HR"/>
          </a:p>
        </p:txBody>
      </p:sp>
      <p:sp>
        <p:nvSpPr>
          <p:cNvPr id="3" name="Content Placeholder 2">
            <a:extLst>
              <a:ext uri="{FF2B5EF4-FFF2-40B4-BE49-F238E27FC236}">
                <a16:creationId xmlns:a16="http://schemas.microsoft.com/office/drawing/2014/main" id="{D6325636-D27E-FD0D-2145-07770FB0E462}"/>
              </a:ext>
            </a:extLst>
          </p:cNvPr>
          <p:cNvSpPr>
            <a:spLocks noGrp="1"/>
          </p:cNvSpPr>
          <p:nvPr>
            <p:ph idx="1"/>
          </p:nvPr>
        </p:nvSpPr>
        <p:spPr/>
        <p:txBody>
          <a:bodyPr/>
          <a:lstStyle/>
          <a:p>
            <a:pPr marL="457200" indent="-457200">
              <a:buFont typeface="Arial" panose="020B0604020202020204" pitchFamily="34" charset="0"/>
              <a:buChar char="•"/>
            </a:pPr>
            <a:r>
              <a:rPr lang="hr-HR"/>
              <a:t>ODLUKA KOMISIJE (EU) 2017/1217 </a:t>
            </a:r>
            <a:r>
              <a:rPr lang="az-Cyrl-AZ"/>
              <a:t>о</a:t>
            </a:r>
            <a:r>
              <a:rPr lang="hr-HR"/>
              <a:t>d 23. lipnja 2017. o utvrđivanju mjerila za dodjelu znaka za okoliš EU-a za sredstva za čišćenje čvrstih površina </a:t>
            </a:r>
          </a:p>
          <a:p>
            <a:r>
              <a:rPr lang="hr-HR">
                <a:hlinkClick r:id="rId2"/>
              </a:rPr>
              <a:t>https://eur-lex.europa.eu/legal-content/HR/TXT/PDF/?uri=CELEX:32017D1217&amp;qid=1738838869841</a:t>
            </a:r>
            <a:r>
              <a:rPr lang="hr-HR"/>
              <a:t> </a:t>
            </a:r>
          </a:p>
        </p:txBody>
      </p:sp>
    </p:spTree>
    <p:extLst>
      <p:ext uri="{BB962C8B-B14F-4D97-AF65-F5344CB8AC3E}">
        <p14:creationId xmlns:p14="http://schemas.microsoft.com/office/powerpoint/2010/main" val="33052311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D54F0-39C4-9E75-7425-069F5318C5C8}"/>
              </a:ext>
            </a:extLst>
          </p:cNvPr>
          <p:cNvSpPr>
            <a:spLocks noGrp="1"/>
          </p:cNvSpPr>
          <p:nvPr>
            <p:ph type="title"/>
          </p:nvPr>
        </p:nvSpPr>
        <p:spPr/>
        <p:txBody>
          <a:bodyPr/>
          <a:lstStyle/>
          <a:p>
            <a:r>
              <a:rPr lang="hr-HR"/>
              <a:t>Mjerila za dodjelu znaka za okoliš EU-a</a:t>
            </a:r>
          </a:p>
        </p:txBody>
      </p:sp>
      <p:sp>
        <p:nvSpPr>
          <p:cNvPr id="3" name="Content Placeholder 2">
            <a:extLst>
              <a:ext uri="{FF2B5EF4-FFF2-40B4-BE49-F238E27FC236}">
                <a16:creationId xmlns:a16="http://schemas.microsoft.com/office/drawing/2014/main" id="{DB9D0F16-EBA9-636B-698A-EEE0500A9FD2}"/>
              </a:ext>
            </a:extLst>
          </p:cNvPr>
          <p:cNvSpPr>
            <a:spLocks noGrp="1"/>
          </p:cNvSpPr>
          <p:nvPr>
            <p:ph idx="1"/>
          </p:nvPr>
        </p:nvSpPr>
        <p:spPr/>
        <p:txBody>
          <a:bodyPr>
            <a:normAutofit fontScale="77500" lnSpcReduction="20000"/>
          </a:bodyPr>
          <a:lstStyle/>
          <a:p>
            <a:pPr marL="514350" indent="-514350">
              <a:lnSpc>
                <a:spcPct val="120000"/>
              </a:lnSpc>
              <a:spcBef>
                <a:spcPts val="0"/>
              </a:spcBef>
              <a:buAutoNum type="arabicPeriod"/>
            </a:pPr>
            <a:r>
              <a:rPr lang="hr-HR" noProof="0"/>
              <a:t>Toksičnost za vodene organizme </a:t>
            </a:r>
          </a:p>
          <a:p>
            <a:pPr marL="514350" indent="-514350">
              <a:lnSpc>
                <a:spcPct val="120000"/>
              </a:lnSpc>
              <a:spcBef>
                <a:spcPts val="0"/>
              </a:spcBef>
              <a:buAutoNum type="arabicPeriod"/>
            </a:pPr>
            <a:r>
              <a:rPr lang="hr-HR" noProof="0"/>
              <a:t>Biorazgradivost </a:t>
            </a:r>
          </a:p>
          <a:p>
            <a:pPr marL="514350" indent="-514350">
              <a:lnSpc>
                <a:spcPct val="120000"/>
              </a:lnSpc>
              <a:spcBef>
                <a:spcPts val="0"/>
              </a:spcBef>
              <a:buAutoNum type="arabicPeriod"/>
            </a:pPr>
            <a:r>
              <a:rPr lang="hr-HR" noProof="0"/>
              <a:t>Palmino ulje iz održivih izvora, uključujući ulje od palminih koštica i njihove derivate </a:t>
            </a:r>
          </a:p>
          <a:p>
            <a:pPr marL="514350" indent="-514350">
              <a:lnSpc>
                <a:spcPct val="120000"/>
              </a:lnSpc>
              <a:spcBef>
                <a:spcPts val="0"/>
              </a:spcBef>
              <a:buAutoNum type="arabicPeriod"/>
            </a:pPr>
            <a:r>
              <a:rPr lang="hr-HR" noProof="0"/>
              <a:t>Tvari čija je upotreba zabranjena ili ograničena </a:t>
            </a:r>
          </a:p>
          <a:p>
            <a:pPr marL="514350" indent="-514350">
              <a:lnSpc>
                <a:spcPct val="120000"/>
              </a:lnSpc>
              <a:spcBef>
                <a:spcPts val="0"/>
              </a:spcBef>
              <a:buAutoNum type="arabicPeriod"/>
            </a:pPr>
            <a:r>
              <a:rPr lang="hr-HR" noProof="0"/>
              <a:t>Ambalaža </a:t>
            </a:r>
          </a:p>
          <a:p>
            <a:pPr marL="514350" indent="-514350">
              <a:lnSpc>
                <a:spcPct val="120000"/>
              </a:lnSpc>
              <a:spcBef>
                <a:spcPts val="0"/>
              </a:spcBef>
              <a:buAutoNum type="arabicPeriod"/>
            </a:pPr>
            <a:r>
              <a:rPr lang="hr-HR" noProof="0"/>
              <a:t>Prikladnost za upotrebu </a:t>
            </a:r>
          </a:p>
          <a:p>
            <a:pPr marL="514350" indent="-514350">
              <a:lnSpc>
                <a:spcPct val="120000"/>
              </a:lnSpc>
              <a:spcBef>
                <a:spcPts val="0"/>
              </a:spcBef>
              <a:buAutoNum type="arabicPeriod"/>
            </a:pPr>
            <a:r>
              <a:rPr lang="hr-HR" noProof="0"/>
              <a:t>Informacije za korisnike </a:t>
            </a:r>
          </a:p>
          <a:p>
            <a:pPr marL="514350" indent="-514350">
              <a:lnSpc>
                <a:spcPct val="120000"/>
              </a:lnSpc>
              <a:spcBef>
                <a:spcPts val="0"/>
              </a:spcBef>
              <a:buAutoNum type="arabicPeriod"/>
            </a:pPr>
            <a:r>
              <a:rPr lang="hr-HR" noProof="0"/>
              <a:t>Informacije koje se navode na znaku za okoliš EU-a</a:t>
            </a:r>
          </a:p>
        </p:txBody>
      </p:sp>
    </p:spTree>
    <p:extLst>
      <p:ext uri="{BB962C8B-B14F-4D97-AF65-F5344CB8AC3E}">
        <p14:creationId xmlns:p14="http://schemas.microsoft.com/office/powerpoint/2010/main" val="1473620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C0543-F05A-8EC7-2F34-D0ABABD56CE4}"/>
              </a:ext>
            </a:extLst>
          </p:cNvPr>
          <p:cNvSpPr>
            <a:spLocks noGrp="1"/>
          </p:cNvSpPr>
          <p:nvPr>
            <p:ph type="title"/>
          </p:nvPr>
        </p:nvSpPr>
        <p:spPr/>
        <p:txBody>
          <a:bodyPr/>
          <a:lstStyle/>
          <a:p>
            <a:r>
              <a:rPr lang="hr-HR" dirty="0"/>
              <a:t>Tehničke specifikacije</a:t>
            </a:r>
          </a:p>
        </p:txBody>
      </p:sp>
      <p:sp>
        <p:nvSpPr>
          <p:cNvPr id="3" name="Content Placeholder 2">
            <a:extLst>
              <a:ext uri="{FF2B5EF4-FFF2-40B4-BE49-F238E27FC236}">
                <a16:creationId xmlns:a16="http://schemas.microsoft.com/office/drawing/2014/main" id="{B4330652-24CF-1A35-5EE6-E3324165BA08}"/>
              </a:ext>
            </a:extLst>
          </p:cNvPr>
          <p:cNvSpPr>
            <a:spLocks noGrp="1"/>
          </p:cNvSpPr>
          <p:nvPr>
            <p:ph idx="1"/>
          </p:nvPr>
        </p:nvSpPr>
        <p:spPr/>
        <p:txBody>
          <a:bodyPr/>
          <a:lstStyle/>
          <a:p>
            <a:r>
              <a:rPr lang="hr-HR"/>
              <a:t>Sredstvo za pranje suđa mora imati EU Ecolabel oznaku ili jednakovrijedno</a:t>
            </a:r>
          </a:p>
        </p:txBody>
      </p:sp>
    </p:spTree>
    <p:extLst>
      <p:ext uri="{BB962C8B-B14F-4D97-AF65-F5344CB8AC3E}">
        <p14:creationId xmlns:p14="http://schemas.microsoft.com/office/powerpoint/2010/main" val="40291219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CE21-482D-2418-0DDB-E286D7B707BF}"/>
              </a:ext>
            </a:extLst>
          </p:cNvPr>
          <p:cNvSpPr>
            <a:spLocks noGrp="1"/>
          </p:cNvSpPr>
          <p:nvPr>
            <p:ph type="title"/>
          </p:nvPr>
        </p:nvSpPr>
        <p:spPr/>
        <p:txBody>
          <a:bodyPr/>
          <a:lstStyle/>
          <a:p>
            <a:r>
              <a:rPr lang="en-GB" dirty="0"/>
              <a:t>ODLUKA KOMISIJE (EU) 2018/680</a:t>
            </a:r>
            <a:endParaRPr lang="hr-HR" dirty="0"/>
          </a:p>
        </p:txBody>
      </p:sp>
      <p:sp>
        <p:nvSpPr>
          <p:cNvPr id="3" name="Content Placeholder 2">
            <a:extLst>
              <a:ext uri="{FF2B5EF4-FFF2-40B4-BE49-F238E27FC236}">
                <a16:creationId xmlns:a16="http://schemas.microsoft.com/office/drawing/2014/main" id="{38C20637-9980-C092-86FD-A1189E77D188}"/>
              </a:ext>
            </a:extLst>
          </p:cNvPr>
          <p:cNvSpPr>
            <a:spLocks noGrp="1"/>
          </p:cNvSpPr>
          <p:nvPr>
            <p:ph idx="1"/>
          </p:nvPr>
        </p:nvSpPr>
        <p:spPr/>
        <p:txBody>
          <a:bodyPr/>
          <a:lstStyle/>
          <a:p>
            <a:pPr marL="457200" indent="-457200">
              <a:buFont typeface="Arial" panose="020B0604020202020204" pitchFamily="34" charset="0"/>
              <a:buChar char="•"/>
            </a:pPr>
            <a:r>
              <a:rPr lang="hr-HR" noProof="0"/>
              <a:t>ODLUKA KOMISIJE (EU) 2018/680 </a:t>
            </a:r>
            <a:r>
              <a:rPr lang="az-Cyrl-AZ" noProof="0"/>
              <a:t>о</a:t>
            </a:r>
            <a:r>
              <a:rPr lang="hr-HR" noProof="0"/>
              <a:t>d 2. svibnja 2018. o utvrđivanju mjerila za dodjelu znaka za okoliš EU-a za usluge čišćenja zatvorenih prostora</a:t>
            </a:r>
          </a:p>
          <a:p>
            <a:r>
              <a:rPr lang="hr-HR">
                <a:hlinkClick r:id="rId2"/>
              </a:rPr>
              <a:t>https://eur-lex.europa.eu/legal-content/HR/TXT/PDF/?uri=CELEX:32018D0680&amp;qid=1738838869841</a:t>
            </a:r>
            <a:r>
              <a:rPr lang="hr-HR"/>
              <a:t> </a:t>
            </a:r>
          </a:p>
        </p:txBody>
      </p:sp>
    </p:spTree>
    <p:extLst>
      <p:ext uri="{BB962C8B-B14F-4D97-AF65-F5344CB8AC3E}">
        <p14:creationId xmlns:p14="http://schemas.microsoft.com/office/powerpoint/2010/main" val="267238205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041B38-2045-A86E-C65E-A94764DC7B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E55DF6-B338-6829-7D28-89E3D73BF258}"/>
              </a:ext>
            </a:extLst>
          </p:cNvPr>
          <p:cNvSpPr>
            <a:spLocks noGrp="1"/>
          </p:cNvSpPr>
          <p:nvPr>
            <p:ph type="title"/>
          </p:nvPr>
        </p:nvSpPr>
        <p:spPr/>
        <p:txBody>
          <a:bodyPr/>
          <a:lstStyle/>
          <a:p>
            <a:r>
              <a:rPr lang="hr-HR"/>
              <a:t>Mjerila za dodjelu znaka za okoliš EU-a</a:t>
            </a:r>
          </a:p>
        </p:txBody>
      </p:sp>
      <p:sp>
        <p:nvSpPr>
          <p:cNvPr id="3" name="Content Placeholder 2">
            <a:extLst>
              <a:ext uri="{FF2B5EF4-FFF2-40B4-BE49-F238E27FC236}">
                <a16:creationId xmlns:a16="http://schemas.microsoft.com/office/drawing/2014/main" id="{E2A42271-884F-581A-A9CD-3FA1F570B124}"/>
              </a:ext>
            </a:extLst>
          </p:cNvPr>
          <p:cNvSpPr>
            <a:spLocks noGrp="1"/>
          </p:cNvSpPr>
          <p:nvPr>
            <p:ph idx="1"/>
          </p:nvPr>
        </p:nvSpPr>
        <p:spPr>
          <a:xfrm>
            <a:off x="1348033" y="1894788"/>
            <a:ext cx="9799034" cy="3687022"/>
          </a:xfrm>
        </p:spPr>
        <p:txBody>
          <a:bodyPr>
            <a:normAutofit fontScale="92500" lnSpcReduction="20000"/>
          </a:bodyPr>
          <a:lstStyle/>
          <a:p>
            <a:pPr>
              <a:lnSpc>
                <a:spcPct val="120000"/>
              </a:lnSpc>
              <a:spcBef>
                <a:spcPts val="0"/>
              </a:spcBef>
            </a:pPr>
            <a:r>
              <a:rPr lang="hr-HR" noProof="0"/>
              <a:t>Obvezna mjerila </a:t>
            </a:r>
          </a:p>
          <a:p>
            <a:pPr marL="514350" indent="-514350">
              <a:lnSpc>
                <a:spcPct val="120000"/>
              </a:lnSpc>
              <a:spcBef>
                <a:spcPts val="0"/>
              </a:spcBef>
              <a:buAutoNum type="arabicPeriod"/>
            </a:pPr>
            <a:r>
              <a:rPr lang="hr-HR" noProof="0"/>
              <a:t>M1: Upotreba sredstava za čišćenje s malim utjecajem na okoliš</a:t>
            </a:r>
          </a:p>
          <a:p>
            <a:pPr marL="514350" indent="-514350">
              <a:lnSpc>
                <a:spcPct val="120000"/>
              </a:lnSpc>
              <a:spcBef>
                <a:spcPts val="0"/>
              </a:spcBef>
              <a:buAutoNum type="arabicPeriod"/>
            </a:pPr>
            <a:r>
              <a:rPr lang="hr-HR" noProof="0"/>
              <a:t>M2: Doziranje proizvoda za čišćenje </a:t>
            </a:r>
          </a:p>
          <a:p>
            <a:pPr marL="514350" indent="-514350">
              <a:lnSpc>
                <a:spcPct val="120000"/>
              </a:lnSpc>
              <a:spcBef>
                <a:spcPts val="0"/>
              </a:spcBef>
              <a:buAutoNum type="arabicPeriod"/>
            </a:pPr>
            <a:r>
              <a:rPr lang="hr-HR" noProof="0"/>
              <a:t>M3: Upotreba proizvoda od mikrovlakana </a:t>
            </a:r>
          </a:p>
          <a:p>
            <a:pPr marL="514350" indent="-514350">
              <a:lnSpc>
                <a:spcPct val="120000"/>
              </a:lnSpc>
              <a:spcBef>
                <a:spcPts val="0"/>
              </a:spcBef>
              <a:buAutoNum type="arabicPeriod"/>
            </a:pPr>
            <a:r>
              <a:rPr lang="hr-HR" noProof="0"/>
              <a:t>M4: Obuka osoblja </a:t>
            </a:r>
          </a:p>
          <a:p>
            <a:pPr marL="514350" indent="-514350">
              <a:lnSpc>
                <a:spcPct val="120000"/>
              </a:lnSpc>
              <a:spcBef>
                <a:spcPts val="0"/>
              </a:spcBef>
              <a:buAutoNum type="arabicPeriod"/>
            </a:pPr>
            <a:r>
              <a:rPr lang="hr-HR" noProof="0"/>
              <a:t>M5: Osnove sustava upravljanja okolišem </a:t>
            </a:r>
          </a:p>
          <a:p>
            <a:pPr marL="514350" indent="-514350">
              <a:lnSpc>
                <a:spcPct val="120000"/>
              </a:lnSpc>
              <a:spcBef>
                <a:spcPts val="0"/>
              </a:spcBef>
              <a:buAutoNum type="arabicPeriod"/>
            </a:pPr>
            <a:r>
              <a:rPr lang="hr-HR" noProof="0"/>
              <a:t>M6: Razvrstavanje krutog otpada u poslovnom prostoru podnositelja zahtjeva </a:t>
            </a:r>
          </a:p>
          <a:p>
            <a:pPr marL="514350" indent="-514350">
              <a:lnSpc>
                <a:spcPct val="120000"/>
              </a:lnSpc>
              <a:spcBef>
                <a:spcPts val="0"/>
              </a:spcBef>
              <a:buAutoNum type="arabicPeriod"/>
            </a:pPr>
            <a:r>
              <a:rPr lang="hr-HR" noProof="0"/>
              <a:t>M7: Informacije koje se navode na znaku za okoliš EU-a</a:t>
            </a:r>
          </a:p>
        </p:txBody>
      </p:sp>
    </p:spTree>
    <p:extLst>
      <p:ext uri="{BB962C8B-B14F-4D97-AF65-F5344CB8AC3E}">
        <p14:creationId xmlns:p14="http://schemas.microsoft.com/office/powerpoint/2010/main" val="72025477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A53A7-313B-1AEB-1630-D00FDEEDA98C}"/>
              </a:ext>
            </a:extLst>
          </p:cNvPr>
          <p:cNvSpPr>
            <a:spLocks noGrp="1"/>
          </p:cNvSpPr>
          <p:nvPr>
            <p:ph type="title"/>
          </p:nvPr>
        </p:nvSpPr>
        <p:spPr/>
        <p:txBody>
          <a:bodyPr vert="horz" lIns="91440" tIns="45720" rIns="91440" bIns="45720" rtlCol="0" anchor="ctr">
            <a:normAutofit/>
          </a:bodyPr>
          <a:lstStyle/>
          <a:p>
            <a:r>
              <a:rPr lang="hr-HR" dirty="0"/>
              <a:t>Usluge čišćenja</a:t>
            </a:r>
          </a:p>
        </p:txBody>
      </p:sp>
      <p:sp>
        <p:nvSpPr>
          <p:cNvPr id="3" name="Content Placeholder 2">
            <a:extLst>
              <a:ext uri="{FF2B5EF4-FFF2-40B4-BE49-F238E27FC236}">
                <a16:creationId xmlns:a16="http://schemas.microsoft.com/office/drawing/2014/main" id="{3A85C6A1-F0A9-2389-CDB1-722502BD8D9C}"/>
              </a:ext>
            </a:extLst>
          </p:cNvPr>
          <p:cNvSpPr>
            <a:spLocks noGrp="1"/>
          </p:cNvSpPr>
          <p:nvPr>
            <p:ph idx="1"/>
          </p:nvPr>
        </p:nvSpPr>
        <p:spPr/>
        <p:txBody>
          <a:bodyPr>
            <a:normAutofit/>
          </a:bodyPr>
          <a:lstStyle/>
          <a:p>
            <a:pPr marL="457200" indent="-457200" algn="just">
              <a:buFont typeface="Arial" panose="020B0604020202020204" pitchFamily="34" charset="0"/>
              <a:buChar char="•"/>
            </a:pPr>
            <a:r>
              <a:rPr lang="hr-HR"/>
              <a:t>Svaka tvrtka za čišćenje može se prijaviti za EU </a:t>
            </a:r>
            <a:r>
              <a:rPr lang="hr-HR" err="1"/>
              <a:t>Ecolabel</a:t>
            </a:r>
            <a:r>
              <a:rPr lang="hr-HR"/>
              <a:t>: moguće je certificirati cjelokupne usluge čišćenja tvrtke ili certificirati dio usluga pod uvjetom da imaju odvojene računovodstvene evidencije</a:t>
            </a:r>
          </a:p>
          <a:p>
            <a:pPr marL="457200" indent="-457200" algn="just">
              <a:buFont typeface="Arial" panose="020B0604020202020204" pitchFamily="34" charset="0"/>
              <a:buChar char="•"/>
            </a:pPr>
            <a:r>
              <a:rPr lang="hr-HR"/>
              <a:t>Tvrtke koje nude usluge čišćenja, a koje posjeduju certifikat EU </a:t>
            </a:r>
            <a:r>
              <a:rPr lang="hr-HR" err="1"/>
              <a:t>Ecolabel</a:t>
            </a:r>
            <a:r>
              <a:rPr lang="hr-HR"/>
              <a:t> mogu dokazati učinkovitost svojih ekoloških praksi i u sklopu zelene nabave</a:t>
            </a:r>
          </a:p>
        </p:txBody>
      </p:sp>
    </p:spTree>
    <p:extLst>
      <p:ext uri="{BB962C8B-B14F-4D97-AF65-F5344CB8AC3E}">
        <p14:creationId xmlns:p14="http://schemas.microsoft.com/office/powerpoint/2010/main" val="24164277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1A07A-E97B-AA9C-C91F-CCA32F8F7209}"/>
              </a:ext>
            </a:extLst>
          </p:cNvPr>
          <p:cNvSpPr>
            <a:spLocks noGrp="1"/>
          </p:cNvSpPr>
          <p:nvPr>
            <p:ph type="title"/>
          </p:nvPr>
        </p:nvSpPr>
        <p:spPr/>
        <p:txBody>
          <a:bodyPr/>
          <a:lstStyle/>
          <a:p>
            <a:r>
              <a:rPr lang="hr-HR"/>
              <a:t>Usluga čišćenja zatvorenih prostora</a:t>
            </a:r>
          </a:p>
        </p:txBody>
      </p:sp>
      <p:sp>
        <p:nvSpPr>
          <p:cNvPr id="3" name="Content Placeholder 2">
            <a:extLst>
              <a:ext uri="{FF2B5EF4-FFF2-40B4-BE49-F238E27FC236}">
                <a16:creationId xmlns:a16="http://schemas.microsoft.com/office/drawing/2014/main" id="{E80EFFFC-F574-B47B-D272-714E090C20C1}"/>
              </a:ext>
            </a:extLst>
          </p:cNvPr>
          <p:cNvSpPr>
            <a:spLocks noGrp="1"/>
          </p:cNvSpPr>
          <p:nvPr>
            <p:ph idx="1"/>
          </p:nvPr>
        </p:nvSpPr>
        <p:spPr/>
        <p:txBody>
          <a:bodyPr>
            <a:normAutofit/>
          </a:bodyPr>
          <a:lstStyle/>
          <a:p>
            <a:pPr marL="457200" indent="-457200">
              <a:buFont typeface="Arial" panose="020B0604020202020204" pitchFamily="34" charset="0"/>
              <a:buChar char="•"/>
            </a:pPr>
            <a:r>
              <a:rPr lang="hr-HR"/>
              <a:t>Skupina proizvoda „usluge čišćenja zatvorenih prostora” uključuje:</a:t>
            </a:r>
          </a:p>
          <a:p>
            <a:pPr marL="914400" lvl="1" indent="-457200">
              <a:buFontTx/>
              <a:buChar char="-"/>
            </a:pPr>
            <a:r>
              <a:rPr lang="hr-HR" sz="2200"/>
              <a:t>ekološki prihvatljive rutinske usluge profesionalnog čišćenja zatvorenih prostora, koji uključuju urede, sanitarne prostorije, kao što su zahodi i umivaonici, i druge javno dostupne prostore</a:t>
            </a:r>
          </a:p>
          <a:p>
            <a:pPr marL="914400" lvl="1" indent="-457200">
              <a:buFontTx/>
              <a:buChar char="-"/>
            </a:pPr>
            <a:r>
              <a:rPr lang="hr-HR" sz="2200"/>
              <a:t>čišćenje staklenih površina kojima se može pristupiti bez upotrebe specijalizirane opreme ili strojeva</a:t>
            </a:r>
          </a:p>
        </p:txBody>
      </p:sp>
    </p:spTree>
    <p:extLst>
      <p:ext uri="{BB962C8B-B14F-4D97-AF65-F5344CB8AC3E}">
        <p14:creationId xmlns:p14="http://schemas.microsoft.com/office/powerpoint/2010/main" val="317542818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FDA066-7D53-3A51-BE8F-A52D350E00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A1C0B7-264D-E5A0-FD38-C2FBF6C67E31}"/>
              </a:ext>
            </a:extLst>
          </p:cNvPr>
          <p:cNvSpPr>
            <a:spLocks noGrp="1"/>
          </p:cNvSpPr>
          <p:nvPr>
            <p:ph type="title"/>
          </p:nvPr>
        </p:nvSpPr>
        <p:spPr/>
        <p:txBody>
          <a:bodyPr/>
          <a:lstStyle/>
          <a:p>
            <a:r>
              <a:rPr lang="hr-HR" b="1" dirty="0">
                <a:solidFill>
                  <a:schemeClr val="tx1">
                    <a:lumMod val="75000"/>
                    <a:lumOff val="25000"/>
                  </a:schemeClr>
                </a:solidFill>
                <a:ea typeface="Calibri Light"/>
                <a:cs typeface="Calibri Light"/>
              </a:rPr>
              <a:t>R</a:t>
            </a:r>
            <a:r>
              <a:rPr lang="hr-HR" b="1" noProof="0" dirty="0" err="1">
                <a:solidFill>
                  <a:schemeClr val="tx1">
                    <a:lumMod val="75000"/>
                    <a:lumOff val="25000"/>
                  </a:schemeClr>
                </a:solidFill>
                <a:ea typeface="Calibri Light"/>
                <a:cs typeface="Calibri Light"/>
              </a:rPr>
              <a:t>ačunala</a:t>
            </a:r>
            <a:r>
              <a:rPr lang="hr-HR" b="1" noProof="0" dirty="0">
                <a:solidFill>
                  <a:schemeClr val="tx1">
                    <a:lumMod val="75000"/>
                    <a:lumOff val="25000"/>
                  </a:schemeClr>
                </a:solidFill>
                <a:ea typeface="Calibri Light"/>
                <a:cs typeface="Calibri Light"/>
              </a:rPr>
              <a:t>, računalna oprema, monitori, pisači i fotokopirni uređaji, oprema za snimanje</a:t>
            </a:r>
            <a:endParaRPr lang="hr-HR" b="1" noProof="0" dirty="0">
              <a:solidFill>
                <a:schemeClr val="tx1">
                  <a:lumMod val="75000"/>
                  <a:lumOff val="25000"/>
                </a:schemeClr>
              </a:solidFill>
            </a:endParaRPr>
          </a:p>
        </p:txBody>
      </p:sp>
      <p:sp>
        <p:nvSpPr>
          <p:cNvPr id="3" name="Text Placeholder 2">
            <a:extLst>
              <a:ext uri="{FF2B5EF4-FFF2-40B4-BE49-F238E27FC236}">
                <a16:creationId xmlns:a16="http://schemas.microsoft.com/office/drawing/2014/main" id="{AFAEBBF4-F2CF-9898-89FF-322E7C7D66B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65068769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94AE41-7528-7FE3-57C7-0618F7E493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54858E-1406-BAA4-D340-63137000A671}"/>
              </a:ext>
            </a:extLst>
          </p:cNvPr>
          <p:cNvSpPr>
            <a:spLocks noGrp="1"/>
          </p:cNvSpPr>
          <p:nvPr>
            <p:ph type="title"/>
          </p:nvPr>
        </p:nvSpPr>
        <p:spPr/>
        <p:txBody>
          <a:bodyPr/>
          <a:lstStyle/>
          <a:p>
            <a:r>
              <a:rPr lang="hr-HR"/>
              <a:t>Odluka o provedbi </a:t>
            </a:r>
            <a:r>
              <a:rPr lang="hr-HR" err="1"/>
              <a:t>ZeJN</a:t>
            </a:r>
            <a:endParaRPr lang="en-US"/>
          </a:p>
        </p:txBody>
      </p:sp>
      <p:sp>
        <p:nvSpPr>
          <p:cNvPr id="3" name="Content Placeholder 2">
            <a:extLst>
              <a:ext uri="{FF2B5EF4-FFF2-40B4-BE49-F238E27FC236}">
                <a16:creationId xmlns:a16="http://schemas.microsoft.com/office/drawing/2014/main" id="{6CD804D7-D7FE-240A-052F-5DBF06AD25F8}"/>
              </a:ext>
            </a:extLst>
          </p:cNvPr>
          <p:cNvSpPr>
            <a:spLocks noGrp="1"/>
          </p:cNvSpPr>
          <p:nvPr>
            <p:ph idx="1"/>
          </p:nvPr>
        </p:nvSpPr>
        <p:spPr/>
        <p:txBody>
          <a:bodyPr>
            <a:normAutofit/>
          </a:bodyPr>
          <a:lstStyle/>
          <a:p>
            <a:pPr marL="457200" indent="-457200" algn="just">
              <a:buFont typeface="Arial" panose="020B0604020202020204" pitchFamily="34" charset="0"/>
              <a:buChar char="•"/>
            </a:pPr>
            <a:r>
              <a:rPr lang="hr-HR" noProof="0"/>
              <a:t>Računala, računalna oprema, monitori, pisači i fotokopirni uređaji moraju biti smješteni u najviši energetski razred</a:t>
            </a:r>
          </a:p>
          <a:p>
            <a:pPr marL="457200" indent="-457200" algn="just">
              <a:buFont typeface="Arial" panose="020B0604020202020204" pitchFamily="34" charset="0"/>
              <a:buChar char="•"/>
            </a:pPr>
            <a:r>
              <a:rPr lang="hr-HR" noProof="0"/>
              <a:t>Osobna i prijenosna računala moraju biti u skladu s mjerilima oznake za okoliš EPEAT ili jednakovrijedno</a:t>
            </a:r>
          </a:p>
          <a:p>
            <a:pPr marL="457200" indent="-457200" algn="just">
              <a:buFont typeface="Arial" panose="020B0604020202020204" pitchFamily="34" charset="0"/>
              <a:buChar char="•"/>
            </a:pPr>
            <a:r>
              <a:rPr lang="hr-HR" noProof="0"/>
              <a:t>Oprema za snimanje, obradu i prikaz slike i televizori moraju biti iz energetskog razreda ne manjeg od E+</a:t>
            </a:r>
          </a:p>
          <a:p>
            <a:pPr marL="457200" indent="-457200" algn="just">
              <a:buFont typeface="Arial" panose="020B0604020202020204" pitchFamily="34" charset="0"/>
              <a:buChar char="•"/>
            </a:pPr>
            <a:endParaRPr lang="hr-HR" noProof="0"/>
          </a:p>
        </p:txBody>
      </p:sp>
    </p:spTree>
    <p:extLst>
      <p:ext uri="{BB962C8B-B14F-4D97-AF65-F5344CB8AC3E}">
        <p14:creationId xmlns:p14="http://schemas.microsoft.com/office/powerpoint/2010/main" val="1263444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E94CE-7C38-6D92-28DF-132D0B8CE0DB}"/>
              </a:ext>
            </a:extLst>
          </p:cNvPr>
          <p:cNvSpPr>
            <a:spLocks noGrp="1"/>
          </p:cNvSpPr>
          <p:nvPr>
            <p:ph type="title"/>
          </p:nvPr>
        </p:nvSpPr>
        <p:spPr/>
        <p:txBody>
          <a:bodyPr/>
          <a:lstStyle/>
          <a:p>
            <a:r>
              <a:rPr lang="hr-HR" noProof="0" dirty="0">
                <a:solidFill>
                  <a:schemeClr val="tx1">
                    <a:lumMod val="75000"/>
                    <a:lumOff val="25000"/>
                  </a:schemeClr>
                </a:solidFill>
              </a:rPr>
              <a:t>Povijesni podaci o </a:t>
            </a:r>
            <a:r>
              <a:rPr lang="hr-HR" noProof="0" dirty="0" err="1">
                <a:solidFill>
                  <a:schemeClr val="tx1">
                    <a:lumMod val="75000"/>
                    <a:lumOff val="25000"/>
                  </a:schemeClr>
                </a:solidFill>
              </a:rPr>
              <a:t>ZeJN</a:t>
            </a:r>
            <a:endParaRPr lang="hr-HR" dirty="0">
              <a:solidFill>
                <a:schemeClr val="tx1">
                  <a:lumMod val="75000"/>
                  <a:lumOff val="25000"/>
                </a:schemeClr>
              </a:solidFill>
            </a:endParaRPr>
          </a:p>
        </p:txBody>
      </p:sp>
      <p:sp>
        <p:nvSpPr>
          <p:cNvPr id="3" name="Text Placeholder 2">
            <a:extLst>
              <a:ext uri="{FF2B5EF4-FFF2-40B4-BE49-F238E27FC236}">
                <a16:creationId xmlns:a16="http://schemas.microsoft.com/office/drawing/2014/main" id="{5181416D-2561-4E25-5148-01E1DEEBA269}"/>
              </a:ext>
            </a:extLst>
          </p:cNvPr>
          <p:cNvSpPr>
            <a:spLocks noGrp="1"/>
          </p:cNvSpPr>
          <p:nvPr>
            <p:ph type="body" idx="1"/>
          </p:nvPr>
        </p:nvSpPr>
        <p:spPr/>
        <p:txBody>
          <a:bodyPr/>
          <a:lstStyle/>
          <a:p>
            <a:endParaRPr lang="hr-HR"/>
          </a:p>
        </p:txBody>
      </p:sp>
    </p:spTree>
    <p:extLst>
      <p:ext uri="{BB962C8B-B14F-4D97-AF65-F5344CB8AC3E}">
        <p14:creationId xmlns:p14="http://schemas.microsoft.com/office/powerpoint/2010/main" val="262440038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5F605-9A43-15C2-4699-D694E50B21EC}"/>
              </a:ext>
            </a:extLst>
          </p:cNvPr>
          <p:cNvSpPr>
            <a:spLocks noGrp="1"/>
          </p:cNvSpPr>
          <p:nvPr>
            <p:ph type="title"/>
          </p:nvPr>
        </p:nvSpPr>
        <p:spPr/>
        <p:txBody>
          <a:bodyPr/>
          <a:lstStyle/>
          <a:p>
            <a:r>
              <a:rPr lang="hr-HR"/>
              <a:t>Oznake energetske učinkovitosti</a:t>
            </a:r>
          </a:p>
        </p:txBody>
      </p:sp>
      <p:pic>
        <p:nvPicPr>
          <p:cNvPr id="5" name="Content Placeholder 4">
            <a:extLst>
              <a:ext uri="{FF2B5EF4-FFF2-40B4-BE49-F238E27FC236}">
                <a16:creationId xmlns:a16="http://schemas.microsoft.com/office/drawing/2014/main" id="{137FC814-7013-477D-2A3F-6755FDCD1E40}"/>
              </a:ext>
            </a:extLst>
          </p:cNvPr>
          <p:cNvPicPr>
            <a:picLocks noGrp="1" noChangeAspect="1"/>
          </p:cNvPicPr>
          <p:nvPr>
            <p:ph idx="1"/>
          </p:nvPr>
        </p:nvPicPr>
        <p:blipFill>
          <a:blip r:embed="rId2"/>
          <a:stretch>
            <a:fillRect/>
          </a:stretch>
        </p:blipFill>
        <p:spPr>
          <a:xfrm>
            <a:off x="886429" y="1735916"/>
            <a:ext cx="10461756" cy="3845734"/>
          </a:xfrm>
        </p:spPr>
      </p:pic>
    </p:spTree>
    <p:extLst>
      <p:ext uri="{BB962C8B-B14F-4D97-AF65-F5344CB8AC3E}">
        <p14:creationId xmlns:p14="http://schemas.microsoft.com/office/powerpoint/2010/main" val="277532839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0540D-CA30-A81A-B0D5-635737B38A50}"/>
              </a:ext>
            </a:extLst>
          </p:cNvPr>
          <p:cNvSpPr>
            <a:spLocks noGrp="1"/>
          </p:cNvSpPr>
          <p:nvPr>
            <p:ph type="title"/>
          </p:nvPr>
        </p:nvSpPr>
        <p:spPr>
          <a:xfrm>
            <a:off x="1612641" y="776433"/>
            <a:ext cx="9534426" cy="995915"/>
          </a:xfrm>
        </p:spPr>
        <p:txBody>
          <a:bodyPr anchor="ctr">
            <a:normAutofit/>
          </a:bodyPr>
          <a:lstStyle/>
          <a:p>
            <a:r>
              <a:rPr lang="hr-HR"/>
              <a:t>Evolucija oznaka</a:t>
            </a:r>
          </a:p>
        </p:txBody>
      </p:sp>
      <p:pic>
        <p:nvPicPr>
          <p:cNvPr id="5" name="Content Placeholder 4">
            <a:extLst>
              <a:ext uri="{FF2B5EF4-FFF2-40B4-BE49-F238E27FC236}">
                <a16:creationId xmlns:a16="http://schemas.microsoft.com/office/drawing/2014/main" id="{28CE98DE-919F-9C10-22D1-D733CBEA51E5}"/>
              </a:ext>
            </a:extLst>
          </p:cNvPr>
          <p:cNvPicPr>
            <a:picLocks noGrp="1" noChangeAspect="1"/>
          </p:cNvPicPr>
          <p:nvPr>
            <p:ph idx="1"/>
          </p:nvPr>
        </p:nvPicPr>
        <p:blipFill>
          <a:blip r:embed="rId2"/>
          <a:srcRect t="16992" b="27443"/>
          <a:stretch/>
        </p:blipFill>
        <p:spPr>
          <a:xfrm>
            <a:off x="1612641" y="2230952"/>
            <a:ext cx="9534426" cy="3350858"/>
          </a:xfrm>
          <a:noFill/>
        </p:spPr>
      </p:pic>
    </p:spTree>
    <p:extLst>
      <p:ext uri="{BB962C8B-B14F-4D97-AF65-F5344CB8AC3E}">
        <p14:creationId xmlns:p14="http://schemas.microsoft.com/office/powerpoint/2010/main" val="15943224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ACEE3-9551-198E-A7D0-BCC63E3669DB}"/>
              </a:ext>
            </a:extLst>
          </p:cNvPr>
          <p:cNvSpPr>
            <a:spLocks noGrp="1"/>
          </p:cNvSpPr>
          <p:nvPr>
            <p:ph type="title"/>
          </p:nvPr>
        </p:nvSpPr>
        <p:spPr>
          <a:xfrm>
            <a:off x="1612641" y="776433"/>
            <a:ext cx="9534426" cy="995915"/>
          </a:xfrm>
        </p:spPr>
        <p:txBody>
          <a:bodyPr anchor="ctr">
            <a:normAutofit/>
          </a:bodyPr>
          <a:lstStyle/>
          <a:p>
            <a:r>
              <a:rPr lang="hr-HR"/>
              <a:t>Usporedno</a:t>
            </a:r>
          </a:p>
        </p:txBody>
      </p:sp>
      <p:graphicFrame>
        <p:nvGraphicFramePr>
          <p:cNvPr id="10" name="Table 9">
            <a:extLst>
              <a:ext uri="{FF2B5EF4-FFF2-40B4-BE49-F238E27FC236}">
                <a16:creationId xmlns:a16="http://schemas.microsoft.com/office/drawing/2014/main" id="{467380D0-4069-B658-F5CB-F8ED5F72D56E}"/>
              </a:ext>
            </a:extLst>
          </p:cNvPr>
          <p:cNvGraphicFramePr>
            <a:graphicFrameLocks noGrp="1"/>
          </p:cNvGraphicFramePr>
          <p:nvPr>
            <p:extLst>
              <p:ext uri="{D42A27DB-BD31-4B8C-83A1-F6EECF244321}">
                <p14:modId xmlns:p14="http://schemas.microsoft.com/office/powerpoint/2010/main" val="3735115969"/>
              </p:ext>
            </p:extLst>
          </p:nvPr>
        </p:nvGraphicFramePr>
        <p:xfrm>
          <a:off x="1328786" y="2016398"/>
          <a:ext cx="9534427" cy="3266623"/>
        </p:xfrm>
        <a:graphic>
          <a:graphicData uri="http://schemas.openxmlformats.org/drawingml/2006/table">
            <a:tbl>
              <a:tblPr firstRow="1" bandRow="1">
                <a:tableStyleId>{5C22544A-7EE6-4342-B048-85BDC9FD1C3A}</a:tableStyleId>
              </a:tblPr>
              <a:tblGrid>
                <a:gridCol w="4396068">
                  <a:extLst>
                    <a:ext uri="{9D8B030D-6E8A-4147-A177-3AD203B41FA5}">
                      <a16:colId xmlns:a16="http://schemas.microsoft.com/office/drawing/2014/main" val="1956333606"/>
                    </a:ext>
                  </a:extLst>
                </a:gridCol>
                <a:gridCol w="2845673">
                  <a:extLst>
                    <a:ext uri="{9D8B030D-6E8A-4147-A177-3AD203B41FA5}">
                      <a16:colId xmlns:a16="http://schemas.microsoft.com/office/drawing/2014/main" val="2361482052"/>
                    </a:ext>
                  </a:extLst>
                </a:gridCol>
                <a:gridCol w="2292686">
                  <a:extLst>
                    <a:ext uri="{9D8B030D-6E8A-4147-A177-3AD203B41FA5}">
                      <a16:colId xmlns:a16="http://schemas.microsoft.com/office/drawing/2014/main" val="1777321298"/>
                    </a:ext>
                  </a:extLst>
                </a:gridCol>
              </a:tblGrid>
              <a:tr h="745819">
                <a:tc>
                  <a:txBody>
                    <a:bodyPr/>
                    <a:lstStyle/>
                    <a:p>
                      <a:pPr algn="ctr" fontAlgn="ctr"/>
                      <a:r>
                        <a:rPr lang="en-GB" sz="2100" u="none" strike="noStrike" err="1">
                          <a:effectLst/>
                        </a:rPr>
                        <a:t>Najviši</a:t>
                      </a:r>
                      <a:r>
                        <a:rPr lang="en-GB" sz="2100" u="none" strike="noStrike">
                          <a:effectLst/>
                        </a:rPr>
                        <a:t> </a:t>
                      </a:r>
                      <a:r>
                        <a:rPr lang="en-GB" sz="2100" u="none" strike="noStrike" err="1">
                          <a:effectLst/>
                        </a:rPr>
                        <a:t>dostupni</a:t>
                      </a:r>
                      <a:r>
                        <a:rPr lang="en-GB" sz="2100" u="none" strike="noStrike">
                          <a:effectLst/>
                        </a:rPr>
                        <a:t> </a:t>
                      </a:r>
                      <a:r>
                        <a:rPr lang="en-GB" sz="2100" u="none" strike="noStrike" err="1">
                          <a:effectLst/>
                        </a:rPr>
                        <a:t>razred</a:t>
                      </a:r>
                      <a:r>
                        <a:rPr lang="en-GB" sz="2100" u="none" strike="noStrike">
                          <a:effectLst/>
                        </a:rPr>
                        <a:t> </a:t>
                      </a:r>
                      <a:r>
                        <a:rPr lang="en-GB" sz="2100" u="none" strike="noStrike" err="1">
                          <a:effectLst/>
                        </a:rPr>
                        <a:t>energetske</a:t>
                      </a:r>
                      <a:r>
                        <a:rPr lang="en-GB" sz="2100" u="none" strike="noStrike">
                          <a:effectLst/>
                        </a:rPr>
                        <a:t> </a:t>
                      </a:r>
                      <a:r>
                        <a:rPr lang="en-GB" sz="2100" u="none" strike="noStrike" err="1">
                          <a:effectLst/>
                        </a:rPr>
                        <a:t>učinkovitost</a:t>
                      </a:r>
                      <a:endParaRPr lang="en-GB" sz="2100" b="0" i="0" u="none" strike="noStrike">
                        <a:solidFill>
                          <a:srgbClr val="161616"/>
                        </a:solidFill>
                        <a:effectLst/>
                        <a:latin typeface="Arial" panose="020B0604020202020204" pitchFamily="34" charset="0"/>
                      </a:endParaRPr>
                    </a:p>
                  </a:txBody>
                  <a:tcPr marL="16284" marR="16284" marT="16284" marB="0" anchor="ctr"/>
                </a:tc>
                <a:tc>
                  <a:txBody>
                    <a:bodyPr/>
                    <a:lstStyle/>
                    <a:p>
                      <a:pPr algn="ctr" fontAlgn="ctr"/>
                      <a:r>
                        <a:rPr lang="en-GB" sz="2100" u="none" strike="noStrike">
                          <a:effectLst/>
                        </a:rPr>
                        <a:t>Postojeća energetska oznaka:</a:t>
                      </a:r>
                      <a:endParaRPr lang="en-GB" sz="2100" b="0" i="0" u="none" strike="noStrike">
                        <a:solidFill>
                          <a:srgbClr val="161616"/>
                        </a:solidFill>
                        <a:effectLst/>
                        <a:latin typeface="Arial" panose="020B0604020202020204" pitchFamily="34" charset="0"/>
                      </a:endParaRPr>
                    </a:p>
                  </a:txBody>
                  <a:tcPr marL="16284" marR="16284" marT="16284" marB="0" anchor="ctr"/>
                </a:tc>
                <a:tc>
                  <a:txBody>
                    <a:bodyPr/>
                    <a:lstStyle/>
                    <a:p>
                      <a:pPr algn="ctr" fontAlgn="ctr"/>
                      <a:r>
                        <a:rPr lang="en-GB" sz="2100" u="none" strike="noStrike">
                          <a:effectLst/>
                        </a:rPr>
                        <a:t>Nova energetska oznaka</a:t>
                      </a:r>
                      <a:endParaRPr lang="en-GB" sz="2100" b="0" i="0" u="none" strike="noStrike">
                        <a:solidFill>
                          <a:srgbClr val="161616"/>
                        </a:solidFill>
                        <a:effectLst/>
                        <a:latin typeface="Arial" panose="020B0604020202020204" pitchFamily="34" charset="0"/>
                      </a:endParaRPr>
                    </a:p>
                  </a:txBody>
                  <a:tcPr marL="16284" marR="16284" marT="16284" marB="0" anchor="ctr"/>
                </a:tc>
                <a:extLst>
                  <a:ext uri="{0D108BD9-81ED-4DB2-BD59-A6C34878D82A}">
                    <a16:rowId xmlns:a16="http://schemas.microsoft.com/office/drawing/2014/main" val="4224580426"/>
                  </a:ext>
                </a:extLst>
              </a:tr>
              <a:tr h="420134">
                <a:tc>
                  <a:txBody>
                    <a:bodyPr/>
                    <a:lstStyle/>
                    <a:p>
                      <a:pPr algn="l" fontAlgn="ctr"/>
                      <a:r>
                        <a:rPr lang="en-GB" sz="2100" u="none" strike="noStrike">
                          <a:effectLst/>
                        </a:rPr>
                        <a:t>Kućanski hladnjaci i zamrzivači</a:t>
                      </a:r>
                      <a:endParaRPr lang="en-GB" sz="2100" b="0" i="0" u="none" strike="noStrike">
                        <a:solidFill>
                          <a:srgbClr val="707070"/>
                        </a:solidFill>
                        <a:effectLst/>
                        <a:latin typeface="Arial" panose="020B0604020202020204" pitchFamily="34" charset="0"/>
                      </a:endParaRPr>
                    </a:p>
                  </a:txBody>
                  <a:tcPr marL="195411" marR="16284" marT="16284" marB="0" anchor="ctr"/>
                </a:tc>
                <a:tc>
                  <a:txBody>
                    <a:bodyPr/>
                    <a:lstStyle/>
                    <a:p>
                      <a:pPr algn="l" fontAlgn="ctr"/>
                      <a:r>
                        <a:rPr lang="en-GB" sz="2100" u="none" strike="noStrike">
                          <a:effectLst/>
                        </a:rPr>
                        <a:t>A+++</a:t>
                      </a:r>
                      <a:endParaRPr lang="en-GB" sz="2100" b="0" i="0" u="none" strike="noStrike">
                        <a:solidFill>
                          <a:srgbClr val="707070"/>
                        </a:solidFill>
                        <a:effectLst/>
                        <a:latin typeface="Arial" panose="020B0604020202020204" pitchFamily="34" charset="0"/>
                      </a:endParaRPr>
                    </a:p>
                  </a:txBody>
                  <a:tcPr marL="195411" marR="16284" marT="16284" marB="0" anchor="ctr"/>
                </a:tc>
                <a:tc>
                  <a:txBody>
                    <a:bodyPr/>
                    <a:lstStyle/>
                    <a:p>
                      <a:pPr algn="l" fontAlgn="ctr"/>
                      <a:r>
                        <a:rPr lang="en-GB" sz="2100" u="none" strike="noStrike">
                          <a:effectLst/>
                        </a:rPr>
                        <a:t>B/C</a:t>
                      </a:r>
                      <a:endParaRPr lang="en-GB" sz="2100" b="0" i="0" u="none" strike="noStrike">
                        <a:solidFill>
                          <a:srgbClr val="707070"/>
                        </a:solidFill>
                        <a:effectLst/>
                        <a:latin typeface="Arial" panose="020B0604020202020204" pitchFamily="34" charset="0"/>
                      </a:endParaRPr>
                    </a:p>
                  </a:txBody>
                  <a:tcPr marL="195411" marR="16284" marT="16284" marB="0" anchor="ctr"/>
                </a:tc>
                <a:extLst>
                  <a:ext uri="{0D108BD9-81ED-4DB2-BD59-A6C34878D82A}">
                    <a16:rowId xmlns:a16="http://schemas.microsoft.com/office/drawing/2014/main" val="1134162193"/>
                  </a:ext>
                </a:extLst>
              </a:tr>
              <a:tr h="420134">
                <a:tc>
                  <a:txBody>
                    <a:bodyPr/>
                    <a:lstStyle/>
                    <a:p>
                      <a:pPr algn="l" fontAlgn="ctr"/>
                      <a:r>
                        <a:rPr lang="en-GB" sz="2100" u="none" strike="noStrike">
                          <a:effectLst/>
                        </a:rPr>
                        <a:t>Rashladne vitrine</a:t>
                      </a:r>
                      <a:endParaRPr lang="en-GB" sz="2100" b="0" i="0" u="none" strike="noStrike">
                        <a:solidFill>
                          <a:srgbClr val="707070"/>
                        </a:solidFill>
                        <a:effectLst/>
                        <a:latin typeface="Arial" panose="020B0604020202020204" pitchFamily="34" charset="0"/>
                      </a:endParaRPr>
                    </a:p>
                  </a:txBody>
                  <a:tcPr marL="195411" marR="16284" marT="16284" marB="0" anchor="ctr"/>
                </a:tc>
                <a:tc>
                  <a:txBody>
                    <a:bodyPr/>
                    <a:lstStyle/>
                    <a:p>
                      <a:pPr algn="l" fontAlgn="ctr"/>
                      <a:r>
                        <a:rPr lang="en-GB" sz="2100" u="none" strike="noStrike">
                          <a:effectLst/>
                        </a:rPr>
                        <a:t>A+++</a:t>
                      </a:r>
                      <a:endParaRPr lang="en-GB" sz="2100" b="0" i="0" u="none" strike="noStrike">
                        <a:solidFill>
                          <a:srgbClr val="707070"/>
                        </a:solidFill>
                        <a:effectLst/>
                        <a:latin typeface="Arial" panose="020B0604020202020204" pitchFamily="34" charset="0"/>
                      </a:endParaRPr>
                    </a:p>
                  </a:txBody>
                  <a:tcPr marL="195411" marR="16284" marT="16284" marB="0" anchor="ctr"/>
                </a:tc>
                <a:tc>
                  <a:txBody>
                    <a:bodyPr/>
                    <a:lstStyle/>
                    <a:p>
                      <a:pPr algn="l" fontAlgn="ctr"/>
                      <a:r>
                        <a:rPr lang="en-GB" sz="2100" u="none" strike="noStrike">
                          <a:effectLst/>
                        </a:rPr>
                        <a:t>B/C</a:t>
                      </a:r>
                      <a:endParaRPr lang="en-GB" sz="2100" b="0" i="0" u="none" strike="noStrike">
                        <a:solidFill>
                          <a:srgbClr val="707070"/>
                        </a:solidFill>
                        <a:effectLst/>
                        <a:latin typeface="Arial" panose="020B0604020202020204" pitchFamily="34" charset="0"/>
                      </a:endParaRPr>
                    </a:p>
                  </a:txBody>
                  <a:tcPr marL="195411" marR="16284" marT="16284" marB="0" anchor="ctr"/>
                </a:tc>
                <a:extLst>
                  <a:ext uri="{0D108BD9-81ED-4DB2-BD59-A6C34878D82A}">
                    <a16:rowId xmlns:a16="http://schemas.microsoft.com/office/drawing/2014/main" val="799920241"/>
                  </a:ext>
                </a:extLst>
              </a:tr>
              <a:tr h="420134">
                <a:tc>
                  <a:txBody>
                    <a:bodyPr/>
                    <a:lstStyle/>
                    <a:p>
                      <a:pPr algn="l" fontAlgn="ctr"/>
                      <a:r>
                        <a:rPr lang="en-GB" sz="2100" u="none" strike="noStrike">
                          <a:effectLst/>
                        </a:rPr>
                        <a:t>Perilice rublja</a:t>
                      </a:r>
                      <a:endParaRPr lang="en-GB" sz="2100" b="0" i="0" u="none" strike="noStrike">
                        <a:solidFill>
                          <a:srgbClr val="707070"/>
                        </a:solidFill>
                        <a:effectLst/>
                        <a:latin typeface="Arial" panose="020B0604020202020204" pitchFamily="34" charset="0"/>
                      </a:endParaRPr>
                    </a:p>
                  </a:txBody>
                  <a:tcPr marL="195411" marR="16284" marT="16284" marB="0" anchor="ctr"/>
                </a:tc>
                <a:tc>
                  <a:txBody>
                    <a:bodyPr/>
                    <a:lstStyle/>
                    <a:p>
                      <a:pPr algn="l" fontAlgn="ctr"/>
                      <a:r>
                        <a:rPr lang="en-GB" sz="2100" u="none" strike="noStrike">
                          <a:effectLst/>
                        </a:rPr>
                        <a:t>A+++</a:t>
                      </a:r>
                      <a:endParaRPr lang="en-GB" sz="2100" b="0" i="0" u="none" strike="noStrike">
                        <a:solidFill>
                          <a:srgbClr val="707070"/>
                        </a:solidFill>
                        <a:effectLst/>
                        <a:latin typeface="Arial" panose="020B0604020202020204" pitchFamily="34" charset="0"/>
                      </a:endParaRPr>
                    </a:p>
                  </a:txBody>
                  <a:tcPr marL="195411" marR="16284" marT="16284" marB="0" anchor="ctr"/>
                </a:tc>
                <a:tc>
                  <a:txBody>
                    <a:bodyPr/>
                    <a:lstStyle/>
                    <a:p>
                      <a:pPr algn="l" fontAlgn="ctr"/>
                      <a:r>
                        <a:rPr lang="en-GB" sz="2100" u="none" strike="noStrike">
                          <a:effectLst/>
                        </a:rPr>
                        <a:t>B/C</a:t>
                      </a:r>
                      <a:endParaRPr lang="en-GB" sz="2100" b="0" i="0" u="none" strike="noStrike">
                        <a:solidFill>
                          <a:srgbClr val="707070"/>
                        </a:solidFill>
                        <a:effectLst/>
                        <a:latin typeface="Arial" panose="020B0604020202020204" pitchFamily="34" charset="0"/>
                      </a:endParaRPr>
                    </a:p>
                  </a:txBody>
                  <a:tcPr marL="195411" marR="16284" marT="16284" marB="0" anchor="ctr"/>
                </a:tc>
                <a:extLst>
                  <a:ext uri="{0D108BD9-81ED-4DB2-BD59-A6C34878D82A}">
                    <a16:rowId xmlns:a16="http://schemas.microsoft.com/office/drawing/2014/main" val="3816317909"/>
                  </a:ext>
                </a:extLst>
              </a:tr>
              <a:tr h="420134">
                <a:tc>
                  <a:txBody>
                    <a:bodyPr/>
                    <a:lstStyle/>
                    <a:p>
                      <a:pPr algn="l" fontAlgn="ctr"/>
                      <a:r>
                        <a:rPr lang="en-GB" sz="2100" u="none" strike="noStrike">
                          <a:effectLst/>
                        </a:rPr>
                        <a:t>Perilice posuđa</a:t>
                      </a:r>
                      <a:endParaRPr lang="en-GB" sz="2100" b="0" i="0" u="none" strike="noStrike">
                        <a:solidFill>
                          <a:srgbClr val="707070"/>
                        </a:solidFill>
                        <a:effectLst/>
                        <a:latin typeface="Arial" panose="020B0604020202020204" pitchFamily="34" charset="0"/>
                      </a:endParaRPr>
                    </a:p>
                  </a:txBody>
                  <a:tcPr marL="195411" marR="16284" marT="16284" marB="0" anchor="ctr"/>
                </a:tc>
                <a:tc>
                  <a:txBody>
                    <a:bodyPr/>
                    <a:lstStyle/>
                    <a:p>
                      <a:pPr algn="l" fontAlgn="ctr"/>
                      <a:r>
                        <a:rPr lang="en-GB" sz="2100" u="none" strike="noStrike">
                          <a:effectLst/>
                        </a:rPr>
                        <a:t>A+++</a:t>
                      </a:r>
                      <a:endParaRPr lang="en-GB" sz="2100" b="0" i="0" u="none" strike="noStrike">
                        <a:solidFill>
                          <a:srgbClr val="707070"/>
                        </a:solidFill>
                        <a:effectLst/>
                        <a:latin typeface="Arial" panose="020B0604020202020204" pitchFamily="34" charset="0"/>
                      </a:endParaRPr>
                    </a:p>
                  </a:txBody>
                  <a:tcPr marL="195411" marR="16284" marT="16284" marB="0" anchor="ctr"/>
                </a:tc>
                <a:tc>
                  <a:txBody>
                    <a:bodyPr/>
                    <a:lstStyle/>
                    <a:p>
                      <a:pPr algn="l" fontAlgn="ctr"/>
                      <a:r>
                        <a:rPr lang="en-GB" sz="2100" u="none" strike="noStrike">
                          <a:effectLst/>
                        </a:rPr>
                        <a:t>B/C</a:t>
                      </a:r>
                      <a:endParaRPr lang="en-GB" sz="2100" b="0" i="0" u="none" strike="noStrike">
                        <a:solidFill>
                          <a:srgbClr val="707070"/>
                        </a:solidFill>
                        <a:effectLst/>
                        <a:latin typeface="Arial" panose="020B0604020202020204" pitchFamily="34" charset="0"/>
                      </a:endParaRPr>
                    </a:p>
                  </a:txBody>
                  <a:tcPr marL="195411" marR="16284" marT="16284" marB="0" anchor="ctr"/>
                </a:tc>
                <a:extLst>
                  <a:ext uri="{0D108BD9-81ED-4DB2-BD59-A6C34878D82A}">
                    <a16:rowId xmlns:a16="http://schemas.microsoft.com/office/drawing/2014/main" val="801766163"/>
                  </a:ext>
                </a:extLst>
              </a:tr>
              <a:tr h="420134">
                <a:tc>
                  <a:txBody>
                    <a:bodyPr/>
                    <a:lstStyle/>
                    <a:p>
                      <a:pPr algn="l" fontAlgn="ctr"/>
                      <a:r>
                        <a:rPr lang="en-GB" sz="2100" u="none" strike="noStrike">
                          <a:effectLst/>
                        </a:rPr>
                        <a:t>Televizori i zasloni</a:t>
                      </a:r>
                      <a:endParaRPr lang="en-GB" sz="2100" b="0" i="0" u="none" strike="noStrike">
                        <a:solidFill>
                          <a:srgbClr val="707070"/>
                        </a:solidFill>
                        <a:effectLst/>
                        <a:latin typeface="Arial" panose="020B0604020202020204" pitchFamily="34" charset="0"/>
                      </a:endParaRPr>
                    </a:p>
                  </a:txBody>
                  <a:tcPr marL="195411" marR="16284" marT="16284" marB="0" anchor="ctr"/>
                </a:tc>
                <a:tc>
                  <a:txBody>
                    <a:bodyPr/>
                    <a:lstStyle/>
                    <a:p>
                      <a:pPr algn="l" fontAlgn="ctr"/>
                      <a:r>
                        <a:rPr lang="en-GB" sz="2100" u="none" strike="noStrike">
                          <a:effectLst/>
                        </a:rPr>
                        <a:t>A+++</a:t>
                      </a:r>
                      <a:endParaRPr lang="en-GB" sz="2100" b="0" i="0" u="none" strike="noStrike">
                        <a:solidFill>
                          <a:srgbClr val="707070"/>
                        </a:solidFill>
                        <a:effectLst/>
                        <a:latin typeface="Arial" panose="020B0604020202020204" pitchFamily="34" charset="0"/>
                      </a:endParaRPr>
                    </a:p>
                  </a:txBody>
                  <a:tcPr marL="195411" marR="16284" marT="16284" marB="0" anchor="ctr"/>
                </a:tc>
                <a:tc>
                  <a:txBody>
                    <a:bodyPr/>
                    <a:lstStyle/>
                    <a:p>
                      <a:pPr algn="l" fontAlgn="ctr"/>
                      <a:r>
                        <a:rPr lang="en-GB" sz="2100" u="none" strike="noStrike">
                          <a:effectLst/>
                        </a:rPr>
                        <a:t>B/C</a:t>
                      </a:r>
                      <a:endParaRPr lang="en-GB" sz="2100" b="0" i="0" u="none" strike="noStrike">
                        <a:solidFill>
                          <a:srgbClr val="707070"/>
                        </a:solidFill>
                        <a:effectLst/>
                        <a:latin typeface="Arial" panose="020B0604020202020204" pitchFamily="34" charset="0"/>
                      </a:endParaRPr>
                    </a:p>
                  </a:txBody>
                  <a:tcPr marL="195411" marR="16284" marT="16284" marB="0" anchor="ctr"/>
                </a:tc>
                <a:extLst>
                  <a:ext uri="{0D108BD9-81ED-4DB2-BD59-A6C34878D82A}">
                    <a16:rowId xmlns:a16="http://schemas.microsoft.com/office/drawing/2014/main" val="4073896729"/>
                  </a:ext>
                </a:extLst>
              </a:tr>
              <a:tr h="420134">
                <a:tc>
                  <a:txBody>
                    <a:bodyPr/>
                    <a:lstStyle/>
                    <a:p>
                      <a:pPr algn="l" fontAlgn="ctr"/>
                      <a:r>
                        <a:rPr lang="en-GB" sz="2100" u="none" strike="noStrike">
                          <a:effectLst/>
                        </a:rPr>
                        <a:t>Izvori svjetlosti</a:t>
                      </a:r>
                      <a:endParaRPr lang="en-GB" sz="2100" b="0" i="0" u="none" strike="noStrike">
                        <a:solidFill>
                          <a:srgbClr val="707070"/>
                        </a:solidFill>
                        <a:effectLst/>
                        <a:latin typeface="Arial" panose="020B0604020202020204" pitchFamily="34" charset="0"/>
                      </a:endParaRPr>
                    </a:p>
                  </a:txBody>
                  <a:tcPr marL="195411" marR="16284" marT="16284" marB="0" anchor="ctr"/>
                </a:tc>
                <a:tc>
                  <a:txBody>
                    <a:bodyPr/>
                    <a:lstStyle/>
                    <a:p>
                      <a:pPr algn="l" fontAlgn="ctr"/>
                      <a:r>
                        <a:rPr lang="en-GB" sz="2100" u="none" strike="noStrike">
                          <a:effectLst/>
                        </a:rPr>
                        <a:t>A++</a:t>
                      </a:r>
                      <a:endParaRPr lang="en-GB" sz="2100" b="0" i="0" u="none" strike="noStrike">
                        <a:solidFill>
                          <a:srgbClr val="707070"/>
                        </a:solidFill>
                        <a:effectLst/>
                        <a:latin typeface="Arial" panose="020B0604020202020204" pitchFamily="34" charset="0"/>
                      </a:endParaRPr>
                    </a:p>
                  </a:txBody>
                  <a:tcPr marL="195411" marR="16284" marT="16284" marB="0" anchor="ctr"/>
                </a:tc>
                <a:tc>
                  <a:txBody>
                    <a:bodyPr/>
                    <a:lstStyle/>
                    <a:p>
                      <a:pPr algn="l" fontAlgn="ctr"/>
                      <a:r>
                        <a:rPr lang="en-GB" sz="2100" u="none" strike="noStrike">
                          <a:effectLst/>
                        </a:rPr>
                        <a:t>C/D</a:t>
                      </a:r>
                      <a:endParaRPr lang="en-GB" sz="2100" b="0" i="0" u="none" strike="noStrike">
                        <a:solidFill>
                          <a:srgbClr val="707070"/>
                        </a:solidFill>
                        <a:effectLst/>
                        <a:latin typeface="Arial" panose="020B0604020202020204" pitchFamily="34" charset="0"/>
                      </a:endParaRPr>
                    </a:p>
                  </a:txBody>
                  <a:tcPr marL="195411" marR="16284" marT="16284" marB="0" anchor="ctr"/>
                </a:tc>
                <a:extLst>
                  <a:ext uri="{0D108BD9-81ED-4DB2-BD59-A6C34878D82A}">
                    <a16:rowId xmlns:a16="http://schemas.microsoft.com/office/drawing/2014/main" val="1654636803"/>
                  </a:ext>
                </a:extLst>
              </a:tr>
            </a:tbl>
          </a:graphicData>
        </a:graphic>
      </p:graphicFrame>
    </p:spTree>
    <p:extLst>
      <p:ext uri="{BB962C8B-B14F-4D97-AF65-F5344CB8AC3E}">
        <p14:creationId xmlns:p14="http://schemas.microsoft.com/office/powerpoint/2010/main" val="41559452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425F0-CB4D-9E69-DC25-C0FD8CF49E67}"/>
              </a:ext>
            </a:extLst>
          </p:cNvPr>
          <p:cNvSpPr>
            <a:spLocks noGrp="1"/>
          </p:cNvSpPr>
          <p:nvPr>
            <p:ph type="title"/>
          </p:nvPr>
        </p:nvSpPr>
        <p:spPr/>
        <p:txBody>
          <a:bodyPr vert="horz" lIns="91440" tIns="45720" rIns="91440" bIns="45720" rtlCol="0" anchor="ctr">
            <a:normAutofit fontScale="90000"/>
          </a:bodyPr>
          <a:lstStyle/>
          <a:p>
            <a:r>
              <a:rPr lang="hr-HR" dirty="0"/>
              <a:t>Energetske oznake za televizore i zaslone</a:t>
            </a:r>
          </a:p>
        </p:txBody>
      </p:sp>
      <p:pic>
        <p:nvPicPr>
          <p:cNvPr id="5" name="Content Placeholder 4">
            <a:extLst>
              <a:ext uri="{FF2B5EF4-FFF2-40B4-BE49-F238E27FC236}">
                <a16:creationId xmlns:a16="http://schemas.microsoft.com/office/drawing/2014/main" id="{046AA017-FA7B-1AED-5436-1985B4156733}"/>
              </a:ext>
            </a:extLst>
          </p:cNvPr>
          <p:cNvPicPr>
            <a:picLocks noGrp="1" noChangeAspect="1"/>
          </p:cNvPicPr>
          <p:nvPr>
            <p:ph idx="1"/>
          </p:nvPr>
        </p:nvPicPr>
        <p:blipFill>
          <a:blip r:embed="rId2"/>
          <a:stretch>
            <a:fillRect/>
          </a:stretch>
        </p:blipFill>
        <p:spPr>
          <a:xfrm>
            <a:off x="1550616" y="1848051"/>
            <a:ext cx="9200803" cy="3733599"/>
          </a:xfrm>
        </p:spPr>
      </p:pic>
    </p:spTree>
    <p:extLst>
      <p:ext uri="{BB962C8B-B14F-4D97-AF65-F5344CB8AC3E}">
        <p14:creationId xmlns:p14="http://schemas.microsoft.com/office/powerpoint/2010/main" val="425145499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FC1D3-3A99-76DF-3900-AC008A5F94D8}"/>
              </a:ext>
            </a:extLst>
          </p:cNvPr>
          <p:cNvSpPr>
            <a:spLocks noGrp="1"/>
          </p:cNvSpPr>
          <p:nvPr>
            <p:ph type="title"/>
          </p:nvPr>
        </p:nvSpPr>
        <p:spPr/>
        <p:txBody>
          <a:bodyPr>
            <a:normAutofit fontScale="90000"/>
          </a:bodyPr>
          <a:lstStyle/>
          <a:p>
            <a:r>
              <a:rPr lang="en-GB" sz="4000" dirty="0"/>
              <a:t>EPEAT®</a:t>
            </a:r>
            <a:r>
              <a:rPr lang="hr-HR" sz="4000" dirty="0"/>
              <a:t>- vodeća globalna ekološka oznaka za elektroničke i tehnološke proizvode</a:t>
            </a:r>
          </a:p>
        </p:txBody>
      </p:sp>
      <p:sp>
        <p:nvSpPr>
          <p:cNvPr id="3" name="Content Placeholder 2">
            <a:extLst>
              <a:ext uri="{FF2B5EF4-FFF2-40B4-BE49-F238E27FC236}">
                <a16:creationId xmlns:a16="http://schemas.microsoft.com/office/drawing/2014/main" id="{8E315C29-4F66-0D3A-CD7A-79A83387FABF}"/>
              </a:ext>
            </a:extLst>
          </p:cNvPr>
          <p:cNvSpPr>
            <a:spLocks noGrp="1"/>
          </p:cNvSpPr>
          <p:nvPr>
            <p:ph idx="1"/>
          </p:nvPr>
        </p:nvSpPr>
        <p:spPr/>
        <p:txBody>
          <a:bodyPr/>
          <a:lstStyle/>
          <a:p>
            <a:pPr marL="457200" indent="-457200">
              <a:buFont typeface="Arial" panose="020B0604020202020204" pitchFamily="34" charset="0"/>
              <a:buChar char="•"/>
            </a:pPr>
            <a:r>
              <a:rPr lang="pl-PL"/>
              <a:t>Oznaka za okoliš tipa 1</a:t>
            </a:r>
          </a:p>
          <a:p>
            <a:pPr marL="457200" indent="-457200">
              <a:buFont typeface="Arial" panose="020B0604020202020204" pitchFamily="34" charset="0"/>
              <a:buChar char="•"/>
            </a:pPr>
            <a:r>
              <a:rPr lang="hr-HR"/>
              <a:t>Temelji se na kriterijima koji se razvijaju kako se razvija održivost – mjerenje društvenih i ekoloških utjecaja proizvoda od ekstrakcije do kraja životnog vijeka</a:t>
            </a:r>
          </a:p>
          <a:p>
            <a:pPr marL="457200" indent="-457200">
              <a:buFont typeface="Arial" panose="020B0604020202020204" pitchFamily="34" charset="0"/>
              <a:buChar char="•"/>
            </a:pPr>
            <a:r>
              <a:rPr lang="hr-HR">
                <a:hlinkClick r:id="rId2"/>
              </a:rPr>
              <a:t>https://globalelectronicscouncil.org/wp-content/uploads/GEC_Selection-of-Product-Categories-EffectiveStarting_2024Feb15_P75_Iss1Rev1.pdf</a:t>
            </a:r>
            <a:r>
              <a:rPr lang="hr-HR"/>
              <a:t> </a:t>
            </a:r>
          </a:p>
        </p:txBody>
      </p:sp>
    </p:spTree>
    <p:extLst>
      <p:ext uri="{BB962C8B-B14F-4D97-AF65-F5344CB8AC3E}">
        <p14:creationId xmlns:p14="http://schemas.microsoft.com/office/powerpoint/2010/main" val="378185717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72D24-2864-D336-77F8-DC5DBF976986}"/>
              </a:ext>
            </a:extLst>
          </p:cNvPr>
          <p:cNvSpPr>
            <a:spLocks noGrp="1"/>
          </p:cNvSpPr>
          <p:nvPr>
            <p:ph type="title"/>
          </p:nvPr>
        </p:nvSpPr>
        <p:spPr/>
        <p:txBody>
          <a:bodyPr/>
          <a:lstStyle/>
          <a:p>
            <a:r>
              <a:rPr lang="hr-HR" dirty="0"/>
              <a:t>Kriteriji i mjerila EPEAT</a:t>
            </a:r>
          </a:p>
        </p:txBody>
      </p:sp>
      <p:sp>
        <p:nvSpPr>
          <p:cNvPr id="3" name="Content Placeholder 2">
            <a:extLst>
              <a:ext uri="{FF2B5EF4-FFF2-40B4-BE49-F238E27FC236}">
                <a16:creationId xmlns:a16="http://schemas.microsoft.com/office/drawing/2014/main" id="{30D6F939-B121-7D29-A17F-A2E02E8CEEE8}"/>
              </a:ext>
            </a:extLst>
          </p:cNvPr>
          <p:cNvSpPr>
            <a:spLocks noGrp="1"/>
          </p:cNvSpPr>
          <p:nvPr>
            <p:ph idx="1"/>
          </p:nvPr>
        </p:nvSpPr>
        <p:spPr>
          <a:xfrm>
            <a:off x="1028179" y="2089550"/>
            <a:ext cx="9534426" cy="3350858"/>
          </a:xfrm>
        </p:spPr>
        <p:txBody>
          <a:bodyPr/>
          <a:lstStyle/>
          <a:p>
            <a:pPr marL="457200" indent="-457200" algn="just">
              <a:buFont typeface="Arial" panose="020B0604020202020204" pitchFamily="34" charset="0"/>
              <a:buChar char="•"/>
            </a:pPr>
            <a:r>
              <a:rPr lang="hr-HR"/>
              <a:t>Neki od kriterija su: upravljanje tvarima, odabir materijala, životni vijek proizvoda, produljenje životnog vijeka proizvoda, upravljanje na kraju životnog vijeka, procjena životnog vijeka, ambalaža, ugljični otisak, ekološka i društvena odgovornost korporacije, potrošni materijal, smanjenja upotreba opasnih tvari, ušteda energije, dizajn za ponovno korištenje i/ili recikliranje, itd. Izjave proizvođača o sukladnosti predmet su stalne provjere kvalificiranih tijela za osiguranje sukladnosti. </a:t>
            </a:r>
          </a:p>
        </p:txBody>
      </p:sp>
    </p:spTree>
    <p:extLst>
      <p:ext uri="{BB962C8B-B14F-4D97-AF65-F5344CB8AC3E}">
        <p14:creationId xmlns:p14="http://schemas.microsoft.com/office/powerpoint/2010/main" val="74558765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5A069-D89D-3E1F-B5BB-E5A8B21F5EC4}"/>
              </a:ext>
            </a:extLst>
          </p:cNvPr>
          <p:cNvSpPr>
            <a:spLocks noGrp="1"/>
          </p:cNvSpPr>
          <p:nvPr>
            <p:ph type="title"/>
          </p:nvPr>
        </p:nvSpPr>
        <p:spPr>
          <a:xfrm>
            <a:off x="838200" y="365124"/>
            <a:ext cx="8525759" cy="1325563"/>
          </a:xfrm>
        </p:spPr>
        <p:txBody>
          <a:bodyPr anchor="ctr">
            <a:normAutofit/>
          </a:bodyPr>
          <a:lstStyle/>
          <a:p>
            <a:r>
              <a:rPr lang="hr-HR" b="1">
                <a:solidFill>
                  <a:schemeClr val="tx1">
                    <a:lumMod val="75000"/>
                    <a:lumOff val="25000"/>
                  </a:schemeClr>
                </a:solidFill>
                <a:latin typeface="+mn-lt"/>
              </a:rPr>
              <a:t>Primjer 1 – nabava računala </a:t>
            </a:r>
          </a:p>
        </p:txBody>
      </p:sp>
      <p:sp>
        <p:nvSpPr>
          <p:cNvPr id="10" name="Content Placeholder 3">
            <a:extLst>
              <a:ext uri="{FF2B5EF4-FFF2-40B4-BE49-F238E27FC236}">
                <a16:creationId xmlns:a16="http://schemas.microsoft.com/office/drawing/2014/main" id="{C3D519BD-72F2-21C0-BE16-9D70C9D98946}"/>
              </a:ext>
            </a:extLst>
          </p:cNvPr>
          <p:cNvSpPr>
            <a:spLocks noGrp="1"/>
          </p:cNvSpPr>
          <p:nvPr>
            <p:ph sz="half" idx="2"/>
          </p:nvPr>
        </p:nvSpPr>
        <p:spPr>
          <a:xfrm>
            <a:off x="1116530" y="1578544"/>
            <a:ext cx="10237269" cy="1597794"/>
          </a:xfrm>
        </p:spPr>
        <p:txBody>
          <a:bodyPr/>
          <a:lstStyle/>
          <a:p>
            <a:pPr marL="0" indent="0">
              <a:buNone/>
            </a:pPr>
            <a:r>
              <a:rPr lang="hr-HR" b="0" i="0" noProof="0">
                <a:effectLst/>
                <a:latin typeface="Source Sans Pro" panose="020B0503030403020204" pitchFamily="34" charset="0"/>
              </a:rPr>
              <a:t>Središnji državni ured za središnju javnu nabavu</a:t>
            </a:r>
          </a:p>
          <a:p>
            <a:pPr marL="0" indent="0">
              <a:buNone/>
            </a:pPr>
            <a:r>
              <a:rPr lang="en-GB" b="0" i="0">
                <a:effectLst/>
                <a:latin typeface="Source Sans Pro" panose="020B0503030403020204" pitchFamily="34" charset="0"/>
              </a:rPr>
              <a:t>RAČUNALA I RAČUNALNA OPREMA</a:t>
            </a:r>
            <a:endParaRPr lang="hr-HR" b="0" i="0">
              <a:effectLst/>
              <a:latin typeface="Source Sans Pro" panose="020B0503030403020204" pitchFamily="34" charset="0"/>
            </a:endParaRPr>
          </a:p>
          <a:p>
            <a:r>
              <a:rPr lang="en-US">
                <a:hlinkClick r:id="rId2"/>
              </a:rPr>
              <a:t>https://eojn.hr/tender-eo/6319</a:t>
            </a:r>
            <a:r>
              <a:rPr lang="hr-HR">
                <a:latin typeface="Source Sans Pro" panose="020B0503030403020204" pitchFamily="34" charset="0"/>
              </a:rPr>
              <a:t> </a:t>
            </a:r>
            <a:endParaRPr lang="en-US"/>
          </a:p>
        </p:txBody>
      </p:sp>
      <p:pic>
        <p:nvPicPr>
          <p:cNvPr id="12" name="Content Placeholder 11">
            <a:extLst>
              <a:ext uri="{FF2B5EF4-FFF2-40B4-BE49-F238E27FC236}">
                <a16:creationId xmlns:a16="http://schemas.microsoft.com/office/drawing/2014/main" id="{F15FBF0E-4F7A-14FF-4A02-E9D891612EE2}"/>
              </a:ext>
            </a:extLst>
          </p:cNvPr>
          <p:cNvPicPr>
            <a:picLocks noGrp="1" noChangeAspect="1"/>
          </p:cNvPicPr>
          <p:nvPr>
            <p:ph sz="half" idx="1"/>
          </p:nvPr>
        </p:nvPicPr>
        <p:blipFill>
          <a:blip r:embed="rId3"/>
          <a:stretch>
            <a:fillRect/>
          </a:stretch>
        </p:blipFill>
        <p:spPr>
          <a:xfrm>
            <a:off x="3551722" y="3429000"/>
            <a:ext cx="7661710" cy="2821473"/>
          </a:xfrm>
        </p:spPr>
      </p:pic>
    </p:spTree>
    <p:extLst>
      <p:ext uri="{BB962C8B-B14F-4D97-AF65-F5344CB8AC3E}">
        <p14:creationId xmlns:p14="http://schemas.microsoft.com/office/powerpoint/2010/main" val="428584701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8E5FC-799C-C693-7534-2B6A0EDB510A}"/>
              </a:ext>
            </a:extLst>
          </p:cNvPr>
          <p:cNvSpPr>
            <a:spLocks noGrp="1"/>
          </p:cNvSpPr>
          <p:nvPr>
            <p:ph type="title"/>
          </p:nvPr>
        </p:nvSpPr>
        <p:spPr/>
        <p:txBody>
          <a:bodyPr/>
          <a:lstStyle/>
          <a:p>
            <a:r>
              <a:rPr lang="hr-HR"/>
              <a:t>Primjer 1 – tehničke specifikacije</a:t>
            </a:r>
          </a:p>
        </p:txBody>
      </p:sp>
      <p:pic>
        <p:nvPicPr>
          <p:cNvPr id="5" name="Content Placeholder 4">
            <a:extLst>
              <a:ext uri="{FF2B5EF4-FFF2-40B4-BE49-F238E27FC236}">
                <a16:creationId xmlns:a16="http://schemas.microsoft.com/office/drawing/2014/main" id="{48ACDADD-219E-84DD-C238-8CFEB37BDA4E}"/>
              </a:ext>
            </a:extLst>
          </p:cNvPr>
          <p:cNvPicPr>
            <a:picLocks noGrp="1" noChangeAspect="1"/>
          </p:cNvPicPr>
          <p:nvPr>
            <p:ph idx="1"/>
          </p:nvPr>
        </p:nvPicPr>
        <p:blipFill>
          <a:blip r:embed="rId2"/>
          <a:stretch>
            <a:fillRect/>
          </a:stretch>
        </p:blipFill>
        <p:spPr>
          <a:xfrm>
            <a:off x="775963" y="2887579"/>
            <a:ext cx="11025084" cy="2557445"/>
          </a:xfrm>
        </p:spPr>
      </p:pic>
      <p:pic>
        <p:nvPicPr>
          <p:cNvPr id="7" name="Picture 6">
            <a:extLst>
              <a:ext uri="{FF2B5EF4-FFF2-40B4-BE49-F238E27FC236}">
                <a16:creationId xmlns:a16="http://schemas.microsoft.com/office/drawing/2014/main" id="{D48ED7D6-1863-6961-E839-DCFFD7720F4F}"/>
              </a:ext>
            </a:extLst>
          </p:cNvPr>
          <p:cNvPicPr>
            <a:picLocks noChangeAspect="1"/>
          </p:cNvPicPr>
          <p:nvPr/>
        </p:nvPicPr>
        <p:blipFill>
          <a:blip r:embed="rId3"/>
          <a:stretch>
            <a:fillRect/>
          </a:stretch>
        </p:blipFill>
        <p:spPr>
          <a:xfrm>
            <a:off x="2096835" y="1690067"/>
            <a:ext cx="7440063" cy="962159"/>
          </a:xfrm>
          <a:prstGeom prst="rect">
            <a:avLst/>
          </a:prstGeom>
        </p:spPr>
      </p:pic>
    </p:spTree>
    <p:extLst>
      <p:ext uri="{BB962C8B-B14F-4D97-AF65-F5344CB8AC3E}">
        <p14:creationId xmlns:p14="http://schemas.microsoft.com/office/powerpoint/2010/main" val="316898336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8DA1F-4505-3DA1-CA1E-8ABB31F4BBC8}"/>
              </a:ext>
            </a:extLst>
          </p:cNvPr>
          <p:cNvSpPr>
            <a:spLocks noGrp="1"/>
          </p:cNvSpPr>
          <p:nvPr>
            <p:ph type="title"/>
          </p:nvPr>
        </p:nvSpPr>
        <p:spPr/>
        <p:txBody>
          <a:bodyPr/>
          <a:lstStyle/>
          <a:p>
            <a:r>
              <a:rPr lang="hr-HR"/>
              <a:t>Primjer 2 - televizori</a:t>
            </a:r>
          </a:p>
        </p:txBody>
      </p:sp>
      <p:sp>
        <p:nvSpPr>
          <p:cNvPr id="3" name="Content Placeholder 2">
            <a:extLst>
              <a:ext uri="{FF2B5EF4-FFF2-40B4-BE49-F238E27FC236}">
                <a16:creationId xmlns:a16="http://schemas.microsoft.com/office/drawing/2014/main" id="{135A5F35-CC6B-BE9A-3C76-260880BF2EDA}"/>
              </a:ext>
            </a:extLst>
          </p:cNvPr>
          <p:cNvSpPr>
            <a:spLocks noGrp="1"/>
          </p:cNvSpPr>
          <p:nvPr>
            <p:ph idx="1"/>
          </p:nvPr>
        </p:nvSpPr>
        <p:spPr/>
        <p:txBody>
          <a:bodyPr vert="horz" lIns="91440" tIns="45720" rIns="91440" bIns="45720" rtlCol="0" anchor="t">
            <a:normAutofit lnSpcReduction="10000"/>
          </a:bodyPr>
          <a:lstStyle/>
          <a:p>
            <a:pPr algn="just"/>
            <a:r>
              <a:rPr lang="hr-HR" noProof="0" dirty="0"/>
              <a:t>Predmet nabave su televizori sa LED tehnologijom različitih veličina zaslona, s ugrađenim DVB-T2/C/S2 prijemnikom, Wi-Fi i Smart TV tehnologijom. </a:t>
            </a:r>
          </a:p>
          <a:p>
            <a:pPr algn="just"/>
            <a:r>
              <a:rPr lang="hr-HR" noProof="0" dirty="0"/>
              <a:t>Za sve tražene uređaje potrebno je osigurati standardno tvorničko jamstvo proizvođača, minimalno 5 (pet) godina.</a:t>
            </a:r>
            <a:endParaRPr lang="hr-HR" noProof="0" dirty="0">
              <a:ea typeface="Calibri"/>
              <a:cs typeface="Calibri"/>
            </a:endParaRPr>
          </a:p>
          <a:p>
            <a:pPr marL="0" algn="l" rtl="0" eaLnBrk="1" fontAlgn="ctr" latinLnBrk="0" hangingPunct="1"/>
            <a:r>
              <a:rPr lang="hr-HR"/>
              <a:t>Svi nuđeni uređaji moraju pripadati u energetski razred</a:t>
            </a:r>
            <a:r>
              <a:rPr lang="en-GB"/>
              <a:t> A+++</a:t>
            </a:r>
            <a:r>
              <a:rPr lang="hr-HR" dirty="0"/>
              <a:t> </a:t>
            </a:r>
            <a:r>
              <a:rPr lang="hr-HR"/>
              <a:t>(uređaji proizvedeni prije 2022.) ili </a:t>
            </a:r>
            <a:r>
              <a:rPr lang="en-GB"/>
              <a:t>B/C</a:t>
            </a:r>
            <a:r>
              <a:rPr lang="hr-HR"/>
              <a:t> (uređaji proizvedeni nakon 2022.) </a:t>
            </a:r>
            <a:endParaRPr lang="en-GB"/>
          </a:p>
          <a:p>
            <a:pPr algn="just"/>
            <a:endParaRPr lang="hr-HR" noProof="0"/>
          </a:p>
        </p:txBody>
      </p:sp>
    </p:spTree>
    <p:extLst>
      <p:ext uri="{BB962C8B-B14F-4D97-AF65-F5344CB8AC3E}">
        <p14:creationId xmlns:p14="http://schemas.microsoft.com/office/powerpoint/2010/main" val="62933427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DC650-A283-A194-3285-AC5127122D94}"/>
              </a:ext>
            </a:extLst>
          </p:cNvPr>
          <p:cNvSpPr>
            <a:spLocks noGrp="1"/>
          </p:cNvSpPr>
          <p:nvPr>
            <p:ph type="title"/>
          </p:nvPr>
        </p:nvSpPr>
        <p:spPr/>
        <p:txBody>
          <a:bodyPr/>
          <a:lstStyle/>
          <a:p>
            <a:r>
              <a:rPr lang="hr-HR" b="1" dirty="0">
                <a:solidFill>
                  <a:schemeClr val="tx1">
                    <a:lumMod val="75000"/>
                    <a:lumOff val="25000"/>
                  </a:schemeClr>
                </a:solidFill>
              </a:rPr>
              <a:t>Toneri i tinte</a:t>
            </a:r>
          </a:p>
        </p:txBody>
      </p:sp>
      <p:sp>
        <p:nvSpPr>
          <p:cNvPr id="4" name="Text Placeholder 3">
            <a:extLst>
              <a:ext uri="{FF2B5EF4-FFF2-40B4-BE49-F238E27FC236}">
                <a16:creationId xmlns:a16="http://schemas.microsoft.com/office/drawing/2014/main" id="{28464F9A-1903-40E0-E9DF-D2D4F77BEA2F}"/>
              </a:ext>
            </a:extLst>
          </p:cNvPr>
          <p:cNvSpPr>
            <a:spLocks noGrp="1"/>
          </p:cNvSpPr>
          <p:nvPr>
            <p:ph type="body" idx="1"/>
          </p:nvPr>
        </p:nvSpPr>
        <p:spPr/>
        <p:txBody>
          <a:bodyPr/>
          <a:lstStyle/>
          <a:p>
            <a:endParaRPr lang="hr-HR"/>
          </a:p>
        </p:txBody>
      </p:sp>
    </p:spTree>
    <p:extLst>
      <p:ext uri="{BB962C8B-B14F-4D97-AF65-F5344CB8AC3E}">
        <p14:creationId xmlns:p14="http://schemas.microsoft.com/office/powerpoint/2010/main" val="1647726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BD603-9228-86A1-4A1A-1D6CAE4CF08B}"/>
              </a:ext>
            </a:extLst>
          </p:cNvPr>
          <p:cNvSpPr>
            <a:spLocks noGrp="1"/>
          </p:cNvSpPr>
          <p:nvPr>
            <p:ph type="title"/>
          </p:nvPr>
        </p:nvSpPr>
        <p:spPr>
          <a:xfrm>
            <a:off x="962700" y="597139"/>
            <a:ext cx="9534426" cy="995915"/>
          </a:xfrm>
        </p:spPr>
        <p:txBody>
          <a:bodyPr/>
          <a:lstStyle/>
          <a:p>
            <a:r>
              <a:rPr lang="en-GB" err="1">
                <a:ea typeface="Calibri"/>
                <a:cs typeface="Calibri"/>
              </a:rPr>
              <a:t>Broj</a:t>
            </a:r>
            <a:r>
              <a:rPr lang="en-GB">
                <a:ea typeface="Calibri"/>
                <a:cs typeface="Calibri"/>
              </a:rPr>
              <a:t> </a:t>
            </a:r>
            <a:r>
              <a:rPr lang="en-GB" err="1">
                <a:ea typeface="Calibri"/>
                <a:cs typeface="Calibri"/>
              </a:rPr>
              <a:t>zelenih</a:t>
            </a:r>
            <a:r>
              <a:rPr lang="en-GB">
                <a:ea typeface="Calibri"/>
                <a:cs typeface="Calibri"/>
              </a:rPr>
              <a:t> </a:t>
            </a:r>
            <a:r>
              <a:rPr lang="en-GB" err="1">
                <a:ea typeface="Calibri"/>
                <a:cs typeface="Calibri"/>
              </a:rPr>
              <a:t>ugovora</a:t>
            </a:r>
            <a:endParaRPr lang="en-GB" err="1"/>
          </a:p>
        </p:txBody>
      </p:sp>
      <p:pic>
        <p:nvPicPr>
          <p:cNvPr id="22" name="Content Placeholder 21" descr="A graph with green bars&#10;&#10;AI-generated content may be incorrect.">
            <a:extLst>
              <a:ext uri="{FF2B5EF4-FFF2-40B4-BE49-F238E27FC236}">
                <a16:creationId xmlns:a16="http://schemas.microsoft.com/office/drawing/2014/main" id="{38FD33E1-BAB2-C5B4-D559-8F00B1E65C2F}"/>
              </a:ext>
            </a:extLst>
          </p:cNvPr>
          <p:cNvPicPr>
            <a:picLocks noGrp="1" noChangeAspect="1"/>
          </p:cNvPicPr>
          <p:nvPr>
            <p:ph idx="1"/>
          </p:nvPr>
        </p:nvPicPr>
        <p:blipFill>
          <a:blip r:embed="rId2"/>
          <a:stretch>
            <a:fillRect/>
          </a:stretch>
        </p:blipFill>
        <p:spPr>
          <a:xfrm>
            <a:off x="1039592" y="1592216"/>
            <a:ext cx="10120229" cy="3821505"/>
          </a:xfrm>
        </p:spPr>
      </p:pic>
      <p:sp>
        <p:nvSpPr>
          <p:cNvPr id="25" name="TextBox 24">
            <a:extLst>
              <a:ext uri="{FF2B5EF4-FFF2-40B4-BE49-F238E27FC236}">
                <a16:creationId xmlns:a16="http://schemas.microsoft.com/office/drawing/2014/main" id="{A43FBA2F-A1B6-1184-9D1C-B79AA1B38989}"/>
              </a:ext>
            </a:extLst>
          </p:cNvPr>
          <p:cNvSpPr txBox="1"/>
          <p:nvPr/>
        </p:nvSpPr>
        <p:spPr>
          <a:xfrm>
            <a:off x="6835587" y="5737411"/>
            <a:ext cx="605117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ea typeface="Calibri"/>
                <a:cs typeface="Calibri"/>
              </a:rPr>
              <a:t>Izvor </a:t>
            </a:r>
            <a:r>
              <a:rPr lang="en-GB" sz="1400" err="1">
                <a:ea typeface="Calibri"/>
                <a:cs typeface="Calibri"/>
              </a:rPr>
              <a:t>podataka</a:t>
            </a:r>
            <a:r>
              <a:rPr lang="en-GB" sz="1400">
                <a:ea typeface="Calibri"/>
                <a:cs typeface="Calibri"/>
              </a:rPr>
              <a:t>: </a:t>
            </a:r>
            <a:r>
              <a:rPr lang="en-GB" sz="1400" err="1">
                <a:ea typeface="Calibri"/>
                <a:cs typeface="Calibri"/>
              </a:rPr>
              <a:t>Statistička</a:t>
            </a:r>
            <a:r>
              <a:rPr lang="en-GB" sz="1400">
                <a:ea typeface="Calibri"/>
                <a:cs typeface="Calibri"/>
              </a:rPr>
              <a:t> </a:t>
            </a:r>
            <a:r>
              <a:rPr lang="en-GB" sz="1400" err="1">
                <a:ea typeface="Calibri"/>
                <a:cs typeface="Calibri"/>
              </a:rPr>
              <a:t>godišnja</a:t>
            </a:r>
            <a:r>
              <a:rPr lang="en-GB" sz="1400">
                <a:ea typeface="Calibri"/>
                <a:cs typeface="Calibri"/>
              </a:rPr>
              <a:t> </a:t>
            </a:r>
            <a:r>
              <a:rPr lang="en-GB" sz="1400" err="1">
                <a:ea typeface="Calibri"/>
                <a:cs typeface="Calibri"/>
              </a:rPr>
              <a:t>izvješća</a:t>
            </a:r>
            <a:r>
              <a:rPr lang="en-GB" sz="1400">
                <a:ea typeface="Calibri"/>
                <a:cs typeface="Calibri"/>
              </a:rPr>
              <a:t> o </a:t>
            </a:r>
            <a:r>
              <a:rPr lang="en-GB" sz="1400" err="1">
                <a:ea typeface="Calibri"/>
                <a:cs typeface="Calibri"/>
              </a:rPr>
              <a:t>javnoj</a:t>
            </a:r>
            <a:r>
              <a:rPr lang="en-GB" sz="1400">
                <a:ea typeface="Calibri"/>
                <a:cs typeface="Calibri"/>
              </a:rPr>
              <a:t> </a:t>
            </a:r>
            <a:r>
              <a:rPr lang="en-GB" sz="1400" err="1">
                <a:ea typeface="Calibri"/>
                <a:cs typeface="Calibri"/>
              </a:rPr>
              <a:t>nabavi</a:t>
            </a:r>
            <a:endParaRPr lang="en-GB" sz="1400" err="1"/>
          </a:p>
        </p:txBody>
      </p:sp>
    </p:spTree>
    <p:extLst>
      <p:ext uri="{BB962C8B-B14F-4D97-AF65-F5344CB8AC3E}">
        <p14:creationId xmlns:p14="http://schemas.microsoft.com/office/powerpoint/2010/main" val="401560582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3291FDD-5B29-00BF-D4E1-64E4FE256B1B}"/>
              </a:ext>
            </a:extLst>
          </p:cNvPr>
          <p:cNvSpPr>
            <a:spLocks noGrp="1"/>
          </p:cNvSpPr>
          <p:nvPr>
            <p:ph type="title"/>
          </p:nvPr>
        </p:nvSpPr>
        <p:spPr/>
        <p:txBody>
          <a:bodyPr/>
          <a:lstStyle/>
          <a:p>
            <a:r>
              <a:rPr lang="hr-HR"/>
              <a:t>Odluka o provedbi </a:t>
            </a:r>
            <a:r>
              <a:rPr lang="hr-HR" err="1"/>
              <a:t>ZeJN</a:t>
            </a:r>
            <a:endParaRPr lang="hr-HR"/>
          </a:p>
        </p:txBody>
      </p:sp>
      <p:sp>
        <p:nvSpPr>
          <p:cNvPr id="5" name="Content Placeholder 4">
            <a:extLst>
              <a:ext uri="{FF2B5EF4-FFF2-40B4-BE49-F238E27FC236}">
                <a16:creationId xmlns:a16="http://schemas.microsoft.com/office/drawing/2014/main" id="{36D3DD36-38EF-04F5-133E-D41464E81EE2}"/>
              </a:ext>
            </a:extLst>
          </p:cNvPr>
          <p:cNvSpPr>
            <a:spLocks noGrp="1"/>
          </p:cNvSpPr>
          <p:nvPr>
            <p:ph idx="1"/>
          </p:nvPr>
        </p:nvSpPr>
        <p:spPr/>
        <p:txBody>
          <a:bodyPr/>
          <a:lstStyle/>
          <a:p>
            <a:pPr marL="457200" indent="-457200">
              <a:buFont typeface="Arial" panose="020B0604020202020204" pitchFamily="34" charset="0"/>
              <a:buChar char="•"/>
            </a:pPr>
            <a:r>
              <a:rPr lang="hr-HR"/>
              <a:t>Toneri i tinte moraju imati definiran kapacitet ispisa utvrđen primjenom odgovarajućih ISO normi ili jednakovrijedno</a:t>
            </a:r>
          </a:p>
          <a:p>
            <a:endParaRPr lang="hr-HR"/>
          </a:p>
          <a:p>
            <a:pPr marL="457200" indent="-457200">
              <a:buFont typeface="Arial" panose="020B0604020202020204" pitchFamily="34" charset="0"/>
              <a:buChar char="•"/>
            </a:pPr>
            <a:r>
              <a:rPr lang="hr-HR"/>
              <a:t>Toneri moraju biti proizvedeni na način koji omogućuje njihovo ponovno punjenje i ponovnu uporabu</a:t>
            </a:r>
          </a:p>
        </p:txBody>
      </p:sp>
    </p:spTree>
    <p:extLst>
      <p:ext uri="{BB962C8B-B14F-4D97-AF65-F5344CB8AC3E}">
        <p14:creationId xmlns:p14="http://schemas.microsoft.com/office/powerpoint/2010/main" val="272959038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63740-3E8B-3E49-6DC2-852AB45EF774}"/>
              </a:ext>
            </a:extLst>
          </p:cNvPr>
          <p:cNvSpPr>
            <a:spLocks noGrp="1"/>
          </p:cNvSpPr>
          <p:nvPr>
            <p:ph type="title"/>
          </p:nvPr>
        </p:nvSpPr>
        <p:spPr/>
        <p:txBody>
          <a:bodyPr/>
          <a:lstStyle/>
          <a:p>
            <a:r>
              <a:rPr lang="hr-HR"/>
              <a:t>Primjer 1. – ENP kriteriji</a:t>
            </a:r>
          </a:p>
        </p:txBody>
      </p:sp>
      <p:sp>
        <p:nvSpPr>
          <p:cNvPr id="3" name="Content Placeholder 2">
            <a:extLst>
              <a:ext uri="{FF2B5EF4-FFF2-40B4-BE49-F238E27FC236}">
                <a16:creationId xmlns:a16="http://schemas.microsoft.com/office/drawing/2014/main" id="{E1B9E1CA-3909-7993-5B38-3A895324A19C}"/>
              </a:ext>
            </a:extLst>
          </p:cNvPr>
          <p:cNvSpPr>
            <a:spLocks noGrp="1"/>
          </p:cNvSpPr>
          <p:nvPr>
            <p:ph idx="1"/>
          </p:nvPr>
        </p:nvSpPr>
        <p:spPr/>
        <p:txBody>
          <a:bodyPr/>
          <a:lstStyle/>
          <a:p>
            <a:r>
              <a:rPr lang="hr-HR" b="0" i="0" noProof="0">
                <a:effectLst/>
                <a:latin typeface="Source Sans Pro" panose="020B0503030403020204" pitchFamily="34" charset="0"/>
              </a:rPr>
              <a:t>HOPS d.d.</a:t>
            </a:r>
          </a:p>
          <a:p>
            <a:r>
              <a:rPr lang="hr-HR" b="0" i="0" noProof="0">
                <a:effectLst/>
                <a:latin typeface="Source Sans Pro" panose="020B0503030403020204" pitchFamily="34" charset="0"/>
              </a:rPr>
              <a:t>Toneri i tinte za ispisne uređaje</a:t>
            </a:r>
            <a:endParaRPr lang="hr-HR" noProof="0">
              <a:latin typeface="Source Sans Pro" panose="020B0503030403020204" pitchFamily="34" charset="0"/>
            </a:endParaRPr>
          </a:p>
          <a:p>
            <a:r>
              <a:rPr lang="hr-HR">
                <a:hlinkClick r:id="rId2"/>
              </a:rPr>
              <a:t>https://eojn.hr/tender-eo/31167</a:t>
            </a:r>
            <a:r>
              <a:rPr lang="hr-HR">
                <a:latin typeface="Source Sans Pro" panose="020B0503030403020204" pitchFamily="34" charset="0"/>
              </a:rPr>
              <a:t> </a:t>
            </a:r>
            <a:endParaRPr lang="hr-HR"/>
          </a:p>
        </p:txBody>
      </p:sp>
    </p:spTree>
    <p:extLst>
      <p:ext uri="{BB962C8B-B14F-4D97-AF65-F5344CB8AC3E}">
        <p14:creationId xmlns:p14="http://schemas.microsoft.com/office/powerpoint/2010/main" val="299000408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CED61-8EB6-100A-335F-41C244A2E3D6}"/>
              </a:ext>
            </a:extLst>
          </p:cNvPr>
          <p:cNvSpPr>
            <a:spLocks noGrp="1"/>
          </p:cNvSpPr>
          <p:nvPr>
            <p:ph type="title"/>
          </p:nvPr>
        </p:nvSpPr>
        <p:spPr/>
        <p:txBody>
          <a:bodyPr/>
          <a:lstStyle/>
          <a:p>
            <a:r>
              <a:rPr lang="hr-HR"/>
              <a:t>Primjer 1. (2)</a:t>
            </a:r>
          </a:p>
        </p:txBody>
      </p:sp>
      <p:pic>
        <p:nvPicPr>
          <p:cNvPr id="5" name="Content Placeholder 4">
            <a:extLst>
              <a:ext uri="{FF2B5EF4-FFF2-40B4-BE49-F238E27FC236}">
                <a16:creationId xmlns:a16="http://schemas.microsoft.com/office/drawing/2014/main" id="{483B56F0-AA72-B78C-1D5D-292D59CD33E5}"/>
              </a:ext>
            </a:extLst>
          </p:cNvPr>
          <p:cNvPicPr>
            <a:picLocks noGrp="1" noChangeAspect="1"/>
          </p:cNvPicPr>
          <p:nvPr>
            <p:ph idx="1"/>
          </p:nvPr>
        </p:nvPicPr>
        <p:blipFill>
          <a:blip r:embed="rId2"/>
          <a:stretch>
            <a:fillRect/>
          </a:stretch>
        </p:blipFill>
        <p:spPr>
          <a:xfrm>
            <a:off x="984621" y="2100942"/>
            <a:ext cx="10042607" cy="3359797"/>
          </a:xfrm>
        </p:spPr>
      </p:pic>
    </p:spTree>
    <p:extLst>
      <p:ext uri="{BB962C8B-B14F-4D97-AF65-F5344CB8AC3E}">
        <p14:creationId xmlns:p14="http://schemas.microsoft.com/office/powerpoint/2010/main" val="168641568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9C3DE-94DA-4679-5036-6931D7D9D0E2}"/>
              </a:ext>
            </a:extLst>
          </p:cNvPr>
          <p:cNvSpPr>
            <a:spLocks noGrp="1"/>
          </p:cNvSpPr>
          <p:nvPr>
            <p:ph type="title"/>
          </p:nvPr>
        </p:nvSpPr>
        <p:spPr>
          <a:xfrm>
            <a:off x="707571" y="776433"/>
            <a:ext cx="10744200" cy="995915"/>
          </a:xfrm>
        </p:spPr>
        <p:txBody>
          <a:bodyPr>
            <a:normAutofit fontScale="90000"/>
          </a:bodyPr>
          <a:lstStyle/>
          <a:p>
            <a:r>
              <a:rPr lang="hr-HR"/>
              <a:t>Primjer 1. (3) - „BROJ PONUĐENIH POJEDINAČNIH PROIZVODA S CERTIFIKATOM ISO 11798“ (K2)</a:t>
            </a:r>
            <a:br>
              <a:rPr lang="hr-HR"/>
            </a:br>
            <a:endParaRPr lang="hr-HR"/>
          </a:p>
        </p:txBody>
      </p:sp>
      <p:sp>
        <p:nvSpPr>
          <p:cNvPr id="3" name="Content Placeholder 2">
            <a:extLst>
              <a:ext uri="{FF2B5EF4-FFF2-40B4-BE49-F238E27FC236}">
                <a16:creationId xmlns:a16="http://schemas.microsoft.com/office/drawing/2014/main" id="{181DC8D1-A5A9-AE18-DAD3-775F0473E13D}"/>
              </a:ext>
            </a:extLst>
          </p:cNvPr>
          <p:cNvSpPr>
            <a:spLocks noGrp="1"/>
          </p:cNvSpPr>
          <p:nvPr>
            <p:ph idx="1"/>
          </p:nvPr>
        </p:nvSpPr>
        <p:spPr>
          <a:xfrm>
            <a:off x="1044933" y="1772348"/>
            <a:ext cx="10406838" cy="3809462"/>
          </a:xfrm>
        </p:spPr>
        <p:txBody>
          <a:bodyPr>
            <a:normAutofit fontScale="55000" lnSpcReduction="20000"/>
          </a:bodyPr>
          <a:lstStyle/>
          <a:p>
            <a:r>
              <a:rPr lang="hr-HR"/>
              <a:t>Bodovna vrijednost prema ovom kriteriju izračunava se prema slijedećoj formuli:</a:t>
            </a:r>
          </a:p>
          <a:p>
            <a:r>
              <a:rPr lang="hr-HR"/>
              <a:t>K2 = Y1 / Y2 * 10</a:t>
            </a:r>
          </a:p>
          <a:p>
            <a:r>
              <a:rPr lang="hr-HR"/>
              <a:t>gdje je:</a:t>
            </a:r>
          </a:p>
          <a:p>
            <a:r>
              <a:rPr lang="hr-HR"/>
              <a:t>• K2 - Broj bodova koji je ponuda dobila za broj ponuđenih pojedinačnih proizvoda s certifikatom ISO 11798</a:t>
            </a:r>
          </a:p>
          <a:p>
            <a:r>
              <a:rPr lang="hr-HR"/>
              <a:t>• Y1 - Broj ponuđenih pojedinačnih proizvoda s certifikatom ISO 11798 u ponudi koja je predmet ocjene</a:t>
            </a:r>
          </a:p>
          <a:p>
            <a:r>
              <a:rPr lang="hr-HR"/>
              <a:t>• Y2 - Najveći broj ponuđenih pojedinačnih proizvoda s certifikatom ISO 11798 u postupku nabave.</a:t>
            </a:r>
          </a:p>
          <a:p>
            <a:r>
              <a:rPr lang="hr-HR"/>
              <a:t>DOKAZIVANJE</a:t>
            </a:r>
          </a:p>
          <a:p>
            <a:pPr>
              <a:lnSpc>
                <a:spcPct val="120000"/>
              </a:lnSpc>
            </a:pPr>
            <a:r>
              <a:rPr lang="hr-HR"/>
              <a:t>• Izjava o broju ponuđenih pojedinačnih proizvoda s certifikatom ISO 11798 i broju ponuđenih pojedinačnih proizvoda proizvođača s certifikatom ISO/IEC 20243“</a:t>
            </a:r>
          </a:p>
          <a:p>
            <a:pPr>
              <a:lnSpc>
                <a:spcPct val="120000"/>
              </a:lnSpc>
            </a:pPr>
            <a:r>
              <a:rPr lang="hr-HR"/>
              <a:t>• certifikat proizvoda ISO 11798 – za svaki ponuđeni proizvod koji ima navedeni certifikat.</a:t>
            </a:r>
          </a:p>
          <a:p>
            <a:pPr>
              <a:lnSpc>
                <a:spcPct val="120000"/>
              </a:lnSpc>
            </a:pPr>
            <a:r>
              <a:rPr lang="hr-HR"/>
              <a:t>Sveukupan broj ponuđenih pojedinačnih proizvoda s certifikatom ISO 11798 naveden u Izjavi mora odgovarati sveukupnom broju ponuđenih pojedinačnih proizvoda s predmetnim certifikatom koji je automatski izračunat u Troškovniku. U slučaju da navedeni brojevi nisu istovjetni, takvoj ponudi će za ovaj kriterij biti dodijeljeno nula (0) bodova.</a:t>
            </a:r>
          </a:p>
        </p:txBody>
      </p:sp>
    </p:spTree>
    <p:extLst>
      <p:ext uri="{BB962C8B-B14F-4D97-AF65-F5344CB8AC3E}">
        <p14:creationId xmlns:p14="http://schemas.microsoft.com/office/powerpoint/2010/main" val="101120835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E8406D-2B0F-267A-3EE1-DEA54AD9F2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D2D796-D149-F2AF-22EE-E78B7B606054}"/>
              </a:ext>
            </a:extLst>
          </p:cNvPr>
          <p:cNvSpPr>
            <a:spLocks noGrp="1"/>
          </p:cNvSpPr>
          <p:nvPr>
            <p:ph type="title"/>
          </p:nvPr>
        </p:nvSpPr>
        <p:spPr>
          <a:xfrm>
            <a:off x="707571" y="776433"/>
            <a:ext cx="10744200" cy="995915"/>
          </a:xfrm>
        </p:spPr>
        <p:txBody>
          <a:bodyPr>
            <a:normAutofit fontScale="90000"/>
          </a:bodyPr>
          <a:lstStyle/>
          <a:p>
            <a:r>
              <a:rPr lang="hr-HR"/>
              <a:t>Primjer 1. (4) - „</a:t>
            </a:r>
            <a:r>
              <a:rPr lang="en-GB"/>
              <a:t>BROJ PONUĐENIH POJEDINAČNIH PROIZVODA PROIZVOĐAČA S CERTIFIKATOM ISO/IEC 20243 </a:t>
            </a:r>
            <a:r>
              <a:rPr lang="hr-HR"/>
              <a:t>“ (K3)</a:t>
            </a:r>
            <a:br>
              <a:rPr lang="hr-HR"/>
            </a:br>
            <a:endParaRPr lang="hr-HR"/>
          </a:p>
        </p:txBody>
      </p:sp>
      <p:sp>
        <p:nvSpPr>
          <p:cNvPr id="3" name="Content Placeholder 2">
            <a:extLst>
              <a:ext uri="{FF2B5EF4-FFF2-40B4-BE49-F238E27FC236}">
                <a16:creationId xmlns:a16="http://schemas.microsoft.com/office/drawing/2014/main" id="{06408136-227A-C22D-317F-E9F83349205A}"/>
              </a:ext>
            </a:extLst>
          </p:cNvPr>
          <p:cNvSpPr>
            <a:spLocks noGrp="1"/>
          </p:cNvSpPr>
          <p:nvPr>
            <p:ph idx="1"/>
          </p:nvPr>
        </p:nvSpPr>
        <p:spPr>
          <a:xfrm>
            <a:off x="1044933" y="1926770"/>
            <a:ext cx="10406838" cy="3655039"/>
          </a:xfrm>
        </p:spPr>
        <p:txBody>
          <a:bodyPr>
            <a:normAutofit fontScale="47500" lnSpcReduction="20000"/>
          </a:bodyPr>
          <a:lstStyle/>
          <a:p>
            <a:r>
              <a:rPr lang="hr-HR"/>
              <a:t>Bodovna vrijednost prema ovom kriteriju izračunava se prema slijedećoj formuli: K3 = Z1 / Z2 * 30</a:t>
            </a:r>
          </a:p>
          <a:p>
            <a:r>
              <a:rPr lang="hr-HR"/>
              <a:t>• K3 - Broj bodova koji je ponuda dobila za ponuđeni broj proizvoda proizvođača s certifikatom ISO/IEC 20243</a:t>
            </a:r>
          </a:p>
          <a:p>
            <a:r>
              <a:rPr lang="hr-HR"/>
              <a:t>• Z1 - Broj ponuđenih proizvoda proizvođača s certifikatom ISO/IEC 20243 u ponudi koja je predmet ocjene</a:t>
            </a:r>
          </a:p>
          <a:p>
            <a:r>
              <a:rPr lang="hr-HR"/>
              <a:t>• Z2 - Najveći broj ponuđenih pojedinačnih </a:t>
            </a:r>
            <a:r>
              <a:rPr lang="hr-HR" err="1"/>
              <a:t>roizvoda</a:t>
            </a:r>
            <a:r>
              <a:rPr lang="hr-HR"/>
              <a:t> proizvođača s certifikatom ISO/IEC 20243 u postupku nabave</a:t>
            </a:r>
          </a:p>
          <a:p>
            <a:endParaRPr lang="hr-HR"/>
          </a:p>
          <a:p>
            <a:r>
              <a:rPr lang="hr-HR"/>
              <a:t>DOKAZIVANJE</a:t>
            </a:r>
          </a:p>
          <a:p>
            <a:pPr>
              <a:lnSpc>
                <a:spcPct val="120000"/>
              </a:lnSpc>
            </a:pPr>
            <a:r>
              <a:rPr lang="hr-HR"/>
              <a:t>Izjavu o broju ponuđenih pojedinačnih proizvoda s certifikatom ISO 11798 i broju ponuđenih pojedinačnih proizvoda proizvođača s certifikatom</a:t>
            </a:r>
          </a:p>
          <a:p>
            <a:pPr>
              <a:lnSpc>
                <a:spcPct val="120000"/>
              </a:lnSpc>
            </a:pPr>
            <a:r>
              <a:rPr lang="hr-HR"/>
              <a:t>ISO/IEC 20243“</a:t>
            </a:r>
          </a:p>
          <a:p>
            <a:pPr>
              <a:lnSpc>
                <a:spcPct val="120000"/>
              </a:lnSpc>
            </a:pPr>
            <a:r>
              <a:rPr lang="hr-HR"/>
              <a:t>• Certifikat proizvođača ISO/IEC 20243 – za svakog proizvođača koji ima navedeni certifikat; navedeno podrazumijeva certifikat ISO/IEC 20243:2018 ili noviji.</a:t>
            </a:r>
          </a:p>
          <a:p>
            <a:pPr>
              <a:lnSpc>
                <a:spcPct val="120000"/>
              </a:lnSpc>
            </a:pPr>
            <a:r>
              <a:rPr lang="hr-HR"/>
              <a:t>Sveukupan broj ponuđenih pojedinačnih proizvoda proizvođača s certifikatom ISO/IEC 20243 naveden u Izjavi mora odgovarati sveukupnom broju ponuđenih pojedinačnih proizvoda proizvođača s predmetnim certifikatom koji je automatski izračunat u Troškovniku. U slučaju da navedeni brojevi nisu istovjetni, takvoj ponudi će za ovaj kriterij biti dodijeljeno nula (0) bodova.</a:t>
            </a:r>
          </a:p>
        </p:txBody>
      </p:sp>
    </p:spTree>
    <p:extLst>
      <p:ext uri="{BB962C8B-B14F-4D97-AF65-F5344CB8AC3E}">
        <p14:creationId xmlns:p14="http://schemas.microsoft.com/office/powerpoint/2010/main" val="279828672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474A2-B4B1-04AE-B960-584C3E6DF9E5}"/>
              </a:ext>
            </a:extLst>
          </p:cNvPr>
          <p:cNvSpPr>
            <a:spLocks noGrp="1"/>
          </p:cNvSpPr>
          <p:nvPr>
            <p:ph type="title"/>
          </p:nvPr>
        </p:nvSpPr>
        <p:spPr/>
        <p:txBody>
          <a:bodyPr/>
          <a:lstStyle/>
          <a:p>
            <a:r>
              <a:rPr lang="hr-HR"/>
              <a:t>Primjer 1. (5) Tehnička specifikacija</a:t>
            </a:r>
          </a:p>
        </p:txBody>
      </p:sp>
      <p:sp>
        <p:nvSpPr>
          <p:cNvPr id="3" name="Content Placeholder 2">
            <a:extLst>
              <a:ext uri="{FF2B5EF4-FFF2-40B4-BE49-F238E27FC236}">
                <a16:creationId xmlns:a16="http://schemas.microsoft.com/office/drawing/2014/main" id="{757A39F6-A9DC-E010-B38E-417A8DA5C944}"/>
              </a:ext>
            </a:extLst>
          </p:cNvPr>
          <p:cNvSpPr>
            <a:spLocks noGrp="1"/>
          </p:cNvSpPr>
          <p:nvPr>
            <p:ph idx="1"/>
          </p:nvPr>
        </p:nvSpPr>
        <p:spPr>
          <a:xfrm>
            <a:off x="1382486" y="1981200"/>
            <a:ext cx="9764581" cy="3600610"/>
          </a:xfrm>
        </p:spPr>
        <p:txBody>
          <a:bodyPr>
            <a:normAutofit/>
          </a:bodyPr>
          <a:lstStyle/>
          <a:p>
            <a:pPr algn="just"/>
            <a:r>
              <a:rPr lang="hr-HR"/>
              <a:t>Ponuđeni proizvodi moraju imati kapacitet ispisa jednak ili veći od minimalnog kapaciteta ispisa zahtijevanog Troškovnikom te kvalitetom i namjenom moraju odgovarati za pravilnu uporabu u ispisnim uređajima navedenim u Troškovniku. Ponude u kojima se nudi manji kapacitet ispisa od zahtijevanog za bilo koju stavku Troškovnika bit će odbijene. Kapacitet ispisa ponuđenih proizvoda definiran je metodologijom određivanja kapaciteta ispisa </a:t>
            </a:r>
            <a:r>
              <a:rPr lang="hr-HR" err="1"/>
              <a:t>tonerskog</a:t>
            </a:r>
            <a:r>
              <a:rPr lang="hr-HR"/>
              <a:t> spremnika prema normama ISO 19752, ISO 19798 i ISO 24711.</a:t>
            </a:r>
          </a:p>
        </p:txBody>
      </p:sp>
    </p:spTree>
    <p:extLst>
      <p:ext uri="{BB962C8B-B14F-4D97-AF65-F5344CB8AC3E}">
        <p14:creationId xmlns:p14="http://schemas.microsoft.com/office/powerpoint/2010/main" val="390622466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B63A8-8B49-4224-9FE9-9FACA279C708}"/>
              </a:ext>
            </a:extLst>
          </p:cNvPr>
          <p:cNvSpPr>
            <a:spLocks noGrp="1"/>
          </p:cNvSpPr>
          <p:nvPr>
            <p:ph type="title"/>
          </p:nvPr>
        </p:nvSpPr>
        <p:spPr/>
        <p:txBody>
          <a:bodyPr/>
          <a:lstStyle/>
          <a:p>
            <a:r>
              <a:rPr lang="hr-HR"/>
              <a:t>Primjer 2.</a:t>
            </a:r>
          </a:p>
        </p:txBody>
      </p:sp>
      <p:sp>
        <p:nvSpPr>
          <p:cNvPr id="3" name="Content Placeholder 2">
            <a:extLst>
              <a:ext uri="{FF2B5EF4-FFF2-40B4-BE49-F238E27FC236}">
                <a16:creationId xmlns:a16="http://schemas.microsoft.com/office/drawing/2014/main" id="{6EFF57D5-0474-5584-6F30-7EC053DD3738}"/>
              </a:ext>
            </a:extLst>
          </p:cNvPr>
          <p:cNvSpPr>
            <a:spLocks noGrp="1"/>
          </p:cNvSpPr>
          <p:nvPr>
            <p:ph idx="1"/>
          </p:nvPr>
        </p:nvSpPr>
        <p:spPr/>
        <p:txBody>
          <a:bodyPr/>
          <a:lstStyle/>
          <a:p>
            <a:r>
              <a:rPr lang="hr-HR" b="0" i="0" noProof="0">
                <a:effectLst/>
                <a:latin typeface="Source Sans Pro" panose="020B0503030403020204" pitchFamily="34" charset="0"/>
              </a:rPr>
              <a:t>Središnji državni ured za središnju javnu nabavu</a:t>
            </a:r>
          </a:p>
          <a:p>
            <a:r>
              <a:rPr lang="en-GB" b="0" i="0">
                <a:effectLst/>
                <a:latin typeface="Source Sans Pro" panose="020B0503030403020204" pitchFamily="34" charset="0"/>
              </a:rPr>
              <a:t>TONERI I TINTE</a:t>
            </a:r>
            <a:endParaRPr lang="hr-HR">
              <a:latin typeface="Source Sans Pro" panose="020B0503030403020204" pitchFamily="34" charset="0"/>
            </a:endParaRPr>
          </a:p>
          <a:p>
            <a:r>
              <a:rPr lang="hr-HR">
                <a:hlinkClick r:id="rId2"/>
              </a:rPr>
              <a:t>https://eojn.hr/tender-eo/1371</a:t>
            </a:r>
            <a:r>
              <a:rPr lang="hr-HR">
                <a:latin typeface="Source Sans Pro" panose="020B0503030403020204" pitchFamily="34" charset="0"/>
              </a:rPr>
              <a:t> </a:t>
            </a:r>
            <a:endParaRPr lang="hr-HR"/>
          </a:p>
        </p:txBody>
      </p:sp>
    </p:spTree>
    <p:extLst>
      <p:ext uri="{BB962C8B-B14F-4D97-AF65-F5344CB8AC3E}">
        <p14:creationId xmlns:p14="http://schemas.microsoft.com/office/powerpoint/2010/main" val="215662960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1D35E-D8F8-6C7F-E10C-5758FF6B4648}"/>
              </a:ext>
            </a:extLst>
          </p:cNvPr>
          <p:cNvSpPr>
            <a:spLocks noGrp="1"/>
          </p:cNvSpPr>
          <p:nvPr>
            <p:ph type="title"/>
          </p:nvPr>
        </p:nvSpPr>
        <p:spPr>
          <a:xfrm>
            <a:off x="1612641" y="776433"/>
            <a:ext cx="9534426" cy="995915"/>
          </a:xfrm>
        </p:spPr>
        <p:txBody>
          <a:bodyPr anchor="ctr">
            <a:normAutofit/>
          </a:bodyPr>
          <a:lstStyle/>
          <a:p>
            <a:r>
              <a:rPr lang="hr-HR"/>
              <a:t>Primjer 2. (2) - ENP</a:t>
            </a:r>
          </a:p>
        </p:txBody>
      </p:sp>
      <p:pic>
        <p:nvPicPr>
          <p:cNvPr id="5" name="Content Placeholder 4">
            <a:extLst>
              <a:ext uri="{FF2B5EF4-FFF2-40B4-BE49-F238E27FC236}">
                <a16:creationId xmlns:a16="http://schemas.microsoft.com/office/drawing/2014/main" id="{4F82882B-B0D1-CADF-4EB6-09C4583B42CC}"/>
              </a:ext>
            </a:extLst>
          </p:cNvPr>
          <p:cNvPicPr>
            <a:picLocks noGrp="1" noChangeAspect="1"/>
          </p:cNvPicPr>
          <p:nvPr>
            <p:ph idx="1"/>
          </p:nvPr>
        </p:nvPicPr>
        <p:blipFill>
          <a:blip r:embed="rId2"/>
          <a:stretch>
            <a:fillRect/>
          </a:stretch>
        </p:blipFill>
        <p:spPr>
          <a:xfrm>
            <a:off x="1034341" y="2133601"/>
            <a:ext cx="10112726" cy="2916912"/>
          </a:xfrm>
          <a:noFill/>
        </p:spPr>
      </p:pic>
    </p:spTree>
    <p:extLst>
      <p:ext uri="{BB962C8B-B14F-4D97-AF65-F5344CB8AC3E}">
        <p14:creationId xmlns:p14="http://schemas.microsoft.com/office/powerpoint/2010/main" val="164564931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7521C-1E67-A272-AD15-DBFF39A15E51}"/>
              </a:ext>
            </a:extLst>
          </p:cNvPr>
          <p:cNvSpPr>
            <a:spLocks noGrp="1"/>
          </p:cNvSpPr>
          <p:nvPr>
            <p:ph type="title"/>
          </p:nvPr>
        </p:nvSpPr>
        <p:spPr/>
        <p:txBody>
          <a:bodyPr/>
          <a:lstStyle/>
          <a:p>
            <a:r>
              <a:rPr lang="hr-HR"/>
              <a:t>Primjer 2 (2)</a:t>
            </a:r>
          </a:p>
        </p:txBody>
      </p:sp>
      <p:pic>
        <p:nvPicPr>
          <p:cNvPr id="5" name="Content Placeholder 4">
            <a:extLst>
              <a:ext uri="{FF2B5EF4-FFF2-40B4-BE49-F238E27FC236}">
                <a16:creationId xmlns:a16="http://schemas.microsoft.com/office/drawing/2014/main" id="{F68F0F6F-636E-9028-30DE-B0751B0C24BB}"/>
              </a:ext>
            </a:extLst>
          </p:cNvPr>
          <p:cNvPicPr>
            <a:picLocks noGrp="1" noChangeAspect="1"/>
          </p:cNvPicPr>
          <p:nvPr>
            <p:ph idx="1"/>
          </p:nvPr>
        </p:nvPicPr>
        <p:blipFill>
          <a:blip r:embed="rId2"/>
          <a:stretch>
            <a:fillRect/>
          </a:stretch>
        </p:blipFill>
        <p:spPr>
          <a:xfrm>
            <a:off x="412587" y="1957869"/>
            <a:ext cx="11366825" cy="3127784"/>
          </a:xfrm>
        </p:spPr>
      </p:pic>
    </p:spTree>
    <p:extLst>
      <p:ext uri="{BB962C8B-B14F-4D97-AF65-F5344CB8AC3E}">
        <p14:creationId xmlns:p14="http://schemas.microsoft.com/office/powerpoint/2010/main" val="309707104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2187D-A626-3C5E-0BB6-A6D44DA3BACC}"/>
              </a:ext>
            </a:extLst>
          </p:cNvPr>
          <p:cNvSpPr>
            <a:spLocks noGrp="1"/>
          </p:cNvSpPr>
          <p:nvPr>
            <p:ph type="title"/>
          </p:nvPr>
        </p:nvSpPr>
        <p:spPr/>
        <p:txBody>
          <a:bodyPr/>
          <a:lstStyle/>
          <a:p>
            <a:r>
              <a:rPr lang="hr-HR"/>
              <a:t>Primjer 3 – Ponovno punjenje</a:t>
            </a:r>
          </a:p>
        </p:txBody>
      </p:sp>
      <p:sp>
        <p:nvSpPr>
          <p:cNvPr id="3" name="Content Placeholder 2">
            <a:extLst>
              <a:ext uri="{FF2B5EF4-FFF2-40B4-BE49-F238E27FC236}">
                <a16:creationId xmlns:a16="http://schemas.microsoft.com/office/drawing/2014/main" id="{94F1540A-BFE4-4F2F-1826-C397EF8F8C70}"/>
              </a:ext>
            </a:extLst>
          </p:cNvPr>
          <p:cNvSpPr>
            <a:spLocks noGrp="1"/>
          </p:cNvSpPr>
          <p:nvPr>
            <p:ph idx="1"/>
          </p:nvPr>
        </p:nvSpPr>
        <p:spPr/>
        <p:txBody>
          <a:bodyPr/>
          <a:lstStyle/>
          <a:p>
            <a:r>
              <a:rPr lang="hr-HR"/>
              <a:t>Kriteriji za zelenu javnu nabavu u EU za opremu za izradu slika, potrošni materijal i usluge ispisa (</a:t>
            </a:r>
            <a:r>
              <a:rPr lang="hr-HR">
                <a:hlinkClick r:id="rId2"/>
              </a:rPr>
              <a:t>https://www.zelenanabava.hr/dokumenti/mjerila/novo/Mjerila_oprema-za-izradu-slika-potrosni-materijal-i-usluge-ispisa_v1.docx</a:t>
            </a:r>
            <a:r>
              <a:rPr lang="hr-HR"/>
              <a:t> )</a:t>
            </a:r>
          </a:p>
          <a:p>
            <a:endParaRPr lang="hr-HR"/>
          </a:p>
          <a:p>
            <a:endParaRPr lang="hr-HR"/>
          </a:p>
        </p:txBody>
      </p:sp>
    </p:spTree>
    <p:extLst>
      <p:ext uri="{BB962C8B-B14F-4D97-AF65-F5344CB8AC3E}">
        <p14:creationId xmlns:p14="http://schemas.microsoft.com/office/powerpoint/2010/main" val="3459909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9BDD06-735E-0185-2677-CF437984A46A}"/>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6562170C-D66F-BA6D-887A-AFAC1D2705A2}"/>
              </a:ext>
            </a:extLst>
          </p:cNvPr>
          <p:cNvSpPr>
            <a:spLocks noGrp="1"/>
          </p:cNvSpPr>
          <p:nvPr>
            <p:ph type="title"/>
          </p:nvPr>
        </p:nvSpPr>
        <p:spPr>
          <a:xfrm>
            <a:off x="775063" y="352940"/>
            <a:ext cx="9710563" cy="995915"/>
          </a:xfrm>
        </p:spPr>
        <p:txBody>
          <a:bodyPr>
            <a:normAutofit fontScale="90000"/>
          </a:bodyPr>
          <a:lstStyle/>
          <a:p>
            <a:r>
              <a:rPr lang="hr-HR" noProof="0"/>
              <a:t>% vrijednosti zelenih ugovora</a:t>
            </a:r>
            <a:r>
              <a:rPr lang="hr-HR"/>
              <a:t> u ukupnoj JN</a:t>
            </a:r>
            <a:endParaRPr lang="hr-HR" noProof="0"/>
          </a:p>
        </p:txBody>
      </p:sp>
      <p:pic>
        <p:nvPicPr>
          <p:cNvPr id="2" name="Picture 1" descr="A graph with green rectangles&#10;&#10;AI-generated content may be incorrect.">
            <a:extLst>
              <a:ext uri="{FF2B5EF4-FFF2-40B4-BE49-F238E27FC236}">
                <a16:creationId xmlns:a16="http://schemas.microsoft.com/office/drawing/2014/main" id="{836F1BA3-D7B6-9E6A-BAA0-670B5164B1A3}"/>
              </a:ext>
            </a:extLst>
          </p:cNvPr>
          <p:cNvPicPr>
            <a:picLocks noChangeAspect="1"/>
          </p:cNvPicPr>
          <p:nvPr/>
        </p:nvPicPr>
        <p:blipFill>
          <a:blip r:embed="rId2"/>
          <a:stretch>
            <a:fillRect/>
          </a:stretch>
        </p:blipFill>
        <p:spPr>
          <a:xfrm>
            <a:off x="852732" y="1217734"/>
            <a:ext cx="10701461" cy="4002455"/>
          </a:xfrm>
          <a:prstGeom prst="rect">
            <a:avLst/>
          </a:prstGeom>
        </p:spPr>
      </p:pic>
      <p:sp>
        <p:nvSpPr>
          <p:cNvPr id="4" name="TextBox 3">
            <a:extLst>
              <a:ext uri="{FF2B5EF4-FFF2-40B4-BE49-F238E27FC236}">
                <a16:creationId xmlns:a16="http://schemas.microsoft.com/office/drawing/2014/main" id="{499AD9B8-FA52-339A-5E0C-58FA95685AB1}"/>
              </a:ext>
            </a:extLst>
          </p:cNvPr>
          <p:cNvSpPr txBox="1"/>
          <p:nvPr/>
        </p:nvSpPr>
        <p:spPr>
          <a:xfrm>
            <a:off x="7177511" y="5669027"/>
            <a:ext cx="605117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ea typeface="Calibri"/>
                <a:cs typeface="Calibri"/>
              </a:rPr>
              <a:t>Izvor </a:t>
            </a:r>
            <a:r>
              <a:rPr lang="en-GB" sz="1400" err="1">
                <a:ea typeface="Calibri"/>
                <a:cs typeface="Calibri"/>
              </a:rPr>
              <a:t>podataka</a:t>
            </a:r>
            <a:r>
              <a:rPr lang="en-GB" sz="1400">
                <a:ea typeface="Calibri"/>
                <a:cs typeface="Calibri"/>
              </a:rPr>
              <a:t>: </a:t>
            </a:r>
            <a:r>
              <a:rPr lang="en-GB" sz="1400" err="1">
                <a:ea typeface="Calibri"/>
                <a:cs typeface="Calibri"/>
              </a:rPr>
              <a:t>Statistička</a:t>
            </a:r>
            <a:r>
              <a:rPr lang="en-GB" sz="1400">
                <a:ea typeface="Calibri"/>
                <a:cs typeface="Calibri"/>
              </a:rPr>
              <a:t> </a:t>
            </a:r>
            <a:r>
              <a:rPr lang="en-GB" sz="1400" err="1">
                <a:ea typeface="Calibri"/>
                <a:cs typeface="Calibri"/>
              </a:rPr>
              <a:t>godišnja</a:t>
            </a:r>
            <a:r>
              <a:rPr lang="en-GB" sz="1400">
                <a:ea typeface="Calibri"/>
                <a:cs typeface="Calibri"/>
              </a:rPr>
              <a:t> </a:t>
            </a:r>
            <a:r>
              <a:rPr lang="en-GB" sz="1400" err="1">
                <a:ea typeface="Calibri"/>
                <a:cs typeface="Calibri"/>
              </a:rPr>
              <a:t>izvješća</a:t>
            </a:r>
            <a:r>
              <a:rPr lang="en-GB" sz="1400">
                <a:ea typeface="Calibri"/>
                <a:cs typeface="Calibri"/>
              </a:rPr>
              <a:t> o </a:t>
            </a:r>
            <a:r>
              <a:rPr lang="en-GB" sz="1400" err="1">
                <a:ea typeface="Calibri"/>
                <a:cs typeface="Calibri"/>
              </a:rPr>
              <a:t>javnoj</a:t>
            </a:r>
            <a:r>
              <a:rPr lang="en-GB" sz="1400">
                <a:ea typeface="Calibri"/>
                <a:cs typeface="Calibri"/>
              </a:rPr>
              <a:t> </a:t>
            </a:r>
            <a:r>
              <a:rPr lang="en-GB" sz="1400" err="1">
                <a:ea typeface="Calibri"/>
                <a:cs typeface="Calibri"/>
              </a:rPr>
              <a:t>nabavi</a:t>
            </a:r>
            <a:endParaRPr lang="en-GB" sz="1400" err="1"/>
          </a:p>
        </p:txBody>
      </p:sp>
    </p:spTree>
    <p:extLst>
      <p:ext uri="{BB962C8B-B14F-4D97-AF65-F5344CB8AC3E}">
        <p14:creationId xmlns:p14="http://schemas.microsoft.com/office/powerpoint/2010/main" val="80049045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286C9-FE03-9246-BD0E-AA03125718E5}"/>
              </a:ext>
            </a:extLst>
          </p:cNvPr>
          <p:cNvSpPr>
            <a:spLocks noGrp="1"/>
          </p:cNvSpPr>
          <p:nvPr>
            <p:ph type="title"/>
          </p:nvPr>
        </p:nvSpPr>
        <p:spPr/>
        <p:txBody>
          <a:bodyPr/>
          <a:lstStyle/>
          <a:p>
            <a:r>
              <a:rPr lang="hr-HR"/>
              <a:t>Primjer 3 (2)</a:t>
            </a:r>
          </a:p>
        </p:txBody>
      </p:sp>
      <p:sp>
        <p:nvSpPr>
          <p:cNvPr id="3" name="Content Placeholder 2">
            <a:extLst>
              <a:ext uri="{FF2B5EF4-FFF2-40B4-BE49-F238E27FC236}">
                <a16:creationId xmlns:a16="http://schemas.microsoft.com/office/drawing/2014/main" id="{46D66E18-98D6-2F07-A3B9-4BD27B70846F}"/>
              </a:ext>
            </a:extLst>
          </p:cNvPr>
          <p:cNvSpPr>
            <a:spLocks noGrp="1"/>
          </p:cNvSpPr>
          <p:nvPr>
            <p:ph idx="1"/>
          </p:nvPr>
        </p:nvSpPr>
        <p:spPr/>
        <p:txBody>
          <a:bodyPr/>
          <a:lstStyle/>
          <a:p>
            <a:r>
              <a:rPr lang="hr-HR"/>
              <a:t>Kriterij za odabir ponuda: </a:t>
            </a:r>
          </a:p>
          <a:p>
            <a:r>
              <a:rPr lang="hr-HR"/>
              <a:t>Isporuka ponovno upotrijebljenih/prerađenih uložaka za tintu i/ili toner</a:t>
            </a:r>
          </a:p>
          <a:p>
            <a:endParaRPr lang="hr-HR"/>
          </a:p>
          <a:p>
            <a:r>
              <a:rPr lang="hr-HR"/>
              <a:t>Ugovorne odredbe:</a:t>
            </a:r>
          </a:p>
          <a:p>
            <a:r>
              <a:rPr lang="hr-HR"/>
              <a:t>Izvještavanje o aktivnostima ponovne upotrebe</a:t>
            </a:r>
          </a:p>
        </p:txBody>
      </p:sp>
    </p:spTree>
    <p:extLst>
      <p:ext uri="{BB962C8B-B14F-4D97-AF65-F5344CB8AC3E}">
        <p14:creationId xmlns:p14="http://schemas.microsoft.com/office/powerpoint/2010/main" val="319039885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F2370-3296-44BA-8052-682EF177D8AE}"/>
              </a:ext>
            </a:extLst>
          </p:cNvPr>
          <p:cNvSpPr>
            <a:spLocks noGrp="1"/>
          </p:cNvSpPr>
          <p:nvPr>
            <p:ph type="title"/>
          </p:nvPr>
        </p:nvSpPr>
        <p:spPr/>
        <p:txBody>
          <a:bodyPr/>
          <a:lstStyle/>
          <a:p>
            <a:r>
              <a:rPr lang="hr-HR"/>
              <a:t>Primjer 3 (3) – tehničke specifikacije</a:t>
            </a:r>
          </a:p>
        </p:txBody>
      </p:sp>
      <p:sp>
        <p:nvSpPr>
          <p:cNvPr id="3" name="Content Placeholder 2">
            <a:extLst>
              <a:ext uri="{FF2B5EF4-FFF2-40B4-BE49-F238E27FC236}">
                <a16:creationId xmlns:a16="http://schemas.microsoft.com/office/drawing/2014/main" id="{35222FAF-AB16-6197-E63E-69E3512158A9}"/>
              </a:ext>
            </a:extLst>
          </p:cNvPr>
          <p:cNvSpPr>
            <a:spLocks noGrp="1"/>
          </p:cNvSpPr>
          <p:nvPr>
            <p:ph idx="1"/>
          </p:nvPr>
        </p:nvSpPr>
        <p:spPr/>
        <p:txBody>
          <a:bodyPr>
            <a:normAutofit fontScale="92500" lnSpcReduction="10000"/>
          </a:bodyPr>
          <a:lstStyle/>
          <a:p>
            <a:pPr algn="just"/>
            <a:r>
              <a:rPr lang="hr-HR"/>
              <a:t>Proizvodi ne smiju biti dizajnirani tako da sprečavaju upotrebu prerađenih uložaka i spremnika s tonerom i/ili tintom. Konstruktivne, softverske ili druge mjere koje sprečavaju upotrebu prerađenih uložaka i spremnika ne smiju biti prisutne ili primijenjene.</a:t>
            </a:r>
          </a:p>
          <a:p>
            <a:r>
              <a:rPr lang="hr-HR" b="1"/>
              <a:t>Provjera</a:t>
            </a:r>
            <a:r>
              <a:rPr lang="hr-HR"/>
              <a:t>:</a:t>
            </a:r>
          </a:p>
          <a:p>
            <a:pPr algn="just"/>
            <a:r>
              <a:rPr lang="hr-HR"/>
              <a:t>Ponuditelj mora dostaviti potvrdu ili dokumentaciju koja dokazuje da se prerađeni ulošci i spremnici mogu koristiti u proizvodu. Proizvodi koji imaju odgovarajuću oznaku za okoliš tipa 1. koji ispunjavaju navedene zahtjeve smatrat će se sukladnima.</a:t>
            </a:r>
          </a:p>
          <a:p>
            <a:endParaRPr lang="hr-HR"/>
          </a:p>
        </p:txBody>
      </p:sp>
    </p:spTree>
    <p:extLst>
      <p:ext uri="{BB962C8B-B14F-4D97-AF65-F5344CB8AC3E}">
        <p14:creationId xmlns:p14="http://schemas.microsoft.com/office/powerpoint/2010/main" val="418720509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6AC1D-1A30-F168-3917-1A0A24EC067A}"/>
              </a:ext>
            </a:extLst>
          </p:cNvPr>
          <p:cNvSpPr>
            <a:spLocks noGrp="1"/>
          </p:cNvSpPr>
          <p:nvPr>
            <p:ph type="title"/>
          </p:nvPr>
        </p:nvSpPr>
        <p:spPr/>
        <p:txBody>
          <a:bodyPr/>
          <a:lstStyle/>
          <a:p>
            <a:r>
              <a:rPr lang="hr-HR"/>
              <a:t>Vježba 1</a:t>
            </a:r>
          </a:p>
        </p:txBody>
      </p:sp>
      <p:sp>
        <p:nvSpPr>
          <p:cNvPr id="3" name="Content Placeholder 2">
            <a:extLst>
              <a:ext uri="{FF2B5EF4-FFF2-40B4-BE49-F238E27FC236}">
                <a16:creationId xmlns:a16="http://schemas.microsoft.com/office/drawing/2014/main" id="{E6FEB0D4-61CB-4A30-DC55-1CCB457E1E55}"/>
              </a:ext>
            </a:extLst>
          </p:cNvPr>
          <p:cNvSpPr>
            <a:spLocks noGrp="1"/>
          </p:cNvSpPr>
          <p:nvPr>
            <p:ph idx="1"/>
          </p:nvPr>
        </p:nvSpPr>
        <p:spPr/>
        <p:txBody>
          <a:bodyPr vert="horz" lIns="91440" tIns="45720" rIns="91440" bIns="45720" rtlCol="0" anchor="t">
            <a:normAutofit/>
          </a:bodyPr>
          <a:lstStyle/>
          <a:p>
            <a:r>
              <a:rPr lang="hr-HR">
                <a:ea typeface="+mn-lt"/>
                <a:cs typeface="+mn-lt"/>
                <a:hlinkClick r:id="rId2"/>
              </a:rPr>
              <a:t>https://www.surveymonkey.com/r/X5K9T86</a:t>
            </a:r>
            <a:r>
              <a:rPr lang="hr-HR">
                <a:ea typeface="+mn-lt"/>
                <a:cs typeface="+mn-lt"/>
              </a:rPr>
              <a:t>  </a:t>
            </a:r>
            <a:endParaRPr lang="en-US"/>
          </a:p>
          <a:p>
            <a:endParaRPr lang="hr-HR"/>
          </a:p>
        </p:txBody>
      </p:sp>
    </p:spTree>
    <p:extLst>
      <p:ext uri="{BB962C8B-B14F-4D97-AF65-F5344CB8AC3E}">
        <p14:creationId xmlns:p14="http://schemas.microsoft.com/office/powerpoint/2010/main" val="14477795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926859-D7EE-8A5A-BA56-5C34C06638F3}"/>
              </a:ext>
            </a:extLst>
          </p:cNvPr>
          <p:cNvSpPr>
            <a:spLocks noGrp="1"/>
          </p:cNvSpPr>
          <p:nvPr>
            <p:ph type="title"/>
          </p:nvPr>
        </p:nvSpPr>
        <p:spPr/>
        <p:txBody>
          <a:bodyPr/>
          <a:lstStyle/>
          <a:p>
            <a:r>
              <a:rPr lang="hr-HR" b="1" dirty="0">
                <a:solidFill>
                  <a:schemeClr val="tx1">
                    <a:lumMod val="75000"/>
                    <a:lumOff val="25000"/>
                  </a:schemeClr>
                </a:solidFill>
              </a:rPr>
              <a:t>Pisači i fotokopirni uređaji</a:t>
            </a:r>
          </a:p>
        </p:txBody>
      </p:sp>
      <p:sp>
        <p:nvSpPr>
          <p:cNvPr id="5" name="Text Placeholder 4">
            <a:extLst>
              <a:ext uri="{FF2B5EF4-FFF2-40B4-BE49-F238E27FC236}">
                <a16:creationId xmlns:a16="http://schemas.microsoft.com/office/drawing/2014/main" id="{C74FE27D-287B-871D-8570-69029A15BCE9}"/>
              </a:ext>
            </a:extLst>
          </p:cNvPr>
          <p:cNvSpPr>
            <a:spLocks noGrp="1"/>
          </p:cNvSpPr>
          <p:nvPr>
            <p:ph type="body" idx="1"/>
          </p:nvPr>
        </p:nvSpPr>
        <p:spPr/>
        <p:txBody>
          <a:bodyPr/>
          <a:lstStyle/>
          <a:p>
            <a:endParaRPr lang="hr-HR"/>
          </a:p>
        </p:txBody>
      </p:sp>
    </p:spTree>
    <p:extLst>
      <p:ext uri="{BB962C8B-B14F-4D97-AF65-F5344CB8AC3E}">
        <p14:creationId xmlns:p14="http://schemas.microsoft.com/office/powerpoint/2010/main" val="245740186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0A683-DB98-34FB-C670-D25F968B8537}"/>
              </a:ext>
            </a:extLst>
          </p:cNvPr>
          <p:cNvSpPr>
            <a:spLocks noGrp="1"/>
          </p:cNvSpPr>
          <p:nvPr>
            <p:ph type="title"/>
          </p:nvPr>
        </p:nvSpPr>
        <p:spPr/>
        <p:txBody>
          <a:bodyPr/>
          <a:lstStyle/>
          <a:p>
            <a:r>
              <a:rPr lang="hr-HR"/>
              <a:t>Odluka o provedbi </a:t>
            </a:r>
            <a:r>
              <a:rPr lang="hr-HR" err="1"/>
              <a:t>ZeJN</a:t>
            </a:r>
            <a:endParaRPr lang="hr-HR"/>
          </a:p>
        </p:txBody>
      </p:sp>
      <p:sp>
        <p:nvSpPr>
          <p:cNvPr id="3" name="Content Placeholder 2">
            <a:extLst>
              <a:ext uri="{FF2B5EF4-FFF2-40B4-BE49-F238E27FC236}">
                <a16:creationId xmlns:a16="http://schemas.microsoft.com/office/drawing/2014/main" id="{EFFE5AB6-32C1-8470-2730-AB47ADEDD776}"/>
              </a:ext>
            </a:extLst>
          </p:cNvPr>
          <p:cNvSpPr>
            <a:spLocks noGrp="1"/>
          </p:cNvSpPr>
          <p:nvPr>
            <p:ph idx="1"/>
          </p:nvPr>
        </p:nvSpPr>
        <p:spPr/>
        <p:txBody>
          <a:bodyPr/>
          <a:lstStyle/>
          <a:p>
            <a:pPr marL="457200" indent="-457200">
              <a:buFont typeface="Arial" panose="020B0604020202020204" pitchFamily="34" charset="0"/>
              <a:buChar char="•"/>
            </a:pPr>
            <a:r>
              <a:rPr lang="hr-HR"/>
              <a:t>Prilikom nabave pisača i fotokopirnih uređaja, minimalno 10 % kvantitativnog kriterija za odabir ekonomski najpovoljnije ponude daje se za uređaje pogodne za uporabu papira koji sadrži 100 % recikliranih vlakana</a:t>
            </a:r>
          </a:p>
        </p:txBody>
      </p:sp>
    </p:spTree>
    <p:extLst>
      <p:ext uri="{BB962C8B-B14F-4D97-AF65-F5344CB8AC3E}">
        <p14:creationId xmlns:p14="http://schemas.microsoft.com/office/powerpoint/2010/main" val="10975901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F3F90-7278-B875-7221-DF39D64C58D1}"/>
              </a:ext>
            </a:extLst>
          </p:cNvPr>
          <p:cNvSpPr>
            <a:spLocks noGrp="1"/>
          </p:cNvSpPr>
          <p:nvPr>
            <p:ph type="title"/>
          </p:nvPr>
        </p:nvSpPr>
        <p:spPr/>
        <p:txBody>
          <a:bodyPr/>
          <a:lstStyle/>
          <a:p>
            <a:r>
              <a:rPr lang="hr-HR"/>
              <a:t>Primjer</a:t>
            </a:r>
          </a:p>
        </p:txBody>
      </p:sp>
      <p:sp>
        <p:nvSpPr>
          <p:cNvPr id="3" name="Content Placeholder 2">
            <a:extLst>
              <a:ext uri="{FF2B5EF4-FFF2-40B4-BE49-F238E27FC236}">
                <a16:creationId xmlns:a16="http://schemas.microsoft.com/office/drawing/2014/main" id="{C2C471D9-D852-05D5-9D7B-350BF71C86A8}"/>
              </a:ext>
            </a:extLst>
          </p:cNvPr>
          <p:cNvSpPr>
            <a:spLocks noGrp="1"/>
          </p:cNvSpPr>
          <p:nvPr>
            <p:ph idx="1"/>
          </p:nvPr>
        </p:nvSpPr>
        <p:spPr/>
        <p:txBody>
          <a:bodyPr/>
          <a:lstStyle/>
          <a:p>
            <a:r>
              <a:rPr lang="hr-HR"/>
              <a:t>Cijena 90%</a:t>
            </a:r>
          </a:p>
          <a:p>
            <a:r>
              <a:rPr lang="hr-HR"/>
              <a:t>Kvaliteta: (min) 10%</a:t>
            </a:r>
          </a:p>
          <a:p>
            <a:r>
              <a:rPr lang="hr-HR"/>
              <a:t>Uređaj je pogodan za uporabu papira koji sadrži 100 % recikliranih vlakana</a:t>
            </a:r>
          </a:p>
          <a:p>
            <a:r>
              <a:rPr lang="hr-HR"/>
              <a:t>DA – 10 bodova</a:t>
            </a:r>
          </a:p>
          <a:p>
            <a:r>
              <a:rPr lang="hr-HR"/>
              <a:t>NE – 0 bodova</a:t>
            </a:r>
          </a:p>
        </p:txBody>
      </p:sp>
    </p:spTree>
    <p:extLst>
      <p:ext uri="{BB962C8B-B14F-4D97-AF65-F5344CB8AC3E}">
        <p14:creationId xmlns:p14="http://schemas.microsoft.com/office/powerpoint/2010/main" val="9072276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32437B-5646-0EFD-7873-BA9134CA7BD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67B181-EA93-9B37-A1F5-CFF644DA6C65}"/>
              </a:ext>
            </a:extLst>
          </p:cNvPr>
          <p:cNvSpPr>
            <a:spLocks noGrp="1"/>
          </p:cNvSpPr>
          <p:nvPr>
            <p:ph idx="1"/>
          </p:nvPr>
        </p:nvSpPr>
        <p:spPr>
          <a:xfrm>
            <a:off x="844545" y="2020640"/>
            <a:ext cx="9534426" cy="3350858"/>
          </a:xfrm>
        </p:spPr>
        <p:txBody>
          <a:bodyPr/>
          <a:lstStyle/>
          <a:p>
            <a:endParaRPr kumimoji="0" lang="hr-HR" sz="6000" b="1" i="0" u="none" strike="noStrike" kern="1200" cap="none" spc="0" normalizeH="0" baseline="0" noProof="0" dirty="0">
              <a:ln>
                <a:noFill/>
              </a:ln>
              <a:effectLst/>
              <a:uLnTx/>
              <a:uFillTx/>
              <a:latin typeface="Calibri Light" panose="020F0302020204030204"/>
              <a:ea typeface="+mj-ea"/>
              <a:cs typeface="+mj-cs"/>
            </a:endParaRPr>
          </a:p>
          <a:p>
            <a:r>
              <a:rPr lang="hr-HR" sz="6000" b="1" dirty="0">
                <a:latin typeface="Calibri Light" panose="020F0302020204030204"/>
                <a:ea typeface="+mj-ea"/>
                <a:cs typeface="+mj-cs"/>
              </a:rPr>
              <a:t>Klima uređaji</a:t>
            </a:r>
            <a:endParaRPr lang="hr-HR" b="1" dirty="0"/>
          </a:p>
        </p:txBody>
      </p:sp>
    </p:spTree>
    <p:extLst>
      <p:ext uri="{BB962C8B-B14F-4D97-AF65-F5344CB8AC3E}">
        <p14:creationId xmlns:p14="http://schemas.microsoft.com/office/powerpoint/2010/main" val="333063392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384D1-5FE8-101B-4E5D-09F832C5B44B}"/>
              </a:ext>
            </a:extLst>
          </p:cNvPr>
          <p:cNvSpPr>
            <a:spLocks noGrp="1"/>
          </p:cNvSpPr>
          <p:nvPr>
            <p:ph type="title"/>
          </p:nvPr>
        </p:nvSpPr>
        <p:spPr/>
        <p:txBody>
          <a:bodyPr>
            <a:normAutofit/>
          </a:bodyPr>
          <a:lstStyle/>
          <a:p>
            <a:r>
              <a:rPr lang="hr-HR" sz="3200" b="1" i="0" u="none" strike="noStrike" dirty="0">
                <a:effectLst/>
                <a:latin typeface="Minion Pro Cond Disp"/>
              </a:rPr>
              <a:t>ODLUKA </a:t>
            </a:r>
            <a:r>
              <a:rPr lang="hr-HR" sz="3200" b="1" i="0" u="none" strike="noStrike" dirty="0">
                <a:effectLst/>
                <a:latin typeface="Minion Pro Cond"/>
              </a:rPr>
              <a:t>O PROVEDBI ZELENE JAVNE NABAVE</a:t>
            </a:r>
            <a:endParaRPr lang="hr-HR" sz="3200" dirty="0"/>
          </a:p>
        </p:txBody>
      </p:sp>
      <p:sp>
        <p:nvSpPr>
          <p:cNvPr id="3" name="Content Placeholder 2">
            <a:extLst>
              <a:ext uri="{FF2B5EF4-FFF2-40B4-BE49-F238E27FC236}">
                <a16:creationId xmlns:a16="http://schemas.microsoft.com/office/drawing/2014/main" id="{F939FB94-2342-8396-16FD-3EDACC0998DD}"/>
              </a:ext>
            </a:extLst>
          </p:cNvPr>
          <p:cNvSpPr>
            <a:spLocks noGrp="1"/>
          </p:cNvSpPr>
          <p:nvPr>
            <p:ph idx="1"/>
          </p:nvPr>
        </p:nvSpPr>
        <p:spPr/>
        <p:txBody>
          <a:bodyPr vert="horz" lIns="91440" tIns="45720" rIns="91440" bIns="45720" rtlCol="0" anchor="t">
            <a:normAutofit/>
          </a:bodyPr>
          <a:lstStyle/>
          <a:p>
            <a:pPr marL="457200" indent="-457200">
              <a:buFont typeface="Arial" panose="020B0604020202020204" pitchFamily="34" charset="0"/>
              <a:buChar char="•"/>
            </a:pPr>
            <a:r>
              <a:rPr lang="hr-HR"/>
              <a:t>Svi klima uređaji moraju biti iz energetskog razreda ne manjeg od A+</a:t>
            </a:r>
          </a:p>
          <a:p>
            <a:endParaRPr lang="hr-HR"/>
          </a:p>
        </p:txBody>
      </p:sp>
    </p:spTree>
    <p:extLst>
      <p:ext uri="{BB962C8B-B14F-4D97-AF65-F5344CB8AC3E}">
        <p14:creationId xmlns:p14="http://schemas.microsoft.com/office/powerpoint/2010/main" val="39230938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826A6-55A9-B876-9281-32369C7E6A39}"/>
              </a:ext>
            </a:extLst>
          </p:cNvPr>
          <p:cNvSpPr>
            <a:spLocks noGrp="1"/>
          </p:cNvSpPr>
          <p:nvPr>
            <p:ph type="title"/>
          </p:nvPr>
        </p:nvSpPr>
        <p:spPr/>
        <p:txBody>
          <a:bodyPr/>
          <a:lstStyle/>
          <a:p>
            <a:r>
              <a:rPr lang="hr-HR" dirty="0"/>
              <a:t>Obavezne energetske oznake</a:t>
            </a:r>
          </a:p>
        </p:txBody>
      </p:sp>
      <p:sp>
        <p:nvSpPr>
          <p:cNvPr id="3" name="Content Placeholder 2">
            <a:extLst>
              <a:ext uri="{FF2B5EF4-FFF2-40B4-BE49-F238E27FC236}">
                <a16:creationId xmlns:a16="http://schemas.microsoft.com/office/drawing/2014/main" id="{426A2294-0ADD-CA88-3832-D5244585FD7E}"/>
              </a:ext>
            </a:extLst>
          </p:cNvPr>
          <p:cNvSpPr>
            <a:spLocks noGrp="1"/>
          </p:cNvSpPr>
          <p:nvPr>
            <p:ph idx="1"/>
          </p:nvPr>
        </p:nvSpPr>
        <p:spPr>
          <a:xfrm>
            <a:off x="898358" y="2069432"/>
            <a:ext cx="10248709" cy="3512378"/>
          </a:xfrm>
        </p:spPr>
        <p:txBody>
          <a:bodyPr>
            <a:normAutofit fontScale="62500" lnSpcReduction="20000"/>
          </a:bodyPr>
          <a:lstStyle/>
          <a:p>
            <a:pPr marL="457200" indent="-457200">
              <a:buFont typeface="Arial" panose="020B0604020202020204" pitchFamily="34" charset="0"/>
              <a:buChar char="•"/>
            </a:pPr>
            <a:r>
              <a:rPr lang="hr-HR"/>
              <a:t>Žarulje i svjetiljke</a:t>
            </a:r>
          </a:p>
          <a:p>
            <a:pPr marL="457200" indent="-457200">
              <a:buFont typeface="Arial" panose="020B0604020202020204" pitchFamily="34" charset="0"/>
              <a:buChar char="•"/>
            </a:pPr>
            <a:r>
              <a:rPr lang="hr-HR"/>
              <a:t>Grijače</a:t>
            </a:r>
          </a:p>
          <a:p>
            <a:pPr marL="457200" indent="-457200">
              <a:buFont typeface="Arial" panose="020B0604020202020204" pitchFamily="34" charset="0"/>
              <a:buChar char="•"/>
            </a:pPr>
            <a:r>
              <a:rPr lang="hr-HR"/>
              <a:t>Hladnjake i zamrzivače</a:t>
            </a:r>
          </a:p>
          <a:p>
            <a:pPr marL="457200" indent="-457200">
              <a:buFont typeface="Arial" panose="020B0604020202020204" pitchFamily="34" charset="0"/>
              <a:buChar char="•"/>
            </a:pPr>
            <a:r>
              <a:rPr lang="hr-HR"/>
              <a:t>Perilice i sušilice rublja</a:t>
            </a:r>
          </a:p>
          <a:p>
            <a:pPr marL="457200" indent="-457200">
              <a:buFont typeface="Arial" panose="020B0604020202020204" pitchFamily="34" charset="0"/>
              <a:buChar char="•"/>
            </a:pPr>
            <a:r>
              <a:rPr lang="hr-HR"/>
              <a:t>Klimatizacijske uređaje i ventilatore</a:t>
            </a:r>
          </a:p>
          <a:p>
            <a:pPr marL="457200" indent="-457200">
              <a:buFont typeface="Arial" panose="020B0604020202020204" pitchFamily="34" charset="0"/>
              <a:buChar char="•"/>
            </a:pPr>
            <a:r>
              <a:rPr lang="hr-HR"/>
              <a:t>Elektroničke zaslone, uključujući televizore</a:t>
            </a:r>
          </a:p>
          <a:p>
            <a:pPr marL="457200" indent="-457200">
              <a:buFont typeface="Arial" panose="020B0604020202020204" pitchFamily="34" charset="0"/>
              <a:buChar char="•"/>
            </a:pPr>
            <a:r>
              <a:rPr lang="hr-HR"/>
              <a:t>Kuhinjske uređaje</a:t>
            </a:r>
          </a:p>
          <a:p>
            <a:pPr marL="457200" indent="-457200">
              <a:buFont typeface="Arial" panose="020B0604020202020204" pitchFamily="34" charset="0"/>
              <a:buChar char="•"/>
            </a:pPr>
            <a:r>
              <a:rPr lang="hr-HR"/>
              <a:t>Gume</a:t>
            </a:r>
          </a:p>
          <a:p>
            <a:pPr marL="457200" indent="-457200">
              <a:buFont typeface="Arial" panose="020B0604020202020204" pitchFamily="34" charset="0"/>
              <a:buChar char="•"/>
            </a:pPr>
            <a:endParaRPr lang="hr-HR"/>
          </a:p>
          <a:p>
            <a:r>
              <a:rPr lang="hr-HR">
                <a:hlinkClick r:id="rId2"/>
              </a:rPr>
              <a:t>https://europa.eu/youreurope/business/product-requirements/labels-markings/energy-labels/index_hr.htm</a:t>
            </a:r>
            <a:r>
              <a:rPr lang="hr-HR"/>
              <a:t> </a:t>
            </a:r>
          </a:p>
        </p:txBody>
      </p:sp>
    </p:spTree>
    <p:extLst>
      <p:ext uri="{BB962C8B-B14F-4D97-AF65-F5344CB8AC3E}">
        <p14:creationId xmlns:p14="http://schemas.microsoft.com/office/powerpoint/2010/main" val="144939663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0637B-CE8D-7E81-102C-DB80AB2BF329}"/>
              </a:ext>
            </a:extLst>
          </p:cNvPr>
          <p:cNvSpPr>
            <a:spLocks noGrp="1"/>
          </p:cNvSpPr>
          <p:nvPr>
            <p:ph type="title"/>
          </p:nvPr>
        </p:nvSpPr>
        <p:spPr/>
        <p:txBody>
          <a:bodyPr>
            <a:normAutofit fontScale="90000"/>
          </a:bodyPr>
          <a:lstStyle/>
          <a:p>
            <a:r>
              <a:rPr lang="nn-NO"/>
              <a:t>DELEGIRANA UREDBA KOMISIJE (EU) br. 626/2011</a:t>
            </a:r>
            <a:endParaRPr lang="hr-HR"/>
          </a:p>
        </p:txBody>
      </p:sp>
      <p:sp>
        <p:nvSpPr>
          <p:cNvPr id="3" name="Content Placeholder 2">
            <a:extLst>
              <a:ext uri="{FF2B5EF4-FFF2-40B4-BE49-F238E27FC236}">
                <a16:creationId xmlns:a16="http://schemas.microsoft.com/office/drawing/2014/main" id="{D04C2014-3535-F340-61DB-A13A7CDD4349}"/>
              </a:ext>
            </a:extLst>
          </p:cNvPr>
          <p:cNvSpPr>
            <a:spLocks noGrp="1"/>
          </p:cNvSpPr>
          <p:nvPr>
            <p:ph idx="1"/>
          </p:nvPr>
        </p:nvSpPr>
        <p:spPr/>
        <p:txBody>
          <a:bodyPr vert="horz" lIns="91440" tIns="45720" rIns="91440" bIns="45720" rtlCol="0" anchor="t">
            <a:normAutofit/>
          </a:bodyPr>
          <a:lstStyle/>
          <a:p>
            <a:pPr marL="457200" indent="-457200">
              <a:buFont typeface="Arial" panose="020B0604020202020204" pitchFamily="34" charset="0"/>
              <a:buChar char="•"/>
            </a:pPr>
            <a:r>
              <a:rPr lang="hr-HR"/>
              <a:t>Stoga bi za dijeljene, prozorske i zidne klimatske uređaje trebalo koristiti novu ljestvicu energetske učinkovitosti A-G pri kojoj se svake dvije godine na vrhu skale dodaje „+” dok se ne postigne razred A+++</a:t>
            </a:r>
          </a:p>
          <a:p>
            <a:endParaRPr lang="hr-HR"/>
          </a:p>
          <a:p>
            <a:r>
              <a:rPr lang="hr-HR">
                <a:hlinkClick r:id="rId2"/>
              </a:rPr>
              <a:t>https://eur-lex.europa.eu/legal-content/HR/TXT/PDF/?uri=CELEX:32011R0626</a:t>
            </a:r>
            <a:r>
              <a:rPr lang="hr-HR"/>
              <a:t> </a:t>
            </a:r>
            <a:endParaRPr lang="hr-HR">
              <a:ea typeface="Calibri"/>
              <a:cs typeface="Calibri"/>
            </a:endParaRPr>
          </a:p>
        </p:txBody>
      </p:sp>
    </p:spTree>
    <p:extLst>
      <p:ext uri="{BB962C8B-B14F-4D97-AF65-F5344CB8AC3E}">
        <p14:creationId xmlns:p14="http://schemas.microsoft.com/office/powerpoint/2010/main" val="2203427848"/>
      </p:ext>
    </p:extLst>
  </p:cSld>
  <p:clrMapOvr>
    <a:masterClrMapping/>
  </p:clrMapOvr>
</p:sld>
</file>

<file path=ppt/theme/theme1.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7523D54B000B45AB3CAF8585FBA3A0" ma:contentTypeVersion="15" ma:contentTypeDescription="Create a new document." ma:contentTypeScope="" ma:versionID="897b2815047074d04f6e8865f2564988">
  <xsd:schema xmlns:xsd="http://www.w3.org/2001/XMLSchema" xmlns:xs="http://www.w3.org/2001/XMLSchema" xmlns:p="http://schemas.microsoft.com/office/2006/metadata/properties" xmlns:ns2="1a3b59c8-74f2-4cd6-b999-7298b2db30ca" xmlns:ns3="d999e889-88ac-4509-a0fd-ea1fd8621925" targetNamespace="http://schemas.microsoft.com/office/2006/metadata/properties" ma:root="true" ma:fieldsID="c68bd48138ced67acd2873e867e12945" ns2:_="" ns3:_="">
    <xsd:import namespace="1a3b59c8-74f2-4cd6-b999-7298b2db30ca"/>
    <xsd:import namespace="d999e889-88ac-4509-a0fd-ea1fd8621925"/>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3b59c8-74f2-4cd6-b999-7298b2db30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91855554-511d-4246-ad50-db055764b9a2"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99e889-88ac-4509-a0fd-ea1fd8621925"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d787aaa6-69c7-4c15-bbd4-a1c1d99f5fb2}" ma:internalName="TaxCatchAll" ma:showField="CatchAllData" ma:web="d999e889-88ac-4509-a0fd-ea1fd862192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a3b59c8-74f2-4cd6-b999-7298b2db30ca">
      <Terms xmlns="http://schemas.microsoft.com/office/infopath/2007/PartnerControls"/>
    </lcf76f155ced4ddcb4097134ff3c332f>
    <TaxCatchAll xmlns="d999e889-88ac-4509-a0fd-ea1fd862192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826227A-6BA5-4FF3-8365-F26FAC26E26E}">
  <ds:schemaRefs>
    <ds:schemaRef ds:uri="1a3b59c8-74f2-4cd6-b999-7298b2db30ca"/>
    <ds:schemaRef ds:uri="d999e889-88ac-4509-a0fd-ea1fd862192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0E1A02E-1A9B-4F66-BCA6-35E37D6A6D62}">
  <ds:schemaRefs>
    <ds:schemaRef ds:uri="1a3b59c8-74f2-4cd6-b999-7298b2db30ca"/>
    <ds:schemaRef ds:uri="d999e889-88ac-4509-a0fd-ea1fd862192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2D39A33-EBF8-4671-987D-576251C2390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TotalTime>
  <Words>13547</Words>
  <Application>Microsoft Office PowerPoint</Application>
  <PresentationFormat>Widescreen</PresentationFormat>
  <Paragraphs>1192</Paragraphs>
  <Slides>218</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218</vt:i4>
      </vt:variant>
    </vt:vector>
  </HeadingPairs>
  <TitlesOfParts>
    <vt:vector size="231" baseType="lpstr">
      <vt:lpstr>Aptos</vt:lpstr>
      <vt:lpstr>AR CENA</vt:lpstr>
      <vt:lpstr>Arial</vt:lpstr>
      <vt:lpstr>Calibri</vt:lpstr>
      <vt:lpstr>Calibri Light</vt:lpstr>
      <vt:lpstr>CIDFont+F5</vt:lpstr>
      <vt:lpstr>Minion Pro</vt:lpstr>
      <vt:lpstr>Minion Pro Cond</vt:lpstr>
      <vt:lpstr>Minion Pro Cond Disp</vt:lpstr>
      <vt:lpstr>Source Sans Pro</vt:lpstr>
      <vt:lpstr>Wingdings</vt:lpstr>
      <vt:lpstr>华文黑体</vt:lpstr>
      <vt:lpstr>Tema sustava Office</vt:lpstr>
      <vt:lpstr>Zelena javna nabava Program usavršavanja 2025.</vt:lpstr>
      <vt:lpstr>Radionice o zelenoj javnoj nabavi </vt:lpstr>
      <vt:lpstr>Kome je usavršavanje namijenjeno?</vt:lpstr>
      <vt:lpstr>Raspored </vt:lpstr>
      <vt:lpstr>Što obuhvaća zelena javna nabava</vt:lpstr>
      <vt:lpstr>Koristi ZeJN</vt:lpstr>
      <vt:lpstr>Povijesni podaci o ZeJN</vt:lpstr>
      <vt:lpstr>Broj zelenih ugovora</vt:lpstr>
      <vt:lpstr>% vrijednosti zelenih ugovora u ukupnoj JN</vt:lpstr>
      <vt:lpstr>Vrijednost zelenih ugovora</vt:lpstr>
      <vt:lpstr>Zakonodavni okvir na EU nivou</vt:lpstr>
      <vt:lpstr>Zakonodavni okvir na nivou Republike Hrvatske</vt:lpstr>
      <vt:lpstr>Odluka o provedbi zelene javne nabave</vt:lpstr>
      <vt:lpstr>Nabavne kategorije Odluke</vt:lpstr>
      <vt:lpstr>Točke ozelenjivanja javne nabave:</vt:lpstr>
      <vt:lpstr>Točke utjecaja na ozelenjivanje javne nabave: PLAN NABAVE</vt:lpstr>
      <vt:lpstr>Točke utjecaja na ozelenjivanje javne nabave: DOKUMENTACIJA O NABAVI</vt:lpstr>
      <vt:lpstr>Točke utjecaja na ozelenjivanje javne nabave: DOKUMENTACIJA O NABAVI</vt:lpstr>
      <vt:lpstr>Točke utjecaja na ozelenjivanje javne nabave: KRITERIJ ZA ODABIR</vt:lpstr>
      <vt:lpstr>Točke utjecaja na ozelenjivanje javne nabave: UGOVORNE ODREDBE</vt:lpstr>
      <vt:lpstr>Točke utjecaja na ozelenjivanje javne nabave: UGOVORNE ODREDBE - IZVRŠENJE</vt:lpstr>
      <vt:lpstr>Nabavne kategorije sukladno Odluci o provedbi ZeJN </vt:lpstr>
      <vt:lpstr>PowerPoint Presentation</vt:lpstr>
      <vt:lpstr>Udio električne energije</vt:lpstr>
      <vt:lpstr>Primjer 1 - SDUSJN</vt:lpstr>
      <vt:lpstr>Kriteriji odabira ponude</vt:lpstr>
      <vt:lpstr>Ugovorna obaveza</vt:lpstr>
      <vt:lpstr>Ugovorne obaveze</vt:lpstr>
      <vt:lpstr>Primjer 2 – Grad Zagreb </vt:lpstr>
      <vt:lpstr>Kriteriji za odabir ponude</vt:lpstr>
      <vt:lpstr>Dokazivanje</vt:lpstr>
      <vt:lpstr>Papiri i papirna konfekcija</vt:lpstr>
      <vt:lpstr>Uredski papir</vt:lpstr>
      <vt:lpstr>Papirna konfekcija</vt:lpstr>
      <vt:lpstr>Eko-oznake</vt:lpstr>
      <vt:lpstr>Eko-oznake – Tip I</vt:lpstr>
      <vt:lpstr>Eko-oznake – kako primijeniti?</vt:lpstr>
      <vt:lpstr>EU Ecolabel</vt:lpstr>
      <vt:lpstr>EU Ecolabel</vt:lpstr>
      <vt:lpstr>Proizvodi s EU Ecolabel oznakom</vt:lpstr>
      <vt:lpstr>Eko-oznake Tip I</vt:lpstr>
      <vt:lpstr>Dokazivanje</vt:lpstr>
      <vt:lpstr>ODLUKA KOMISIJE (EU) 2019/70</vt:lpstr>
      <vt:lpstr>Mjerila za dodjelu znaka za okoliš EU-a za „grafički papir” i „upijajući papir i proizvode od upijajućeg papira”</vt:lpstr>
      <vt:lpstr>Mjerila za dodjelu znaka za okoliš EU-a</vt:lpstr>
      <vt:lpstr>Sukladnost sa Ecolabel oznakom</vt:lpstr>
      <vt:lpstr>Udio recikliranih vlakana – uredski papir</vt:lpstr>
      <vt:lpstr>Primjer (1)</vt:lpstr>
      <vt:lpstr>Primjer (1) </vt:lpstr>
      <vt:lpstr>Tiskani papir, papir za pisanje, papirnate vrećice</vt:lpstr>
      <vt:lpstr>ODLUKA KOMISIJE (EU) 2020/1803</vt:lpstr>
      <vt:lpstr>Mjerila za dodjelu znaka za okoliš EU-a</vt:lpstr>
      <vt:lpstr>Postotak proizvoda</vt:lpstr>
      <vt:lpstr>Primjer – „opcija 1”</vt:lpstr>
      <vt:lpstr>Primjer – „opcija 2”</vt:lpstr>
      <vt:lpstr>Primjer – „opcija 2”</vt:lpstr>
      <vt:lpstr>Sredstva za čišćenje i usluga čišćenja zatvorenih prostora</vt:lpstr>
      <vt:lpstr>Odluka o provedbi ZeJN</vt:lpstr>
      <vt:lpstr>Sredstva za čišćenje</vt:lpstr>
      <vt:lpstr>Primjer 1 – tehničke specifikacije</vt:lpstr>
      <vt:lpstr>ODLUKA KOMISIJE (EU) 2017/1217</vt:lpstr>
      <vt:lpstr>Mjerila za dodjelu znaka za okoliš EU-a</vt:lpstr>
      <vt:lpstr>Tehničke specifikacije</vt:lpstr>
      <vt:lpstr>ODLUKA KOMISIJE (EU) 2018/680</vt:lpstr>
      <vt:lpstr>Mjerila za dodjelu znaka za okoliš EU-a</vt:lpstr>
      <vt:lpstr>Usluge čišćenja</vt:lpstr>
      <vt:lpstr>Usluga čišćenja zatvorenih prostora</vt:lpstr>
      <vt:lpstr>Računala, računalna oprema, monitori, pisači i fotokopirni uređaji, oprema za snimanje</vt:lpstr>
      <vt:lpstr>Odluka o provedbi ZeJN</vt:lpstr>
      <vt:lpstr>Oznake energetske učinkovitosti</vt:lpstr>
      <vt:lpstr>Evolucija oznaka</vt:lpstr>
      <vt:lpstr>Usporedno</vt:lpstr>
      <vt:lpstr>Energetske oznake za televizore i zaslone</vt:lpstr>
      <vt:lpstr>EPEAT®- vodeća globalna ekološka oznaka za elektroničke i tehnološke proizvode</vt:lpstr>
      <vt:lpstr>Kriteriji i mjerila EPEAT</vt:lpstr>
      <vt:lpstr>Primjer 1 – nabava računala </vt:lpstr>
      <vt:lpstr>Primjer 1 – tehničke specifikacije</vt:lpstr>
      <vt:lpstr>Primjer 2 - televizori</vt:lpstr>
      <vt:lpstr>Toneri i tinte</vt:lpstr>
      <vt:lpstr>Odluka o provedbi ZeJN</vt:lpstr>
      <vt:lpstr>Primjer 1. – ENP kriteriji</vt:lpstr>
      <vt:lpstr>Primjer 1. (2)</vt:lpstr>
      <vt:lpstr>Primjer 1. (3) - „BROJ PONUĐENIH POJEDINAČNIH PROIZVODA S CERTIFIKATOM ISO 11798“ (K2) </vt:lpstr>
      <vt:lpstr>Primjer 1. (4) - „BROJ PONUĐENIH POJEDINAČNIH PROIZVODA PROIZVOĐAČA S CERTIFIKATOM ISO/IEC 20243 “ (K3) </vt:lpstr>
      <vt:lpstr>Primjer 1. (5) Tehnička specifikacija</vt:lpstr>
      <vt:lpstr>Primjer 2.</vt:lpstr>
      <vt:lpstr>Primjer 2. (2) - ENP</vt:lpstr>
      <vt:lpstr>Primjer 2 (2)</vt:lpstr>
      <vt:lpstr>Primjer 3 – Ponovno punjenje</vt:lpstr>
      <vt:lpstr>Primjer 3 (2)</vt:lpstr>
      <vt:lpstr>Primjer 3 (3) – tehničke specifikacije</vt:lpstr>
      <vt:lpstr>Vježba 1</vt:lpstr>
      <vt:lpstr>Pisači i fotokopirni uređaji</vt:lpstr>
      <vt:lpstr>Odluka o provedbi ZeJN</vt:lpstr>
      <vt:lpstr>Primjer</vt:lpstr>
      <vt:lpstr>PowerPoint Presentation</vt:lpstr>
      <vt:lpstr>ODLUKA O PROVEDBI ZELENE JAVNE NABAVE</vt:lpstr>
      <vt:lpstr>Obavezne energetske oznake</vt:lpstr>
      <vt:lpstr>DELEGIRANA UREDBA KOMISIJE (EU) br. 626/2011</vt:lpstr>
      <vt:lpstr>Prepoznatljivost označavanja</vt:lpstr>
      <vt:lpstr>Primjeri:</vt:lpstr>
      <vt:lpstr>Primjer 1.</vt:lpstr>
      <vt:lpstr>Primjer 1.</vt:lpstr>
      <vt:lpstr>Primjer 1.</vt:lpstr>
      <vt:lpstr>Primjer 1 (G1)</vt:lpstr>
      <vt:lpstr>Primjer 1 (G1)</vt:lpstr>
      <vt:lpstr>Primjer 1 (G1)</vt:lpstr>
      <vt:lpstr>Primjer 1.</vt:lpstr>
      <vt:lpstr>Primjer 1.</vt:lpstr>
      <vt:lpstr>Svjetiljke i električne žarulje</vt:lpstr>
      <vt:lpstr>ODLUKA O PROVEDBI ZELENE JAVNE NABAVE</vt:lpstr>
      <vt:lpstr>Jednostavnije oznake energetske učinkovitosti EU-a za rasvjetna tijela primjenjuju se od 1. rujna 2021. g.</vt:lpstr>
      <vt:lpstr>Jednostavnije oznake energetske učinkovitosti EU-a za rasvjetna tijela primjenjuju se od 1. rujna 2021. g.</vt:lpstr>
      <vt:lpstr>Primjeri:</vt:lpstr>
      <vt:lpstr>Primjer 1.</vt:lpstr>
      <vt:lpstr>Primjer 1.</vt:lpstr>
      <vt:lpstr>Primjer 1.</vt:lpstr>
      <vt:lpstr>Primjer 1.</vt:lpstr>
      <vt:lpstr>Primjer 1</vt:lpstr>
      <vt:lpstr>Primjer 1 (G1)</vt:lpstr>
      <vt:lpstr>Primjer 1 (G1)</vt:lpstr>
      <vt:lpstr>Primjer 1 (G1)</vt:lpstr>
      <vt:lpstr>Primjer 1.</vt:lpstr>
      <vt:lpstr>PowerPoint Presentation</vt:lpstr>
      <vt:lpstr>ODLUKA O PROVEDBI ZELENE JAVNE NABAVE</vt:lpstr>
      <vt:lpstr>ODLUKA KOMISIJE (EU) 2021/1870</vt:lpstr>
      <vt:lpstr>ODLUKA KOMISIJE (EU) 2021/1870</vt:lpstr>
      <vt:lpstr>Mjerila za dodjelu znaka za okoliš EU-a za „kozmetičke proizvode” su sljedeća:</vt:lpstr>
      <vt:lpstr>Granične vrijednosti CDV-a</vt:lpstr>
      <vt:lpstr>Mjerila za dodjelu znaka za okoliš EU-a</vt:lpstr>
      <vt:lpstr>Primjer 1: Nabava higijenskih potrepština i sredstava za čišćenje - tehničke specifikacije</vt:lpstr>
      <vt:lpstr>Nabava higijenskih potrepština i sredstava za čišćenje - kriterij za odabir ponude</vt:lpstr>
      <vt:lpstr>Primjer 1. – tehničke specifikacija</vt:lpstr>
      <vt:lpstr>Primjer 2. - Nabava higijenskih proizvoda</vt:lpstr>
      <vt:lpstr>PowerPoint Presentation</vt:lpstr>
      <vt:lpstr>ODLUKA O PROVEDBI ZELENE JAVNE NABAVE</vt:lpstr>
      <vt:lpstr>Primjer:</vt:lpstr>
      <vt:lpstr>Primjer 1.</vt:lpstr>
      <vt:lpstr>Primjer 2. – ambalaža/pakiranje 15 bodova</vt:lpstr>
      <vt:lpstr>Primjer 3: tehničke specifikacije promotivnog materijala - MUP</vt:lpstr>
      <vt:lpstr>Primjer 3: tehničke specifikacije promotivnog materijala - MUP</vt:lpstr>
      <vt:lpstr>PowerPoint Presentation</vt:lpstr>
      <vt:lpstr>ODLUKA O PROVEDBI ZELENE JAVNE NABAVE</vt:lpstr>
      <vt:lpstr>ODLUKA O PROVEDBI ZELENE JAVNE NABAVE</vt:lpstr>
      <vt:lpstr>FSC CERTIFIKAT </vt:lpstr>
      <vt:lpstr>PEFC® CERTIFIKAT </vt:lpstr>
      <vt:lpstr>Važnost FSC i PEFC certifikata</vt:lpstr>
      <vt:lpstr>Primjer 1 – Tehničke specifikacije</vt:lpstr>
      <vt:lpstr>Primjer 1 – Tehničke specifikacije</vt:lpstr>
      <vt:lpstr>Primjer 2. – Nabava namještaja</vt:lpstr>
      <vt:lpstr>Primjer 2. – Nabava namještaja</vt:lpstr>
      <vt:lpstr>PowerPoint Presentation</vt:lpstr>
      <vt:lpstr>ODLUKA O PROVEDBI ZELENE JAVNE NABAVE</vt:lpstr>
      <vt:lpstr>PRAVILNIK O OBVEZI IZVJEŠĆIVANJA EUROPSKOJ KOMISIJI I MINIMALNIM CILJEVIMA U POSTUPCIMA JAVNE NABAVE VOZILA ZA CESTOVNI PRIJEVOZ</vt:lpstr>
      <vt:lpstr>PRAVILNIK O OBVEZI IZVJEŠĆIVANJA EUROPSKOJ KOMISIJI I MINIMALNIM CILJEVIMA U POSTUPCIMA JAVNE NABAVE VOZILA ZA CESTOVNI PRIJEVOZ</vt:lpstr>
      <vt:lpstr>Zakon o promicanju čistih vozila u cestovnom prijevozu (NN 52/21)</vt:lpstr>
      <vt:lpstr>Primjer 1. Nabava motornih vozila</vt:lpstr>
      <vt:lpstr>Primjer 1. Nabava motornih vozila</vt:lpstr>
      <vt:lpstr>Primjer 1. Nabava motornih vozila</vt:lpstr>
      <vt:lpstr>Primjer 1. Nabava motornih vozila</vt:lpstr>
      <vt:lpstr>Primjer 1. Nabava motornih vozila</vt:lpstr>
      <vt:lpstr>Primjer 2. VOZILA S REDOVNIM I IZVANREDNIM ODRŽAVANJEM PO GRUPAMA</vt:lpstr>
      <vt:lpstr>Primjer 2. VOZILA S REDOVNIM I IZVANREDNIM ODRŽAVANJEM PO GRUPAMA</vt:lpstr>
      <vt:lpstr>Primjer 3. Vozila za potrebe zaštite vanjske granice EU</vt:lpstr>
      <vt:lpstr>Primjer 3. Vozila za potrebe zaštite vanjske granice EU</vt:lpstr>
      <vt:lpstr>Primjer 3. Vozila za potrebe zaštite vanjske granice EU</vt:lpstr>
      <vt:lpstr>PowerPoint Presentation</vt:lpstr>
      <vt:lpstr>ODLUKA O PROVEDBI ZELENE JAVNE NABAVE</vt:lpstr>
      <vt:lpstr>Primjeri:</vt:lpstr>
      <vt:lpstr>Primjer 1. LIBURNIJA d.o.o - Auto gume (nove)</vt:lpstr>
      <vt:lpstr>Primjer 1. LIBURNIJA d.o.o - Auto gume (nove)</vt:lpstr>
      <vt:lpstr>Primjer 1. LIBURNIJA d.o.o - Auto gume (nove)</vt:lpstr>
      <vt:lpstr>Primjer 1. LIBURNIJA d.o.o - Auto gume (nove)</vt:lpstr>
      <vt:lpstr>Primjer 1. LIBURNIJA d.o.o - Auto gume (nove)</vt:lpstr>
      <vt:lpstr>Primjer 1. LIBURNIJA d.o.o - Auto gume (nove)</vt:lpstr>
      <vt:lpstr>Primjer 1. LIBURNIJA d.o.o - Auto gume (nove)</vt:lpstr>
      <vt:lpstr>Primjer 1. LIBURNIJA d.o.o - Auto gume (nove)</vt:lpstr>
      <vt:lpstr>Primjer 1. LIBURNIJA d.o.o - Auto gume (nove)</vt:lpstr>
      <vt:lpstr>Primjer 2. Središnji državni ured za središnju javnu nabavu - PNEUMATICI ZA MOTORNA VOZILA S USLUGAMA ZAMJENE, ČUVANJA I ZBRINJAVANJA</vt:lpstr>
      <vt:lpstr>Primjer 2. Središnji državni ured za središnju javnu nabavu - PNEUMATICI ZA MOTORNA VOZILA S USLUGAMA ZAMJENE, ČUVANJA I ZBRINJAVANJA</vt:lpstr>
      <vt:lpstr>Primjer 2. Središnji državni ured za središnju javnu nabavu - PNEUMATICI ZA MOTORNA VOZILA S USLUGAMA ZAMJENE, ČUVANJA I ZBRINJAVANJA</vt:lpstr>
      <vt:lpstr>Primjer 2. Središnji državni ured za središnju javnu nabavu - PNEUMATICI ZA MOTORNA VOZILA S USLUGAMA ZAMJENE, ČUVANJA I ZBRINJAVANJA</vt:lpstr>
      <vt:lpstr>PowerPoint Presentation</vt:lpstr>
      <vt:lpstr>ODLUKA O PROVEDBI ZELENE JAVNE NABAVE</vt:lpstr>
      <vt:lpstr>ODLUKA O PROVEDBI ZELENE JAVNE NABAVE</vt:lpstr>
      <vt:lpstr>ODLUKA O PROVEDBI ZELENE JAVNE NABAVE</vt:lpstr>
      <vt:lpstr>ODLUKA O PROVEDBI ZELENE JAVNE NABAVE</vt:lpstr>
      <vt:lpstr>Primjeri:</vt:lpstr>
      <vt:lpstr>Primjer 1. Osnovna škola VODICE- Državna prehrana marende - školski obroci</vt:lpstr>
      <vt:lpstr>Primjer 1. Osnovna škola VODICE- Državna prehrana marende - školski obroci</vt:lpstr>
      <vt:lpstr>Primjer 1. Osnovna škola VODICE- Državna prehrana marende - školski obroci</vt:lpstr>
      <vt:lpstr>Primjer 1. Osnovna škola VODICE- Državna prehrana marende - školski obroci</vt:lpstr>
      <vt:lpstr>Primjer 1. Osnovna škola VODICE- Državna prehrana marende - školski obroci</vt:lpstr>
      <vt:lpstr>Primjer 1. Osnovna škola VODICE- Državna prehrana marende - školski obroci</vt:lpstr>
      <vt:lpstr>Primjer 1. Osnovna škola VODICE- Državna prehrana marende - školski obroci</vt:lpstr>
      <vt:lpstr>Primjer 1. Osnovna škola VODICE- Državna prehrana marende - školski obroci</vt:lpstr>
      <vt:lpstr>Primjer 2. Javna ustanova Nacionalni park Plitvička jezera- KUPNJA KRUHA I KRUŠNIH PROIZVODA</vt:lpstr>
      <vt:lpstr>Primjer 2. Javna ustanova Nacionalni park Plitvička jezera- KUPNJA KRUHA I KRUŠNIH PROIZVODA</vt:lpstr>
      <vt:lpstr>Primjer 2. Javna ustanova Nacionalni park Plitvička jezera- KUPNJA KRUHA I KRUŠNIH PROIZVODA</vt:lpstr>
      <vt:lpstr>Primjer 2. Javna ustanova Nacionalni park Plitvička jezera- KUPNJA KRUHA I KRUŠNIH PROIZVODA</vt:lpstr>
      <vt:lpstr>Primjer 2. Javna ustanova Nacionalni park Plitvička jezera- KUPNJA KRUHA I KRUŠNIH PROIZVODA</vt:lpstr>
      <vt:lpstr>Primjer 2. Javna ustanova Nacionalni park Plitvička jezera- KUPNJA KRUHA I KRUŠNIH PROIZVODA</vt:lpstr>
      <vt:lpstr>Primjer 3. Javna ustanova Nacionalni park Plitvička jezera- KUPNJA SVJEŽEG MESA ZA UGOSTITELJSTVO I TRGOVINU</vt:lpstr>
      <vt:lpstr>Primjer 3. Javna ustanova Nacionalni park Plitvička jezera- KUPNJA SVJEŽEG MESA ZA UGOSTITELJSTVO I TRGOVINU</vt:lpstr>
      <vt:lpstr>Primjer 3. Javna ustanova Nacionalni park Plitvička jezera- KUPNJA SVJEŽEG MESA ZA UGOSTITELJSTVO I TRGOVINU</vt:lpstr>
      <vt:lpstr>Primjer 3. Javna ustanova Nacionalni park Plitvička jezera- KUPNJA SVJEŽEG MESA ZA UGOSTITELJSTVO I TRGOVINU</vt:lpstr>
      <vt:lpstr>Primjer 3. Javna ustanova Nacionalni park Plitvička jezera- KUPNJA SVJEŽEG MESA ZA UGOSTITELJSTVO I TRGOVINU</vt:lpstr>
      <vt:lpstr>Primjer 3. Javna ustanova Nacionalni park Plitvička jezera- KUPNJA SVJEŽEG MESA ZA UGOSTITELJSTVO I TRGOVINU</vt:lpstr>
      <vt:lpstr>Primjer 3. Javna ustanova Nacionalni park Plitvička jezera- KUPNJA SVJEŽEG MESA ZA UGOSTITELJSTVO I TRGOVINU</vt:lpstr>
      <vt:lpstr>Primjer 3. Javna ustanova Nacionalni park Plitvička jezera- KUPNJA SVJEŽEG MESA ZA UGOSTITELJSTVO I TRGOVINU</vt:lpstr>
      <vt:lpstr>Primjer 3. Javna ustanova Nacionalni park Plitvička jezera- KUPNJA SVJEŽEG MESA ZA UGOSTITELJSTVO I TRGOVINU</vt:lpstr>
      <vt:lpstr>Primjer 3. Javna ustanova Nacionalni park Plitvička jezera- KUPNJA SVJEŽEG MESA ZA UGOSTITELJSTVO I TRGOVINU</vt:lpstr>
      <vt:lpstr>Odjeća</vt:lpstr>
      <vt:lpstr>Odluka o primjeni ZeJN</vt:lpstr>
      <vt:lpstr>Primjer</vt:lpstr>
      <vt:lpstr>Vježba 2</vt:lpstr>
      <vt:lpstr>Dostupnost materijala</vt:lpstr>
      <vt:lpstr>HVALA NA POZORNOSTI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Zelena javna nabava online program usavršavanja svibanj/lipanj 2021.</dc:title>
  <dc:creator>Stana</dc:creator>
  <cp:lastModifiedBy>User</cp:lastModifiedBy>
  <cp:revision>23</cp:revision>
  <dcterms:modified xsi:type="dcterms:W3CDTF">2025-05-21T08:31:14Z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0x010100207523D54B000B45AB3CAF8585FBA3A0</vt:lpwstr>
  </property>
  <property fmtid="{D5CDD505-2E9C-101B-9397-08002B2CF9AE}" pid="3" name="MediaServiceImageTags">
    <vt:lpwstr/>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ies>
</file>