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2"/>
  </p:notesMasterIdLst>
  <p:handoutMasterIdLst>
    <p:handoutMasterId r:id="rId233"/>
  </p:handoutMasterIdLst>
  <p:sldIdLst>
    <p:sldId id="535" r:id="rId5"/>
    <p:sldId id="839" r:id="rId6"/>
    <p:sldId id="837" r:id="rId7"/>
    <p:sldId id="772" r:id="rId8"/>
    <p:sldId id="371" r:id="rId9"/>
    <p:sldId id="840" r:id="rId10"/>
    <p:sldId id="441" r:id="rId11"/>
    <p:sldId id="888" r:id="rId12"/>
    <p:sldId id="858" r:id="rId13"/>
    <p:sldId id="860" r:id="rId14"/>
    <p:sldId id="861" r:id="rId15"/>
    <p:sldId id="862" r:id="rId16"/>
    <p:sldId id="378" r:id="rId17"/>
    <p:sldId id="776" r:id="rId18"/>
    <p:sldId id="841" r:id="rId19"/>
    <p:sldId id="842" r:id="rId20"/>
    <p:sldId id="545" r:id="rId21"/>
    <p:sldId id="435" r:id="rId22"/>
    <p:sldId id="436" r:id="rId23"/>
    <p:sldId id="438" r:id="rId24"/>
    <p:sldId id="437" r:id="rId25"/>
    <p:sldId id="444" r:id="rId26"/>
    <p:sldId id="445" r:id="rId27"/>
    <p:sldId id="256" r:id="rId28"/>
    <p:sldId id="871" r:id="rId29"/>
    <p:sldId id="844" r:id="rId30"/>
    <p:sldId id="845" r:id="rId31"/>
    <p:sldId id="846" r:id="rId32"/>
    <p:sldId id="847" r:id="rId33"/>
    <p:sldId id="850" r:id="rId34"/>
    <p:sldId id="851" r:id="rId35"/>
    <p:sldId id="848" r:id="rId36"/>
    <p:sldId id="849" r:id="rId37"/>
    <p:sldId id="852" r:id="rId38"/>
    <p:sldId id="854" r:id="rId39"/>
    <p:sldId id="853" r:id="rId40"/>
    <p:sldId id="855" r:id="rId41"/>
    <p:sldId id="832" r:id="rId42"/>
    <p:sldId id="289" r:id="rId43"/>
    <p:sldId id="440" r:id="rId44"/>
    <p:sldId id="290" r:id="rId45"/>
    <p:sldId id="782" r:id="rId46"/>
    <p:sldId id="291" r:id="rId47"/>
    <p:sldId id="857" r:id="rId48"/>
    <p:sldId id="859" r:id="rId49"/>
    <p:sldId id="856" r:id="rId50"/>
    <p:sldId id="872" r:id="rId51"/>
    <p:sldId id="873" r:id="rId52"/>
    <p:sldId id="874" r:id="rId53"/>
    <p:sldId id="875" r:id="rId54"/>
    <p:sldId id="876" r:id="rId55"/>
    <p:sldId id="863" r:id="rId56"/>
    <p:sldId id="878" r:id="rId57"/>
    <p:sldId id="877" r:id="rId58"/>
    <p:sldId id="879" r:id="rId59"/>
    <p:sldId id="865" r:id="rId60"/>
    <p:sldId id="868" r:id="rId61"/>
    <p:sldId id="880" r:id="rId62"/>
    <p:sldId id="881" r:id="rId63"/>
    <p:sldId id="886" r:id="rId64"/>
    <p:sldId id="882" r:id="rId65"/>
    <p:sldId id="883" r:id="rId66"/>
    <p:sldId id="885" r:id="rId67"/>
    <p:sldId id="887" r:id="rId68"/>
    <p:sldId id="867" r:id="rId69"/>
    <p:sldId id="866" r:id="rId70"/>
    <p:sldId id="889" r:id="rId71"/>
    <p:sldId id="891" r:id="rId72"/>
    <p:sldId id="890" r:id="rId73"/>
    <p:sldId id="892" r:id="rId74"/>
    <p:sldId id="893" r:id="rId75"/>
    <p:sldId id="894" r:id="rId76"/>
    <p:sldId id="895" r:id="rId77"/>
    <p:sldId id="896" r:id="rId78"/>
    <p:sldId id="897" r:id="rId79"/>
    <p:sldId id="898" r:id="rId80"/>
    <p:sldId id="899" r:id="rId81"/>
    <p:sldId id="900" r:id="rId82"/>
    <p:sldId id="901" r:id="rId83"/>
    <p:sldId id="902" r:id="rId84"/>
    <p:sldId id="869" r:id="rId85"/>
    <p:sldId id="903" r:id="rId86"/>
    <p:sldId id="904" r:id="rId87"/>
    <p:sldId id="906" r:id="rId88"/>
    <p:sldId id="1040" r:id="rId89"/>
    <p:sldId id="1036" r:id="rId90"/>
    <p:sldId id="905" r:id="rId91"/>
    <p:sldId id="907" r:id="rId92"/>
    <p:sldId id="943" r:id="rId93"/>
    <p:sldId id="972" r:id="rId94"/>
    <p:sldId id="938" r:id="rId95"/>
    <p:sldId id="941" r:id="rId96"/>
    <p:sldId id="942" r:id="rId97"/>
    <p:sldId id="1042" r:id="rId98"/>
    <p:sldId id="1043" r:id="rId99"/>
    <p:sldId id="1044" r:id="rId100"/>
    <p:sldId id="1045" r:id="rId101"/>
    <p:sldId id="1046" r:id="rId102"/>
    <p:sldId id="1047" r:id="rId103"/>
    <p:sldId id="1048" r:id="rId104"/>
    <p:sldId id="1049" r:id="rId105"/>
    <p:sldId id="1050" r:id="rId106"/>
    <p:sldId id="1051" r:id="rId107"/>
    <p:sldId id="1052" r:id="rId108"/>
    <p:sldId id="1053" r:id="rId109"/>
    <p:sldId id="1054" r:id="rId110"/>
    <p:sldId id="1055" r:id="rId111"/>
    <p:sldId id="913" r:id="rId112"/>
    <p:sldId id="914" r:id="rId113"/>
    <p:sldId id="1037" r:id="rId114"/>
    <p:sldId id="1038" r:id="rId115"/>
    <p:sldId id="1039" r:id="rId116"/>
    <p:sldId id="915" r:id="rId117"/>
    <p:sldId id="916" r:id="rId118"/>
    <p:sldId id="917" r:id="rId119"/>
    <p:sldId id="918" r:id="rId120"/>
    <p:sldId id="919" r:id="rId121"/>
    <p:sldId id="920" r:id="rId122"/>
    <p:sldId id="921" r:id="rId123"/>
    <p:sldId id="922" r:id="rId124"/>
    <p:sldId id="923" r:id="rId125"/>
    <p:sldId id="924" r:id="rId126"/>
    <p:sldId id="925" r:id="rId127"/>
    <p:sldId id="926" r:id="rId128"/>
    <p:sldId id="927" r:id="rId129"/>
    <p:sldId id="928" r:id="rId130"/>
    <p:sldId id="929" r:id="rId131"/>
    <p:sldId id="930" r:id="rId132"/>
    <p:sldId id="931" r:id="rId133"/>
    <p:sldId id="932" r:id="rId134"/>
    <p:sldId id="933" r:id="rId135"/>
    <p:sldId id="934" r:id="rId136"/>
    <p:sldId id="935" r:id="rId137"/>
    <p:sldId id="936" r:id="rId138"/>
    <p:sldId id="937" r:id="rId139"/>
    <p:sldId id="944" r:id="rId140"/>
    <p:sldId id="945" r:id="rId141"/>
    <p:sldId id="946" r:id="rId142"/>
    <p:sldId id="947" r:id="rId143"/>
    <p:sldId id="948" r:id="rId144"/>
    <p:sldId id="949" r:id="rId145"/>
    <p:sldId id="950" r:id="rId146"/>
    <p:sldId id="951" r:id="rId147"/>
    <p:sldId id="952" r:id="rId148"/>
    <p:sldId id="953" r:id="rId149"/>
    <p:sldId id="954" r:id="rId150"/>
    <p:sldId id="955" r:id="rId151"/>
    <p:sldId id="956" r:id="rId152"/>
    <p:sldId id="957" r:id="rId153"/>
    <p:sldId id="958" r:id="rId154"/>
    <p:sldId id="959" r:id="rId155"/>
    <p:sldId id="960" r:id="rId156"/>
    <p:sldId id="961" r:id="rId157"/>
    <p:sldId id="962" r:id="rId158"/>
    <p:sldId id="963" r:id="rId159"/>
    <p:sldId id="964" r:id="rId160"/>
    <p:sldId id="965" r:id="rId161"/>
    <p:sldId id="966" r:id="rId162"/>
    <p:sldId id="967" r:id="rId163"/>
    <p:sldId id="968" r:id="rId164"/>
    <p:sldId id="969" r:id="rId165"/>
    <p:sldId id="970" r:id="rId166"/>
    <p:sldId id="1035" r:id="rId167"/>
    <p:sldId id="974" r:id="rId168"/>
    <p:sldId id="975" r:id="rId169"/>
    <p:sldId id="976" r:id="rId170"/>
    <p:sldId id="977" r:id="rId171"/>
    <p:sldId id="978" r:id="rId172"/>
    <p:sldId id="979" r:id="rId173"/>
    <p:sldId id="980" r:id="rId174"/>
    <p:sldId id="981" r:id="rId175"/>
    <p:sldId id="982" r:id="rId176"/>
    <p:sldId id="983" r:id="rId177"/>
    <p:sldId id="984" r:id="rId178"/>
    <p:sldId id="985" r:id="rId179"/>
    <p:sldId id="986" r:id="rId180"/>
    <p:sldId id="987" r:id="rId181"/>
    <p:sldId id="988" r:id="rId182"/>
    <p:sldId id="989" r:id="rId183"/>
    <p:sldId id="990" r:id="rId184"/>
    <p:sldId id="991" r:id="rId185"/>
    <p:sldId id="992" r:id="rId186"/>
    <p:sldId id="993" r:id="rId187"/>
    <p:sldId id="994" r:id="rId188"/>
    <p:sldId id="995" r:id="rId189"/>
    <p:sldId id="996" r:id="rId190"/>
    <p:sldId id="997" r:id="rId191"/>
    <p:sldId id="998" r:id="rId192"/>
    <p:sldId id="999" r:id="rId193"/>
    <p:sldId id="1000" r:id="rId194"/>
    <p:sldId id="1001" r:id="rId195"/>
    <p:sldId id="1002" r:id="rId196"/>
    <p:sldId id="1003" r:id="rId197"/>
    <p:sldId id="1004" r:id="rId198"/>
    <p:sldId id="1005" r:id="rId199"/>
    <p:sldId id="1006" r:id="rId200"/>
    <p:sldId id="1007" r:id="rId201"/>
    <p:sldId id="1008" r:id="rId202"/>
    <p:sldId id="1009" r:id="rId203"/>
    <p:sldId id="1010" r:id="rId204"/>
    <p:sldId id="1011" r:id="rId205"/>
    <p:sldId id="1012" r:id="rId206"/>
    <p:sldId id="1013" r:id="rId207"/>
    <p:sldId id="1014" r:id="rId208"/>
    <p:sldId id="1015" r:id="rId209"/>
    <p:sldId id="1016" r:id="rId210"/>
    <p:sldId id="1017" r:id="rId211"/>
    <p:sldId id="1018" r:id="rId212"/>
    <p:sldId id="1019" r:id="rId213"/>
    <p:sldId id="1020" r:id="rId214"/>
    <p:sldId id="1021" r:id="rId215"/>
    <p:sldId id="1022" r:id="rId216"/>
    <p:sldId id="1023" r:id="rId217"/>
    <p:sldId id="1024" r:id="rId218"/>
    <p:sldId id="1025" r:id="rId219"/>
    <p:sldId id="1026" r:id="rId220"/>
    <p:sldId id="1027" r:id="rId221"/>
    <p:sldId id="1028" r:id="rId222"/>
    <p:sldId id="1029" r:id="rId223"/>
    <p:sldId id="1030" r:id="rId224"/>
    <p:sldId id="1031" r:id="rId225"/>
    <p:sldId id="1032" r:id="rId226"/>
    <p:sldId id="1033" r:id="rId227"/>
    <p:sldId id="1034" r:id="rId228"/>
    <p:sldId id="434" r:id="rId229"/>
    <p:sldId id="304" r:id="rId230"/>
    <p:sldId id="1041" r:id="rId23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43AD7-E749-5E1E-371D-A585C0C727CD}" name="User" initials="ET" userId="Us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bara Fofić" initials="BF" lastIdx="21" clrIdx="0">
    <p:extLst>
      <p:ext uri="{19B8F6BF-5375-455C-9EA6-DF929625EA0E}">
        <p15:presenceInfo xmlns:p15="http://schemas.microsoft.com/office/powerpoint/2012/main" userId="S-1-5-21-3586427839-476638180-4141310359-1478" providerId="AD"/>
      </p:ext>
    </p:extLst>
  </p:cmAuthor>
  <p:cmAuthor id="2" name="Lenovo" initials="L" lastIdx="1" clrIdx="1">
    <p:extLst>
      <p:ext uri="{19B8F6BF-5375-455C-9EA6-DF929625EA0E}">
        <p15:presenceInfo xmlns:p15="http://schemas.microsoft.com/office/powerpoint/2012/main" userId="Lenovo" providerId="None"/>
      </p:ext>
    </p:extLst>
  </p:cmAuthor>
  <p:cmAuthor id="3" name="Manuela" initials="MLM" lastIdx="10" clrIdx="2">
    <p:extLst>
      <p:ext uri="{19B8F6BF-5375-455C-9EA6-DF929625EA0E}">
        <p15:presenceInfo xmlns:p15="http://schemas.microsoft.com/office/powerpoint/2012/main" userId="Manue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A5973-531F-BFEA-B265-924531271DEA}" v="7" dt="2025-07-11T07:02:13.207"/>
    <p1510:client id="{FF851701-E1A3-6DAD-B284-7BB78A78337F}" v="243" dt="2025-07-11T10:27:02.72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tableStyles" Target="tableStyles.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microsoft.com/office/2015/10/relationships/revisionInfo" Target="revisionInfo.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microsoft.com/office/2018/10/relationships/authors" Target="authors.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viewProps" Target="viewProps.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handoutMaster" Target="handoutMasters/handout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presProps" Target="pres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A85AAA-D0D0-4158-AA18-790E1F7A754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C9622344-9212-4897-9EFA-0D959CA7AADC}">
      <dgm:prSet/>
      <dgm:spPr/>
      <dgm:t>
        <a:bodyPr/>
        <a:lstStyle/>
        <a:p>
          <a:r>
            <a:rPr lang="hr-HR" noProof="0"/>
            <a:t>Ispunjavanje ciljeva ekološke (zelene) politike o klimatskim promjenama, energetskoj učinkovitosti, kvaliteti zraka</a:t>
          </a:r>
        </a:p>
      </dgm:t>
    </dgm:pt>
    <dgm:pt modelId="{7E1E9755-6DF3-4359-A254-C2C458DF0E12}" type="parTrans" cxnId="{FA7234DD-EEC4-49E4-8390-E3F07CA3EEF4}">
      <dgm:prSet/>
      <dgm:spPr/>
      <dgm:t>
        <a:bodyPr/>
        <a:lstStyle/>
        <a:p>
          <a:endParaRPr lang="en-US"/>
        </a:p>
      </dgm:t>
    </dgm:pt>
    <dgm:pt modelId="{328E04B0-7038-4936-BE8B-3AE81A0B81C9}" type="sibTrans" cxnId="{FA7234DD-EEC4-49E4-8390-E3F07CA3EEF4}">
      <dgm:prSet/>
      <dgm:spPr/>
      <dgm:t>
        <a:bodyPr/>
        <a:lstStyle/>
        <a:p>
          <a:endParaRPr lang="hr-HR" noProof="0"/>
        </a:p>
      </dgm:t>
    </dgm:pt>
    <dgm:pt modelId="{8DCEA50B-6E6E-4A2C-B3D0-557F85FDBBBC}">
      <dgm:prSet/>
      <dgm:spPr/>
      <dgm:t>
        <a:bodyPr/>
        <a:lstStyle/>
        <a:p>
          <a:r>
            <a:rPr lang="hr-HR" noProof="0"/>
            <a:t>Povećanje financijske učinkovitosti</a:t>
          </a:r>
        </a:p>
      </dgm:t>
    </dgm:pt>
    <dgm:pt modelId="{25BFAFB3-32E9-4EAE-9331-B144ABC228F2}" type="parTrans" cxnId="{7BE87698-B3A8-4CDE-84AF-F0CC6ADE0186}">
      <dgm:prSet/>
      <dgm:spPr/>
      <dgm:t>
        <a:bodyPr/>
        <a:lstStyle/>
        <a:p>
          <a:endParaRPr lang="en-US"/>
        </a:p>
      </dgm:t>
    </dgm:pt>
    <dgm:pt modelId="{FC739DC5-9A26-445D-AEF5-3C4E17E1B7ED}" type="sibTrans" cxnId="{7BE87698-B3A8-4CDE-84AF-F0CC6ADE0186}">
      <dgm:prSet/>
      <dgm:spPr/>
      <dgm:t>
        <a:bodyPr/>
        <a:lstStyle/>
        <a:p>
          <a:endParaRPr lang="hr-HR" noProof="0"/>
        </a:p>
      </dgm:t>
    </dgm:pt>
    <dgm:pt modelId="{E5BF359D-2187-48E9-9CC0-C51CEDE4A31C}">
      <dgm:prSet/>
      <dgm:spPr/>
      <dgm:t>
        <a:bodyPr/>
        <a:lstStyle/>
        <a:p>
          <a:r>
            <a:rPr lang="hr-HR" noProof="0"/>
            <a:t>Poboljšanje ugleda organizacije</a:t>
          </a:r>
        </a:p>
      </dgm:t>
    </dgm:pt>
    <dgm:pt modelId="{9E4AE9E4-3512-494E-BB40-D80BF9206C2C}" type="parTrans" cxnId="{5A05790D-D228-46E9-98EF-69C903241032}">
      <dgm:prSet/>
      <dgm:spPr/>
      <dgm:t>
        <a:bodyPr/>
        <a:lstStyle/>
        <a:p>
          <a:endParaRPr lang="en-US"/>
        </a:p>
      </dgm:t>
    </dgm:pt>
    <dgm:pt modelId="{86B1E387-4942-4BE3-9FEA-E84A7B604D80}" type="sibTrans" cxnId="{5A05790D-D228-46E9-98EF-69C903241032}">
      <dgm:prSet/>
      <dgm:spPr/>
      <dgm:t>
        <a:bodyPr/>
        <a:lstStyle/>
        <a:p>
          <a:endParaRPr lang="hr-HR" noProof="0"/>
        </a:p>
      </dgm:t>
    </dgm:pt>
    <dgm:pt modelId="{2268123B-AB8F-4057-8234-3EDACFD184F8}">
      <dgm:prSet/>
      <dgm:spPr/>
      <dgm:t>
        <a:bodyPr/>
        <a:lstStyle/>
        <a:p>
          <a:r>
            <a:rPr lang="hr-HR" noProof="0"/>
            <a:t>Smanjenje rizika od neusklađenosti sa zakonodavstvom</a:t>
          </a:r>
        </a:p>
      </dgm:t>
    </dgm:pt>
    <dgm:pt modelId="{80CBBBDC-8AFA-427A-9C13-285D9F58A0CA}" type="parTrans" cxnId="{040102F6-3223-469E-AD8A-CF83BDB63366}">
      <dgm:prSet/>
      <dgm:spPr/>
      <dgm:t>
        <a:bodyPr/>
        <a:lstStyle/>
        <a:p>
          <a:endParaRPr lang="en-US"/>
        </a:p>
      </dgm:t>
    </dgm:pt>
    <dgm:pt modelId="{BE99C5CB-333B-4DB3-B384-8E529E71BE65}" type="sibTrans" cxnId="{040102F6-3223-469E-AD8A-CF83BDB63366}">
      <dgm:prSet/>
      <dgm:spPr/>
      <dgm:t>
        <a:bodyPr/>
        <a:lstStyle/>
        <a:p>
          <a:endParaRPr lang="hr-HR" noProof="0"/>
        </a:p>
      </dgm:t>
    </dgm:pt>
    <dgm:pt modelId="{0F937762-E649-4E00-9FED-29ABBE0DC96A}">
      <dgm:prSet/>
      <dgm:spPr/>
      <dgm:t>
        <a:bodyPr/>
        <a:lstStyle/>
        <a:p>
          <a:r>
            <a:rPr lang="hr-HR" noProof="0"/>
            <a:t>Poticanje inovacije i razvoj konkurentskih održivih rješenja u vlastitoj regiji</a:t>
          </a:r>
        </a:p>
      </dgm:t>
    </dgm:pt>
    <dgm:pt modelId="{9EAD1007-2D50-4F57-8623-07BA0CCE00CE}" type="parTrans" cxnId="{3CA90C4E-533C-4130-A768-37DCDD6F624C}">
      <dgm:prSet/>
      <dgm:spPr/>
      <dgm:t>
        <a:bodyPr/>
        <a:lstStyle/>
        <a:p>
          <a:endParaRPr lang="en-US"/>
        </a:p>
      </dgm:t>
    </dgm:pt>
    <dgm:pt modelId="{B5FDA757-88F0-4D6A-9E2A-F4D736DABB00}" type="sibTrans" cxnId="{3CA90C4E-533C-4130-A768-37DCDD6F624C}">
      <dgm:prSet/>
      <dgm:spPr/>
      <dgm:t>
        <a:bodyPr/>
        <a:lstStyle/>
        <a:p>
          <a:endParaRPr lang="en-US"/>
        </a:p>
      </dgm:t>
    </dgm:pt>
    <dgm:pt modelId="{6E131C5F-C7C9-4536-B3BF-7437A315471E}" type="pres">
      <dgm:prSet presAssocID="{06A85AAA-D0D0-4158-AA18-790E1F7A754F}" presName="outerComposite" presStyleCnt="0">
        <dgm:presLayoutVars>
          <dgm:chMax val="5"/>
          <dgm:dir/>
          <dgm:resizeHandles val="exact"/>
        </dgm:presLayoutVars>
      </dgm:prSet>
      <dgm:spPr/>
    </dgm:pt>
    <dgm:pt modelId="{EB13F335-523D-4FAF-AAF5-A494DEE5D73D}" type="pres">
      <dgm:prSet presAssocID="{06A85AAA-D0D0-4158-AA18-790E1F7A754F}" presName="dummyMaxCanvas" presStyleCnt="0">
        <dgm:presLayoutVars/>
      </dgm:prSet>
      <dgm:spPr/>
    </dgm:pt>
    <dgm:pt modelId="{202D24E5-7210-4870-AB3C-97BE65A3A94E}" type="pres">
      <dgm:prSet presAssocID="{06A85AAA-D0D0-4158-AA18-790E1F7A754F}" presName="FiveNodes_1" presStyleLbl="node1" presStyleIdx="0" presStyleCnt="5">
        <dgm:presLayoutVars>
          <dgm:bulletEnabled val="1"/>
        </dgm:presLayoutVars>
      </dgm:prSet>
      <dgm:spPr/>
    </dgm:pt>
    <dgm:pt modelId="{1448EEF8-77DA-4B43-B05B-9074C2B438A5}" type="pres">
      <dgm:prSet presAssocID="{06A85AAA-D0D0-4158-AA18-790E1F7A754F}" presName="FiveNodes_2" presStyleLbl="node1" presStyleIdx="1" presStyleCnt="5">
        <dgm:presLayoutVars>
          <dgm:bulletEnabled val="1"/>
        </dgm:presLayoutVars>
      </dgm:prSet>
      <dgm:spPr/>
    </dgm:pt>
    <dgm:pt modelId="{FF1344CC-A79F-4546-B1E1-A79A5EFAE17D}" type="pres">
      <dgm:prSet presAssocID="{06A85AAA-D0D0-4158-AA18-790E1F7A754F}" presName="FiveNodes_3" presStyleLbl="node1" presStyleIdx="2" presStyleCnt="5">
        <dgm:presLayoutVars>
          <dgm:bulletEnabled val="1"/>
        </dgm:presLayoutVars>
      </dgm:prSet>
      <dgm:spPr/>
    </dgm:pt>
    <dgm:pt modelId="{E0C27358-B172-42A1-BD2D-98A0622DB1E8}" type="pres">
      <dgm:prSet presAssocID="{06A85AAA-D0D0-4158-AA18-790E1F7A754F}" presName="FiveNodes_4" presStyleLbl="node1" presStyleIdx="3" presStyleCnt="5">
        <dgm:presLayoutVars>
          <dgm:bulletEnabled val="1"/>
        </dgm:presLayoutVars>
      </dgm:prSet>
      <dgm:spPr/>
    </dgm:pt>
    <dgm:pt modelId="{5553D36D-EFC4-4AA2-B886-57DD77984BC5}" type="pres">
      <dgm:prSet presAssocID="{06A85AAA-D0D0-4158-AA18-790E1F7A754F}" presName="FiveNodes_5" presStyleLbl="node1" presStyleIdx="4" presStyleCnt="5">
        <dgm:presLayoutVars>
          <dgm:bulletEnabled val="1"/>
        </dgm:presLayoutVars>
      </dgm:prSet>
      <dgm:spPr/>
    </dgm:pt>
    <dgm:pt modelId="{2F106672-7078-4C0F-BD57-4D4624164280}" type="pres">
      <dgm:prSet presAssocID="{06A85AAA-D0D0-4158-AA18-790E1F7A754F}" presName="FiveConn_1-2" presStyleLbl="fgAccFollowNode1" presStyleIdx="0" presStyleCnt="4">
        <dgm:presLayoutVars>
          <dgm:bulletEnabled val="1"/>
        </dgm:presLayoutVars>
      </dgm:prSet>
      <dgm:spPr/>
    </dgm:pt>
    <dgm:pt modelId="{76773EB9-FDCA-4AC2-87F2-5E073338AB0D}" type="pres">
      <dgm:prSet presAssocID="{06A85AAA-D0D0-4158-AA18-790E1F7A754F}" presName="FiveConn_2-3" presStyleLbl="fgAccFollowNode1" presStyleIdx="1" presStyleCnt="4">
        <dgm:presLayoutVars>
          <dgm:bulletEnabled val="1"/>
        </dgm:presLayoutVars>
      </dgm:prSet>
      <dgm:spPr/>
    </dgm:pt>
    <dgm:pt modelId="{86AFEBF2-C132-42AE-AA5F-C40D8E0AD988}" type="pres">
      <dgm:prSet presAssocID="{06A85AAA-D0D0-4158-AA18-790E1F7A754F}" presName="FiveConn_3-4" presStyleLbl="fgAccFollowNode1" presStyleIdx="2" presStyleCnt="4">
        <dgm:presLayoutVars>
          <dgm:bulletEnabled val="1"/>
        </dgm:presLayoutVars>
      </dgm:prSet>
      <dgm:spPr/>
    </dgm:pt>
    <dgm:pt modelId="{79918BFE-12CA-47DA-B6DD-107B25D15DD8}" type="pres">
      <dgm:prSet presAssocID="{06A85AAA-D0D0-4158-AA18-790E1F7A754F}" presName="FiveConn_4-5" presStyleLbl="fgAccFollowNode1" presStyleIdx="3" presStyleCnt="4">
        <dgm:presLayoutVars>
          <dgm:bulletEnabled val="1"/>
        </dgm:presLayoutVars>
      </dgm:prSet>
      <dgm:spPr/>
    </dgm:pt>
    <dgm:pt modelId="{DE162508-DBD3-4F3D-A5EF-EEB47A8D8007}" type="pres">
      <dgm:prSet presAssocID="{06A85AAA-D0D0-4158-AA18-790E1F7A754F}" presName="FiveNodes_1_text" presStyleLbl="node1" presStyleIdx="4" presStyleCnt="5">
        <dgm:presLayoutVars>
          <dgm:bulletEnabled val="1"/>
        </dgm:presLayoutVars>
      </dgm:prSet>
      <dgm:spPr/>
    </dgm:pt>
    <dgm:pt modelId="{27EBFFCE-A5ED-472A-B97B-AADD6527ED18}" type="pres">
      <dgm:prSet presAssocID="{06A85AAA-D0D0-4158-AA18-790E1F7A754F}" presName="FiveNodes_2_text" presStyleLbl="node1" presStyleIdx="4" presStyleCnt="5">
        <dgm:presLayoutVars>
          <dgm:bulletEnabled val="1"/>
        </dgm:presLayoutVars>
      </dgm:prSet>
      <dgm:spPr/>
    </dgm:pt>
    <dgm:pt modelId="{76FAC29E-CA8A-425C-B15E-641273969D39}" type="pres">
      <dgm:prSet presAssocID="{06A85AAA-D0D0-4158-AA18-790E1F7A754F}" presName="FiveNodes_3_text" presStyleLbl="node1" presStyleIdx="4" presStyleCnt="5">
        <dgm:presLayoutVars>
          <dgm:bulletEnabled val="1"/>
        </dgm:presLayoutVars>
      </dgm:prSet>
      <dgm:spPr/>
    </dgm:pt>
    <dgm:pt modelId="{D0E93300-14DB-4E1B-99DE-A5011729D6C4}" type="pres">
      <dgm:prSet presAssocID="{06A85AAA-D0D0-4158-AA18-790E1F7A754F}" presName="FiveNodes_4_text" presStyleLbl="node1" presStyleIdx="4" presStyleCnt="5">
        <dgm:presLayoutVars>
          <dgm:bulletEnabled val="1"/>
        </dgm:presLayoutVars>
      </dgm:prSet>
      <dgm:spPr/>
    </dgm:pt>
    <dgm:pt modelId="{A3E3A03A-4FAE-485F-B9F1-59B3B81DF61F}" type="pres">
      <dgm:prSet presAssocID="{06A85AAA-D0D0-4158-AA18-790E1F7A754F}" presName="FiveNodes_5_text" presStyleLbl="node1" presStyleIdx="4" presStyleCnt="5">
        <dgm:presLayoutVars>
          <dgm:bulletEnabled val="1"/>
        </dgm:presLayoutVars>
      </dgm:prSet>
      <dgm:spPr/>
    </dgm:pt>
  </dgm:ptLst>
  <dgm:cxnLst>
    <dgm:cxn modelId="{94901C03-3B8E-4F61-8F54-06B4D7321A47}" type="presOf" srcId="{2268123B-AB8F-4057-8234-3EDACFD184F8}" destId="{D0E93300-14DB-4E1B-99DE-A5011729D6C4}" srcOrd="1" destOrd="0" presId="urn:microsoft.com/office/officeart/2005/8/layout/vProcess5"/>
    <dgm:cxn modelId="{5A05790D-D228-46E9-98EF-69C903241032}" srcId="{06A85AAA-D0D0-4158-AA18-790E1F7A754F}" destId="{E5BF359D-2187-48E9-9CC0-C51CEDE4A31C}" srcOrd="2" destOrd="0" parTransId="{9E4AE9E4-3512-494E-BB40-D80BF9206C2C}" sibTransId="{86B1E387-4942-4BE3-9FEA-E84A7B604D80}"/>
    <dgm:cxn modelId="{E84CF541-B6BE-40DD-9586-0A3C5A57663A}" type="presOf" srcId="{06A85AAA-D0D0-4158-AA18-790E1F7A754F}" destId="{6E131C5F-C7C9-4536-B3BF-7437A315471E}" srcOrd="0" destOrd="0" presId="urn:microsoft.com/office/officeart/2005/8/layout/vProcess5"/>
    <dgm:cxn modelId="{5C655164-4DEB-4FF9-A924-82931791FF3D}" type="presOf" srcId="{C9622344-9212-4897-9EFA-0D959CA7AADC}" destId="{DE162508-DBD3-4F3D-A5EF-EEB47A8D8007}" srcOrd="1" destOrd="0" presId="urn:microsoft.com/office/officeart/2005/8/layout/vProcess5"/>
    <dgm:cxn modelId="{0768524D-7362-47AB-8A4A-5E1D9C6BFE44}" type="presOf" srcId="{FC739DC5-9A26-445D-AEF5-3C4E17E1B7ED}" destId="{76773EB9-FDCA-4AC2-87F2-5E073338AB0D}" srcOrd="0" destOrd="0" presId="urn:microsoft.com/office/officeart/2005/8/layout/vProcess5"/>
    <dgm:cxn modelId="{3CA90C4E-533C-4130-A768-37DCDD6F624C}" srcId="{06A85AAA-D0D0-4158-AA18-790E1F7A754F}" destId="{0F937762-E649-4E00-9FED-29ABBE0DC96A}" srcOrd="4" destOrd="0" parTransId="{9EAD1007-2D50-4F57-8623-07BA0CCE00CE}" sibTransId="{B5FDA757-88F0-4D6A-9E2A-F4D736DABB00}"/>
    <dgm:cxn modelId="{DC370453-38DE-4F7A-A1A4-C37F76B011CB}" type="presOf" srcId="{86B1E387-4942-4BE3-9FEA-E84A7B604D80}" destId="{86AFEBF2-C132-42AE-AA5F-C40D8E0AD988}" srcOrd="0" destOrd="0" presId="urn:microsoft.com/office/officeart/2005/8/layout/vProcess5"/>
    <dgm:cxn modelId="{76B72974-B6A8-4600-A9C6-2CCF30F327D3}" type="presOf" srcId="{2268123B-AB8F-4057-8234-3EDACFD184F8}" destId="{E0C27358-B172-42A1-BD2D-98A0622DB1E8}" srcOrd="0" destOrd="0" presId="urn:microsoft.com/office/officeart/2005/8/layout/vProcess5"/>
    <dgm:cxn modelId="{6432A757-ABBE-4D64-8840-427DAF8CDFA4}" type="presOf" srcId="{8DCEA50B-6E6E-4A2C-B3D0-557F85FDBBBC}" destId="{27EBFFCE-A5ED-472A-B97B-AADD6527ED18}" srcOrd="1" destOrd="0" presId="urn:microsoft.com/office/officeart/2005/8/layout/vProcess5"/>
    <dgm:cxn modelId="{C4E08B58-C255-471F-9554-5132E191A677}" type="presOf" srcId="{328E04B0-7038-4936-BE8B-3AE81A0B81C9}" destId="{2F106672-7078-4C0F-BD57-4D4624164280}" srcOrd="0" destOrd="0" presId="urn:microsoft.com/office/officeart/2005/8/layout/vProcess5"/>
    <dgm:cxn modelId="{BEA7268C-D171-490B-920C-38B03334177A}" type="presOf" srcId="{BE99C5CB-333B-4DB3-B384-8E529E71BE65}" destId="{79918BFE-12CA-47DA-B6DD-107B25D15DD8}" srcOrd="0" destOrd="0" presId="urn:microsoft.com/office/officeart/2005/8/layout/vProcess5"/>
    <dgm:cxn modelId="{89C89595-14BA-4697-BFDB-CD535E0956E8}" type="presOf" srcId="{E5BF359D-2187-48E9-9CC0-C51CEDE4A31C}" destId="{FF1344CC-A79F-4546-B1E1-A79A5EFAE17D}" srcOrd="0" destOrd="0" presId="urn:microsoft.com/office/officeart/2005/8/layout/vProcess5"/>
    <dgm:cxn modelId="{7BE87698-B3A8-4CDE-84AF-F0CC6ADE0186}" srcId="{06A85AAA-D0D0-4158-AA18-790E1F7A754F}" destId="{8DCEA50B-6E6E-4A2C-B3D0-557F85FDBBBC}" srcOrd="1" destOrd="0" parTransId="{25BFAFB3-32E9-4EAE-9331-B144ABC228F2}" sibTransId="{FC739DC5-9A26-445D-AEF5-3C4E17E1B7ED}"/>
    <dgm:cxn modelId="{50DBD0A3-9350-4D1F-8C46-1CC6CD79C038}" type="presOf" srcId="{C9622344-9212-4897-9EFA-0D959CA7AADC}" destId="{202D24E5-7210-4870-AB3C-97BE65A3A94E}" srcOrd="0" destOrd="0" presId="urn:microsoft.com/office/officeart/2005/8/layout/vProcess5"/>
    <dgm:cxn modelId="{A22118CB-C1FD-4072-A579-3C09594D8201}" type="presOf" srcId="{8DCEA50B-6E6E-4A2C-B3D0-557F85FDBBBC}" destId="{1448EEF8-77DA-4B43-B05B-9074C2B438A5}" srcOrd="0" destOrd="0" presId="urn:microsoft.com/office/officeart/2005/8/layout/vProcess5"/>
    <dgm:cxn modelId="{FA7234DD-EEC4-49E4-8390-E3F07CA3EEF4}" srcId="{06A85AAA-D0D0-4158-AA18-790E1F7A754F}" destId="{C9622344-9212-4897-9EFA-0D959CA7AADC}" srcOrd="0" destOrd="0" parTransId="{7E1E9755-6DF3-4359-A254-C2C458DF0E12}" sibTransId="{328E04B0-7038-4936-BE8B-3AE81A0B81C9}"/>
    <dgm:cxn modelId="{A437B4E2-CBB4-4FA4-9A7A-9FAF46FF9D81}" type="presOf" srcId="{E5BF359D-2187-48E9-9CC0-C51CEDE4A31C}" destId="{76FAC29E-CA8A-425C-B15E-641273969D39}" srcOrd="1" destOrd="0" presId="urn:microsoft.com/office/officeart/2005/8/layout/vProcess5"/>
    <dgm:cxn modelId="{2E69B9EA-C4A8-4605-9F7F-6B2D453EB2BE}" type="presOf" srcId="{0F937762-E649-4E00-9FED-29ABBE0DC96A}" destId="{5553D36D-EFC4-4AA2-B886-57DD77984BC5}" srcOrd="0" destOrd="0" presId="urn:microsoft.com/office/officeart/2005/8/layout/vProcess5"/>
    <dgm:cxn modelId="{6528A0EF-7054-4E8C-A67B-53EA81E0324E}" type="presOf" srcId="{0F937762-E649-4E00-9FED-29ABBE0DC96A}" destId="{A3E3A03A-4FAE-485F-B9F1-59B3B81DF61F}" srcOrd="1" destOrd="0" presId="urn:microsoft.com/office/officeart/2005/8/layout/vProcess5"/>
    <dgm:cxn modelId="{040102F6-3223-469E-AD8A-CF83BDB63366}" srcId="{06A85AAA-D0D0-4158-AA18-790E1F7A754F}" destId="{2268123B-AB8F-4057-8234-3EDACFD184F8}" srcOrd="3" destOrd="0" parTransId="{80CBBBDC-8AFA-427A-9C13-285D9F58A0CA}" sibTransId="{BE99C5CB-333B-4DB3-B384-8E529E71BE65}"/>
    <dgm:cxn modelId="{37B8FE9D-713B-40E6-B875-FC333AB71535}" type="presParOf" srcId="{6E131C5F-C7C9-4536-B3BF-7437A315471E}" destId="{EB13F335-523D-4FAF-AAF5-A494DEE5D73D}" srcOrd="0" destOrd="0" presId="urn:microsoft.com/office/officeart/2005/8/layout/vProcess5"/>
    <dgm:cxn modelId="{C7C6AB45-A87A-4A89-B455-A8EDFC300566}" type="presParOf" srcId="{6E131C5F-C7C9-4536-B3BF-7437A315471E}" destId="{202D24E5-7210-4870-AB3C-97BE65A3A94E}" srcOrd="1" destOrd="0" presId="urn:microsoft.com/office/officeart/2005/8/layout/vProcess5"/>
    <dgm:cxn modelId="{D0C8E55A-F7AD-4328-85C4-5E0C9FAB7F0A}" type="presParOf" srcId="{6E131C5F-C7C9-4536-B3BF-7437A315471E}" destId="{1448EEF8-77DA-4B43-B05B-9074C2B438A5}" srcOrd="2" destOrd="0" presId="urn:microsoft.com/office/officeart/2005/8/layout/vProcess5"/>
    <dgm:cxn modelId="{156B8F8E-2285-4BC8-BC9C-1656F95B7B7A}" type="presParOf" srcId="{6E131C5F-C7C9-4536-B3BF-7437A315471E}" destId="{FF1344CC-A79F-4546-B1E1-A79A5EFAE17D}" srcOrd="3" destOrd="0" presId="urn:microsoft.com/office/officeart/2005/8/layout/vProcess5"/>
    <dgm:cxn modelId="{4AAFD7A6-22B4-40AB-96B1-9A2D202FC3E4}" type="presParOf" srcId="{6E131C5F-C7C9-4536-B3BF-7437A315471E}" destId="{E0C27358-B172-42A1-BD2D-98A0622DB1E8}" srcOrd="4" destOrd="0" presId="urn:microsoft.com/office/officeart/2005/8/layout/vProcess5"/>
    <dgm:cxn modelId="{6473D37E-0679-4055-A311-AD7B00FA0710}" type="presParOf" srcId="{6E131C5F-C7C9-4536-B3BF-7437A315471E}" destId="{5553D36D-EFC4-4AA2-B886-57DD77984BC5}" srcOrd="5" destOrd="0" presId="urn:microsoft.com/office/officeart/2005/8/layout/vProcess5"/>
    <dgm:cxn modelId="{72794650-8801-446C-A9F2-E44470C19DA2}" type="presParOf" srcId="{6E131C5F-C7C9-4536-B3BF-7437A315471E}" destId="{2F106672-7078-4C0F-BD57-4D4624164280}" srcOrd="6" destOrd="0" presId="urn:microsoft.com/office/officeart/2005/8/layout/vProcess5"/>
    <dgm:cxn modelId="{F5761B17-2E3E-4313-AA22-CF1E30FC907D}" type="presParOf" srcId="{6E131C5F-C7C9-4536-B3BF-7437A315471E}" destId="{76773EB9-FDCA-4AC2-87F2-5E073338AB0D}" srcOrd="7" destOrd="0" presId="urn:microsoft.com/office/officeart/2005/8/layout/vProcess5"/>
    <dgm:cxn modelId="{A4DF6E91-0BAE-41E9-B344-FA0482FB5629}" type="presParOf" srcId="{6E131C5F-C7C9-4536-B3BF-7437A315471E}" destId="{86AFEBF2-C132-42AE-AA5F-C40D8E0AD988}" srcOrd="8" destOrd="0" presId="urn:microsoft.com/office/officeart/2005/8/layout/vProcess5"/>
    <dgm:cxn modelId="{3D18278D-A9BD-4083-851A-21D3D081E383}" type="presParOf" srcId="{6E131C5F-C7C9-4536-B3BF-7437A315471E}" destId="{79918BFE-12CA-47DA-B6DD-107B25D15DD8}" srcOrd="9" destOrd="0" presId="urn:microsoft.com/office/officeart/2005/8/layout/vProcess5"/>
    <dgm:cxn modelId="{1F450B29-6A6F-489E-A3D0-C9CECBD0C887}" type="presParOf" srcId="{6E131C5F-C7C9-4536-B3BF-7437A315471E}" destId="{DE162508-DBD3-4F3D-A5EF-EEB47A8D8007}" srcOrd="10" destOrd="0" presId="urn:microsoft.com/office/officeart/2005/8/layout/vProcess5"/>
    <dgm:cxn modelId="{CAA16E01-167D-46F0-9D02-BEA8D3B1450D}" type="presParOf" srcId="{6E131C5F-C7C9-4536-B3BF-7437A315471E}" destId="{27EBFFCE-A5ED-472A-B97B-AADD6527ED18}" srcOrd="11" destOrd="0" presId="urn:microsoft.com/office/officeart/2005/8/layout/vProcess5"/>
    <dgm:cxn modelId="{E4C41049-2369-40FC-8E08-EACB1F454F29}" type="presParOf" srcId="{6E131C5F-C7C9-4536-B3BF-7437A315471E}" destId="{76FAC29E-CA8A-425C-B15E-641273969D39}" srcOrd="12" destOrd="0" presId="urn:microsoft.com/office/officeart/2005/8/layout/vProcess5"/>
    <dgm:cxn modelId="{96C6103B-A87F-49E6-B4B3-5DE65B528F0C}" type="presParOf" srcId="{6E131C5F-C7C9-4536-B3BF-7437A315471E}" destId="{D0E93300-14DB-4E1B-99DE-A5011729D6C4}" srcOrd="13" destOrd="0" presId="urn:microsoft.com/office/officeart/2005/8/layout/vProcess5"/>
    <dgm:cxn modelId="{56CA0A76-7A26-4E69-8BC3-04C607817293}" type="presParOf" srcId="{6E131C5F-C7C9-4536-B3BF-7437A315471E}" destId="{A3E3A03A-4FAE-485F-B9F1-59B3B81DF61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F77A8-C95D-483B-BA9A-9E2756FB2E2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693C2D8-5586-4959-958A-6984C4969E4C}">
      <dgm:prSet custT="1"/>
      <dgm:spPr/>
      <dgm:t>
        <a:bodyPr/>
        <a:lstStyle/>
        <a:p>
          <a:r>
            <a:rPr lang="hr-HR" sz="1400" b="0" i="0" noProof="0"/>
            <a:t>električna energija</a:t>
          </a:r>
          <a:endParaRPr lang="hr-HR" sz="1400" noProof="0"/>
        </a:p>
      </dgm:t>
    </dgm:pt>
    <dgm:pt modelId="{5240AA19-E32C-4D89-8437-951810A3CF2C}" type="parTrans" cxnId="{B8A1B042-44C2-48AA-92BC-DEF52B612ABD}">
      <dgm:prSet/>
      <dgm:spPr/>
      <dgm:t>
        <a:bodyPr/>
        <a:lstStyle/>
        <a:p>
          <a:endParaRPr lang="en-US" sz="1400"/>
        </a:p>
      </dgm:t>
    </dgm:pt>
    <dgm:pt modelId="{55299DD4-B51A-4B5F-B61F-40C6915B1FED}" type="sibTrans" cxnId="{B8A1B042-44C2-48AA-92BC-DEF52B612ABD}">
      <dgm:prSet/>
      <dgm:spPr/>
      <dgm:t>
        <a:bodyPr/>
        <a:lstStyle/>
        <a:p>
          <a:endParaRPr lang="en-US" sz="1400"/>
        </a:p>
      </dgm:t>
    </dgm:pt>
    <dgm:pt modelId="{CE8ECC7A-4952-4C2A-95BB-D8BFB02EBDC3}">
      <dgm:prSet custT="1"/>
      <dgm:spPr/>
      <dgm:t>
        <a:bodyPr/>
        <a:lstStyle/>
        <a:p>
          <a:r>
            <a:rPr lang="hr-HR" sz="1400" b="0" i="0" noProof="0"/>
            <a:t>uredski papir</a:t>
          </a:r>
          <a:endParaRPr lang="hr-HR" sz="1400" noProof="0"/>
        </a:p>
      </dgm:t>
    </dgm:pt>
    <dgm:pt modelId="{9482DFB6-5325-4499-A539-6181621CF7DF}" type="parTrans" cxnId="{E1C94FCB-06F8-49A1-9E9D-62242C27FFB6}">
      <dgm:prSet/>
      <dgm:spPr/>
      <dgm:t>
        <a:bodyPr/>
        <a:lstStyle/>
        <a:p>
          <a:endParaRPr lang="en-US" sz="1400"/>
        </a:p>
      </dgm:t>
    </dgm:pt>
    <dgm:pt modelId="{7088C3A9-F221-4C9D-ADCA-D730C656611B}" type="sibTrans" cxnId="{E1C94FCB-06F8-49A1-9E9D-62242C27FFB6}">
      <dgm:prSet/>
      <dgm:spPr/>
      <dgm:t>
        <a:bodyPr/>
        <a:lstStyle/>
        <a:p>
          <a:endParaRPr lang="en-US" sz="1400"/>
        </a:p>
      </dgm:t>
    </dgm:pt>
    <dgm:pt modelId="{814F959D-ADAC-447A-AD56-FCD08E35C926}">
      <dgm:prSet custT="1"/>
      <dgm:spPr/>
      <dgm:t>
        <a:bodyPr/>
        <a:lstStyle/>
        <a:p>
          <a:r>
            <a:rPr lang="hr-HR" sz="1400" b="0" i="0" noProof="0"/>
            <a:t>papirna konfekcija</a:t>
          </a:r>
          <a:endParaRPr lang="hr-HR" sz="1400" noProof="0"/>
        </a:p>
      </dgm:t>
    </dgm:pt>
    <dgm:pt modelId="{92882A26-8463-4B61-9B24-A2D36B033899}" type="parTrans" cxnId="{6D44CD17-30C8-4D2F-8A38-CF09959863E9}">
      <dgm:prSet/>
      <dgm:spPr/>
      <dgm:t>
        <a:bodyPr/>
        <a:lstStyle/>
        <a:p>
          <a:endParaRPr lang="en-US" sz="1400"/>
        </a:p>
      </dgm:t>
    </dgm:pt>
    <dgm:pt modelId="{A2376099-2DCB-4999-9B66-BCD8E11D7647}" type="sibTrans" cxnId="{6D44CD17-30C8-4D2F-8A38-CF09959863E9}">
      <dgm:prSet/>
      <dgm:spPr/>
      <dgm:t>
        <a:bodyPr/>
        <a:lstStyle/>
        <a:p>
          <a:endParaRPr lang="en-US" sz="1400"/>
        </a:p>
      </dgm:t>
    </dgm:pt>
    <dgm:pt modelId="{63C57EDD-52CE-40CE-AE64-7388A4AAEDF2}">
      <dgm:prSet custT="1"/>
      <dgm:spPr/>
      <dgm:t>
        <a:bodyPr/>
        <a:lstStyle/>
        <a:p>
          <a:r>
            <a:rPr lang="hr-HR" sz="1400" b="0" i="0" noProof="0"/>
            <a:t>sredstva za čišćenje i higijenu</a:t>
          </a:r>
          <a:endParaRPr lang="hr-HR" sz="1400" noProof="0"/>
        </a:p>
      </dgm:t>
    </dgm:pt>
    <dgm:pt modelId="{60E35D41-8EBB-494E-BD1A-720012BE695C}" type="parTrans" cxnId="{BD0942E9-8B8B-4533-9CFE-F6857DAD6A22}">
      <dgm:prSet/>
      <dgm:spPr/>
      <dgm:t>
        <a:bodyPr/>
        <a:lstStyle/>
        <a:p>
          <a:endParaRPr lang="en-US" sz="1400"/>
        </a:p>
      </dgm:t>
    </dgm:pt>
    <dgm:pt modelId="{71E20DE2-E3D3-4D6C-9336-E8EC437196FD}" type="sibTrans" cxnId="{BD0942E9-8B8B-4533-9CFE-F6857DAD6A22}">
      <dgm:prSet/>
      <dgm:spPr/>
      <dgm:t>
        <a:bodyPr/>
        <a:lstStyle/>
        <a:p>
          <a:endParaRPr lang="en-US" sz="1400"/>
        </a:p>
      </dgm:t>
    </dgm:pt>
    <dgm:pt modelId="{EBE9600A-0274-4DED-9CB7-BB1E9F728ADE}">
      <dgm:prSet custT="1"/>
      <dgm:spPr/>
      <dgm:t>
        <a:bodyPr/>
        <a:lstStyle/>
        <a:p>
          <a:r>
            <a:rPr lang="hr-HR" sz="1400" b="0" i="0" noProof="0"/>
            <a:t>usluga čišćenja prostorija</a:t>
          </a:r>
          <a:endParaRPr lang="hr-HR" sz="1400" noProof="0"/>
        </a:p>
      </dgm:t>
    </dgm:pt>
    <dgm:pt modelId="{0002DDA9-476B-4C99-9B9A-F2F836A9623E}" type="parTrans" cxnId="{A17B9335-C5C4-4C62-BE8B-46ED35FD4A6B}">
      <dgm:prSet/>
      <dgm:spPr/>
      <dgm:t>
        <a:bodyPr/>
        <a:lstStyle/>
        <a:p>
          <a:endParaRPr lang="en-US" sz="1400"/>
        </a:p>
      </dgm:t>
    </dgm:pt>
    <dgm:pt modelId="{1F0C03C2-6531-471E-8A97-0AC06A5BE3DB}" type="sibTrans" cxnId="{A17B9335-C5C4-4C62-BE8B-46ED35FD4A6B}">
      <dgm:prSet/>
      <dgm:spPr/>
      <dgm:t>
        <a:bodyPr/>
        <a:lstStyle/>
        <a:p>
          <a:endParaRPr lang="en-US" sz="1400"/>
        </a:p>
      </dgm:t>
    </dgm:pt>
    <dgm:pt modelId="{B8458549-C7DC-486A-B6A2-980BCD80F202}">
      <dgm:prSet custT="1"/>
      <dgm:spPr/>
      <dgm:t>
        <a:bodyPr/>
        <a:lstStyle/>
        <a:p>
          <a:r>
            <a:rPr lang="hr-HR" sz="1400" b="0" i="0" noProof="0"/>
            <a:t> računala i računalna oprema</a:t>
          </a:r>
          <a:endParaRPr lang="hr-HR" sz="1400" noProof="0"/>
        </a:p>
      </dgm:t>
    </dgm:pt>
    <dgm:pt modelId="{0B350852-A28F-489D-B25C-DC003822393D}" type="parTrans" cxnId="{17C3A356-35EB-4E21-9858-79DA3E87251F}">
      <dgm:prSet/>
      <dgm:spPr/>
      <dgm:t>
        <a:bodyPr/>
        <a:lstStyle/>
        <a:p>
          <a:endParaRPr lang="en-US" sz="1400"/>
        </a:p>
      </dgm:t>
    </dgm:pt>
    <dgm:pt modelId="{D272A71E-7576-4815-B9E1-AF555850D1DC}" type="sibTrans" cxnId="{17C3A356-35EB-4E21-9858-79DA3E87251F}">
      <dgm:prSet/>
      <dgm:spPr/>
      <dgm:t>
        <a:bodyPr/>
        <a:lstStyle/>
        <a:p>
          <a:endParaRPr lang="en-US" sz="1400"/>
        </a:p>
      </dgm:t>
    </dgm:pt>
    <dgm:pt modelId="{5D682FF9-EA74-4246-AE7A-55417AB68FE2}">
      <dgm:prSet custT="1"/>
      <dgm:spPr/>
      <dgm:t>
        <a:bodyPr/>
        <a:lstStyle/>
        <a:p>
          <a:r>
            <a:rPr lang="hr-HR" sz="1400" b="0" i="0" noProof="0"/>
            <a:t>toneri i tinte</a:t>
          </a:r>
          <a:endParaRPr lang="hr-HR" sz="1400" noProof="0"/>
        </a:p>
      </dgm:t>
    </dgm:pt>
    <dgm:pt modelId="{F163B9D8-9D56-49DE-8F13-34970C2D0039}" type="parTrans" cxnId="{94097448-B2F3-442C-AFE8-42418670F81E}">
      <dgm:prSet/>
      <dgm:spPr/>
      <dgm:t>
        <a:bodyPr/>
        <a:lstStyle/>
        <a:p>
          <a:endParaRPr lang="en-US" sz="1400"/>
        </a:p>
      </dgm:t>
    </dgm:pt>
    <dgm:pt modelId="{DF0B6F5C-96AC-4A49-8792-FBF6560EA7F6}" type="sibTrans" cxnId="{94097448-B2F3-442C-AFE8-42418670F81E}">
      <dgm:prSet/>
      <dgm:spPr/>
      <dgm:t>
        <a:bodyPr/>
        <a:lstStyle/>
        <a:p>
          <a:endParaRPr lang="en-US" sz="1400"/>
        </a:p>
      </dgm:t>
    </dgm:pt>
    <dgm:pt modelId="{25F79E2F-7EC8-4D56-ABAC-BCC431C032A3}">
      <dgm:prSet custT="1"/>
      <dgm:spPr/>
      <dgm:t>
        <a:bodyPr/>
        <a:lstStyle/>
        <a:p>
          <a:r>
            <a:rPr lang="hr-HR" sz="1400" b="0" i="0" noProof="0"/>
            <a:t> proizvodi od tiskanog papira, proizvodi od papira za pisanje i papirnate vrećice</a:t>
          </a:r>
          <a:endParaRPr lang="hr-HR" sz="1400" noProof="0"/>
        </a:p>
      </dgm:t>
    </dgm:pt>
    <dgm:pt modelId="{B98E459E-8451-4C20-8995-BBFA43D0B697}" type="parTrans" cxnId="{165FDF1B-49C6-457E-A5F7-5245D8C4EB6F}">
      <dgm:prSet/>
      <dgm:spPr/>
      <dgm:t>
        <a:bodyPr/>
        <a:lstStyle/>
        <a:p>
          <a:endParaRPr lang="en-US" sz="1400"/>
        </a:p>
      </dgm:t>
    </dgm:pt>
    <dgm:pt modelId="{A7A56C0B-EE43-4995-AB6A-3D0F153649FB}" type="sibTrans" cxnId="{165FDF1B-49C6-457E-A5F7-5245D8C4EB6F}">
      <dgm:prSet/>
      <dgm:spPr/>
      <dgm:t>
        <a:bodyPr/>
        <a:lstStyle/>
        <a:p>
          <a:endParaRPr lang="en-US" sz="1400"/>
        </a:p>
      </dgm:t>
    </dgm:pt>
    <dgm:pt modelId="{381B28DF-5B43-4824-A63D-B783F0977B43}">
      <dgm:prSet custT="1"/>
      <dgm:spPr/>
      <dgm:t>
        <a:bodyPr/>
        <a:lstStyle/>
        <a:p>
          <a:r>
            <a:rPr lang="hr-HR" sz="1400" b="0" i="0" noProof="0"/>
            <a:t>promotivni materijali</a:t>
          </a:r>
          <a:endParaRPr lang="hr-HR" sz="1400" noProof="0"/>
        </a:p>
      </dgm:t>
    </dgm:pt>
    <dgm:pt modelId="{FA8870AB-CA66-440A-BA65-4CF14FDD080F}" type="parTrans" cxnId="{F2298F8B-28DE-4FE3-954D-52BB5938A10B}">
      <dgm:prSet/>
      <dgm:spPr/>
      <dgm:t>
        <a:bodyPr/>
        <a:lstStyle/>
        <a:p>
          <a:endParaRPr lang="en-US" sz="1400"/>
        </a:p>
      </dgm:t>
    </dgm:pt>
    <dgm:pt modelId="{C5737A1A-6246-4D91-94C0-19E716CF005A}" type="sibTrans" cxnId="{F2298F8B-28DE-4FE3-954D-52BB5938A10B}">
      <dgm:prSet/>
      <dgm:spPr/>
      <dgm:t>
        <a:bodyPr/>
        <a:lstStyle/>
        <a:p>
          <a:endParaRPr lang="en-US" sz="1400"/>
        </a:p>
      </dgm:t>
    </dgm:pt>
    <dgm:pt modelId="{45C6F31A-A842-4597-8EBF-904205EAA819}">
      <dgm:prSet custT="1"/>
      <dgm:spPr/>
      <dgm:t>
        <a:bodyPr/>
        <a:lstStyle/>
        <a:p>
          <a:r>
            <a:rPr lang="hr-HR" sz="1400" b="0" i="0" noProof="0"/>
            <a:t>oprema za snimanje, obradu i prikaz slike i televizori</a:t>
          </a:r>
          <a:endParaRPr lang="hr-HR" sz="1400" noProof="0"/>
        </a:p>
      </dgm:t>
    </dgm:pt>
    <dgm:pt modelId="{04319397-4FD7-4A65-84D3-E6CEF15E5434}" type="parTrans" cxnId="{C7865C61-59D8-4A88-9BE7-E5042A616804}">
      <dgm:prSet/>
      <dgm:spPr/>
      <dgm:t>
        <a:bodyPr/>
        <a:lstStyle/>
        <a:p>
          <a:endParaRPr lang="en-US" sz="1400"/>
        </a:p>
      </dgm:t>
    </dgm:pt>
    <dgm:pt modelId="{9665B106-1427-42AE-B78C-F00E607D44D0}" type="sibTrans" cxnId="{C7865C61-59D8-4A88-9BE7-E5042A616804}">
      <dgm:prSet/>
      <dgm:spPr/>
      <dgm:t>
        <a:bodyPr/>
        <a:lstStyle/>
        <a:p>
          <a:endParaRPr lang="en-US" sz="1400"/>
        </a:p>
      </dgm:t>
    </dgm:pt>
    <dgm:pt modelId="{1E95F317-2B09-4872-B7C4-0D23D717D370}">
      <dgm:prSet custT="1"/>
      <dgm:spPr/>
      <dgm:t>
        <a:bodyPr/>
        <a:lstStyle/>
        <a:p>
          <a:r>
            <a:rPr lang="hr-HR" sz="1400" b="0" i="0" noProof="0"/>
            <a:t>klima uređaji</a:t>
          </a:r>
          <a:endParaRPr lang="hr-HR" sz="1400" noProof="0"/>
        </a:p>
      </dgm:t>
    </dgm:pt>
    <dgm:pt modelId="{9F69DE2E-F8B0-4AFD-95AF-89DCF3A169BD}" type="parTrans" cxnId="{E9454509-483A-4073-AF9C-8350E908C555}">
      <dgm:prSet/>
      <dgm:spPr/>
      <dgm:t>
        <a:bodyPr/>
        <a:lstStyle/>
        <a:p>
          <a:endParaRPr lang="en-US" sz="1400"/>
        </a:p>
      </dgm:t>
    </dgm:pt>
    <dgm:pt modelId="{ED8EF411-B414-42FF-8ACA-F6C765D6CFF4}" type="sibTrans" cxnId="{E9454509-483A-4073-AF9C-8350E908C555}">
      <dgm:prSet/>
      <dgm:spPr/>
      <dgm:t>
        <a:bodyPr/>
        <a:lstStyle/>
        <a:p>
          <a:endParaRPr lang="en-US" sz="1400"/>
        </a:p>
      </dgm:t>
    </dgm:pt>
    <dgm:pt modelId="{7F68E6B7-1163-4952-B2F4-3962F94D3E77}">
      <dgm:prSet custT="1"/>
      <dgm:spPr/>
      <dgm:t>
        <a:bodyPr/>
        <a:lstStyle/>
        <a:p>
          <a:r>
            <a:rPr lang="hr-HR" sz="1400" b="0" i="0" noProof="0"/>
            <a:t>svjetiljke i električne žarulje</a:t>
          </a:r>
          <a:endParaRPr lang="hr-HR" sz="1400" noProof="0"/>
        </a:p>
      </dgm:t>
    </dgm:pt>
    <dgm:pt modelId="{BEA57F7C-BB7F-4C2A-8B1F-1EBD64815B12}" type="parTrans" cxnId="{A13C5C98-0065-45C8-A304-00F5326413EE}">
      <dgm:prSet/>
      <dgm:spPr/>
      <dgm:t>
        <a:bodyPr/>
        <a:lstStyle/>
        <a:p>
          <a:endParaRPr lang="en-US" sz="1400"/>
        </a:p>
      </dgm:t>
    </dgm:pt>
    <dgm:pt modelId="{2BF2420C-57C8-460C-A784-0682D4494327}" type="sibTrans" cxnId="{A13C5C98-0065-45C8-A304-00F5326413EE}">
      <dgm:prSet/>
      <dgm:spPr/>
      <dgm:t>
        <a:bodyPr/>
        <a:lstStyle/>
        <a:p>
          <a:endParaRPr lang="en-US" sz="1400"/>
        </a:p>
      </dgm:t>
    </dgm:pt>
    <dgm:pt modelId="{406E5686-797B-4C27-BA8B-18980F82CEBD}">
      <dgm:prSet custT="1"/>
      <dgm:spPr/>
      <dgm:t>
        <a:bodyPr/>
        <a:lstStyle/>
        <a:p>
          <a:r>
            <a:rPr lang="hr-HR" sz="1400" b="0" i="0" noProof="0"/>
            <a:t>vozila za cestovni promet</a:t>
          </a:r>
          <a:endParaRPr lang="hr-HR" sz="1400" noProof="0"/>
        </a:p>
      </dgm:t>
    </dgm:pt>
    <dgm:pt modelId="{6A4002E4-3E10-49E6-BEE2-6B33A7AE7FA3}" type="parTrans" cxnId="{5D0E9E14-6072-40D6-BCD5-269D0D0DD3BB}">
      <dgm:prSet/>
      <dgm:spPr/>
      <dgm:t>
        <a:bodyPr/>
        <a:lstStyle/>
        <a:p>
          <a:endParaRPr lang="en-US" sz="1400"/>
        </a:p>
      </dgm:t>
    </dgm:pt>
    <dgm:pt modelId="{03CE3AAD-56C6-4781-8744-515F85FAC2A4}" type="sibTrans" cxnId="{5D0E9E14-6072-40D6-BCD5-269D0D0DD3BB}">
      <dgm:prSet/>
      <dgm:spPr/>
      <dgm:t>
        <a:bodyPr/>
        <a:lstStyle/>
        <a:p>
          <a:endParaRPr lang="en-US" sz="1400"/>
        </a:p>
      </dgm:t>
    </dgm:pt>
    <dgm:pt modelId="{1A87F2AF-DEBC-48E3-8B2D-776CB2198AF3}">
      <dgm:prSet custT="1"/>
      <dgm:spPr/>
      <dgm:t>
        <a:bodyPr/>
        <a:lstStyle/>
        <a:p>
          <a:r>
            <a:rPr lang="hr-HR" sz="1400" b="0" i="0" noProof="0"/>
            <a:t> pneumatici za motorna vozila</a:t>
          </a:r>
          <a:endParaRPr lang="hr-HR" sz="1400" noProof="0"/>
        </a:p>
      </dgm:t>
    </dgm:pt>
    <dgm:pt modelId="{733B35F4-FD1B-4573-B669-6AFEB0CB0E53}" type="parTrans" cxnId="{A28CE3B6-6EC0-48FD-A497-FE8CF6ADB6E4}">
      <dgm:prSet/>
      <dgm:spPr/>
      <dgm:t>
        <a:bodyPr/>
        <a:lstStyle/>
        <a:p>
          <a:endParaRPr lang="en-US" sz="1400"/>
        </a:p>
      </dgm:t>
    </dgm:pt>
    <dgm:pt modelId="{81C42726-F90E-4230-915A-3D1BC83459E4}" type="sibTrans" cxnId="{A28CE3B6-6EC0-48FD-A497-FE8CF6ADB6E4}">
      <dgm:prSet/>
      <dgm:spPr/>
      <dgm:t>
        <a:bodyPr/>
        <a:lstStyle/>
        <a:p>
          <a:endParaRPr lang="en-US" sz="1400"/>
        </a:p>
      </dgm:t>
    </dgm:pt>
    <dgm:pt modelId="{EB673FE7-D253-42F6-9D8E-43E601B6F8E2}">
      <dgm:prSet custT="1"/>
      <dgm:spPr/>
      <dgm:t>
        <a:bodyPr/>
        <a:lstStyle/>
        <a:p>
          <a:r>
            <a:rPr lang="hr-HR" sz="1400" b="0" i="0" noProof="0"/>
            <a:t>namještaj i građevinska stolarija i ostali građevinski elementi od drva</a:t>
          </a:r>
          <a:endParaRPr lang="hr-HR" sz="1400" noProof="0"/>
        </a:p>
      </dgm:t>
    </dgm:pt>
    <dgm:pt modelId="{1DCB39BB-1AB6-40DB-8DCF-569F9917B3CD}" type="parTrans" cxnId="{1D3223AE-5402-4BB7-9C61-37976E58E23C}">
      <dgm:prSet/>
      <dgm:spPr/>
      <dgm:t>
        <a:bodyPr/>
        <a:lstStyle/>
        <a:p>
          <a:endParaRPr lang="en-US" sz="1400"/>
        </a:p>
      </dgm:t>
    </dgm:pt>
    <dgm:pt modelId="{B66875BD-3C25-4117-813B-ADF636D6290B}" type="sibTrans" cxnId="{1D3223AE-5402-4BB7-9C61-37976E58E23C}">
      <dgm:prSet/>
      <dgm:spPr/>
      <dgm:t>
        <a:bodyPr/>
        <a:lstStyle/>
        <a:p>
          <a:endParaRPr lang="en-US" sz="1400"/>
        </a:p>
      </dgm:t>
    </dgm:pt>
    <dgm:pt modelId="{4A17B379-4AFB-451D-9974-CF7B2BA952D1}">
      <dgm:prSet custT="1"/>
      <dgm:spPr/>
      <dgm:t>
        <a:bodyPr/>
        <a:lstStyle/>
        <a:p>
          <a:r>
            <a:rPr lang="hr-HR" sz="1400" b="0" i="0" noProof="0"/>
            <a:t>prehrana i catering</a:t>
          </a:r>
          <a:endParaRPr lang="hr-HR" sz="1400" noProof="0"/>
        </a:p>
      </dgm:t>
    </dgm:pt>
    <dgm:pt modelId="{E1D4D445-D4A7-44E6-A015-949A31A1AB84}" type="parTrans" cxnId="{2A512256-FB9C-45A8-88A3-045A22AB2555}">
      <dgm:prSet/>
      <dgm:spPr/>
      <dgm:t>
        <a:bodyPr/>
        <a:lstStyle/>
        <a:p>
          <a:endParaRPr lang="en-US" sz="1400"/>
        </a:p>
      </dgm:t>
    </dgm:pt>
    <dgm:pt modelId="{1FC665DE-017D-4C43-A54F-DD36BD13077D}" type="sibTrans" cxnId="{2A512256-FB9C-45A8-88A3-045A22AB2555}">
      <dgm:prSet/>
      <dgm:spPr/>
      <dgm:t>
        <a:bodyPr/>
        <a:lstStyle/>
        <a:p>
          <a:endParaRPr lang="en-US" sz="1400"/>
        </a:p>
      </dgm:t>
    </dgm:pt>
    <dgm:pt modelId="{4D3CD90E-3572-4919-BADF-36034C8A2D78}">
      <dgm:prSet custT="1"/>
      <dgm:spPr/>
      <dgm:t>
        <a:bodyPr/>
        <a:lstStyle/>
        <a:p>
          <a:r>
            <a:rPr lang="hr-HR" sz="1400" b="0" i="0" noProof="0"/>
            <a:t>odjeća</a:t>
          </a:r>
          <a:endParaRPr lang="hr-HR" sz="1400" noProof="0"/>
        </a:p>
      </dgm:t>
    </dgm:pt>
    <dgm:pt modelId="{C5C25DC4-9935-45CF-B1A2-C4A30D17B6FE}" type="parTrans" cxnId="{A51B6B81-1D68-47C7-B198-12B018CF866A}">
      <dgm:prSet/>
      <dgm:spPr/>
      <dgm:t>
        <a:bodyPr/>
        <a:lstStyle/>
        <a:p>
          <a:endParaRPr lang="en-US" sz="1400"/>
        </a:p>
      </dgm:t>
    </dgm:pt>
    <dgm:pt modelId="{614E02A0-665D-40D1-92C6-3555E6A6B83A}" type="sibTrans" cxnId="{A51B6B81-1D68-47C7-B198-12B018CF866A}">
      <dgm:prSet/>
      <dgm:spPr/>
      <dgm:t>
        <a:bodyPr/>
        <a:lstStyle/>
        <a:p>
          <a:endParaRPr lang="en-US" sz="1400"/>
        </a:p>
      </dgm:t>
    </dgm:pt>
    <dgm:pt modelId="{38C2D766-4C1A-4B46-BA34-E0FF1176A80C}" type="pres">
      <dgm:prSet presAssocID="{05DF77A8-C95D-483B-BA9A-9E2756FB2E23}" presName="diagram" presStyleCnt="0">
        <dgm:presLayoutVars>
          <dgm:dir/>
          <dgm:resizeHandles val="exact"/>
        </dgm:presLayoutVars>
      </dgm:prSet>
      <dgm:spPr/>
    </dgm:pt>
    <dgm:pt modelId="{569A2DCF-6A89-4FD8-AB48-78833FDB74A8}" type="pres">
      <dgm:prSet presAssocID="{8693C2D8-5586-4959-958A-6984C4969E4C}" presName="node" presStyleLbl="node1" presStyleIdx="0" presStyleCnt="17">
        <dgm:presLayoutVars>
          <dgm:bulletEnabled val="1"/>
        </dgm:presLayoutVars>
      </dgm:prSet>
      <dgm:spPr/>
    </dgm:pt>
    <dgm:pt modelId="{FC476028-3D80-4109-AF8B-F7F9F2C8AEE5}" type="pres">
      <dgm:prSet presAssocID="{55299DD4-B51A-4B5F-B61F-40C6915B1FED}" presName="sibTrans" presStyleCnt="0"/>
      <dgm:spPr/>
    </dgm:pt>
    <dgm:pt modelId="{C2CE5A70-7833-4513-94CA-5BFEA0631B1B}" type="pres">
      <dgm:prSet presAssocID="{CE8ECC7A-4952-4C2A-95BB-D8BFB02EBDC3}" presName="node" presStyleLbl="node1" presStyleIdx="1" presStyleCnt="17">
        <dgm:presLayoutVars>
          <dgm:bulletEnabled val="1"/>
        </dgm:presLayoutVars>
      </dgm:prSet>
      <dgm:spPr/>
    </dgm:pt>
    <dgm:pt modelId="{3411C8FF-D099-4370-9A0E-401B39377B01}" type="pres">
      <dgm:prSet presAssocID="{7088C3A9-F221-4C9D-ADCA-D730C656611B}" presName="sibTrans" presStyleCnt="0"/>
      <dgm:spPr/>
    </dgm:pt>
    <dgm:pt modelId="{3AFAD96B-766A-4BA0-8954-9DF9E2C30FDA}" type="pres">
      <dgm:prSet presAssocID="{814F959D-ADAC-447A-AD56-FCD08E35C926}" presName="node" presStyleLbl="node1" presStyleIdx="2" presStyleCnt="17">
        <dgm:presLayoutVars>
          <dgm:bulletEnabled val="1"/>
        </dgm:presLayoutVars>
      </dgm:prSet>
      <dgm:spPr/>
    </dgm:pt>
    <dgm:pt modelId="{CF72835F-7E9C-43A6-99DD-DEB0314CF806}" type="pres">
      <dgm:prSet presAssocID="{A2376099-2DCB-4999-9B66-BCD8E11D7647}" presName="sibTrans" presStyleCnt="0"/>
      <dgm:spPr/>
    </dgm:pt>
    <dgm:pt modelId="{91074944-DCF5-48BD-97CC-B02DEEB764BC}" type="pres">
      <dgm:prSet presAssocID="{63C57EDD-52CE-40CE-AE64-7388A4AAEDF2}" presName="node" presStyleLbl="node1" presStyleIdx="3" presStyleCnt="17">
        <dgm:presLayoutVars>
          <dgm:bulletEnabled val="1"/>
        </dgm:presLayoutVars>
      </dgm:prSet>
      <dgm:spPr/>
    </dgm:pt>
    <dgm:pt modelId="{1B86B7BB-029E-45D8-8CD2-DCC30D0DD7BD}" type="pres">
      <dgm:prSet presAssocID="{71E20DE2-E3D3-4D6C-9336-E8EC437196FD}" presName="sibTrans" presStyleCnt="0"/>
      <dgm:spPr/>
    </dgm:pt>
    <dgm:pt modelId="{168366A6-9B28-43C5-BE7C-C7B92C043E6A}" type="pres">
      <dgm:prSet presAssocID="{EBE9600A-0274-4DED-9CB7-BB1E9F728ADE}" presName="node" presStyleLbl="node1" presStyleIdx="4" presStyleCnt="17">
        <dgm:presLayoutVars>
          <dgm:bulletEnabled val="1"/>
        </dgm:presLayoutVars>
      </dgm:prSet>
      <dgm:spPr/>
    </dgm:pt>
    <dgm:pt modelId="{DD0192DF-AAB2-4A46-83F4-87EB61808B8E}" type="pres">
      <dgm:prSet presAssocID="{1F0C03C2-6531-471E-8A97-0AC06A5BE3DB}" presName="sibTrans" presStyleCnt="0"/>
      <dgm:spPr/>
    </dgm:pt>
    <dgm:pt modelId="{1A97B841-4757-40D5-8360-E8D8CF997AC1}" type="pres">
      <dgm:prSet presAssocID="{B8458549-C7DC-486A-B6A2-980BCD80F202}" presName="node" presStyleLbl="node1" presStyleIdx="5" presStyleCnt="17">
        <dgm:presLayoutVars>
          <dgm:bulletEnabled val="1"/>
        </dgm:presLayoutVars>
      </dgm:prSet>
      <dgm:spPr/>
    </dgm:pt>
    <dgm:pt modelId="{2629DA0F-72F7-4796-ACEE-1F714EEC7730}" type="pres">
      <dgm:prSet presAssocID="{D272A71E-7576-4815-B9E1-AF555850D1DC}" presName="sibTrans" presStyleCnt="0"/>
      <dgm:spPr/>
    </dgm:pt>
    <dgm:pt modelId="{2D5C4627-80FA-414F-B7FE-1A1223A185C4}" type="pres">
      <dgm:prSet presAssocID="{5D682FF9-EA74-4246-AE7A-55417AB68FE2}" presName="node" presStyleLbl="node1" presStyleIdx="6" presStyleCnt="17">
        <dgm:presLayoutVars>
          <dgm:bulletEnabled val="1"/>
        </dgm:presLayoutVars>
      </dgm:prSet>
      <dgm:spPr/>
    </dgm:pt>
    <dgm:pt modelId="{C6FA250B-AAD4-462C-A3C6-E6EE20215323}" type="pres">
      <dgm:prSet presAssocID="{DF0B6F5C-96AC-4A49-8792-FBF6560EA7F6}" presName="sibTrans" presStyleCnt="0"/>
      <dgm:spPr/>
    </dgm:pt>
    <dgm:pt modelId="{09CD87B5-DD22-4436-BE16-18A82A29EC62}" type="pres">
      <dgm:prSet presAssocID="{25F79E2F-7EC8-4D56-ABAC-BCC431C032A3}" presName="node" presStyleLbl="node1" presStyleIdx="7" presStyleCnt="17">
        <dgm:presLayoutVars>
          <dgm:bulletEnabled val="1"/>
        </dgm:presLayoutVars>
      </dgm:prSet>
      <dgm:spPr/>
    </dgm:pt>
    <dgm:pt modelId="{2D3CD9CA-5604-43D7-A86A-BABF64124DDD}" type="pres">
      <dgm:prSet presAssocID="{A7A56C0B-EE43-4995-AB6A-3D0F153649FB}" presName="sibTrans" presStyleCnt="0"/>
      <dgm:spPr/>
    </dgm:pt>
    <dgm:pt modelId="{D36CC043-2AD8-46F1-BC07-B8FF1AC2D68A}" type="pres">
      <dgm:prSet presAssocID="{381B28DF-5B43-4824-A63D-B783F0977B43}" presName="node" presStyleLbl="node1" presStyleIdx="8" presStyleCnt="17">
        <dgm:presLayoutVars>
          <dgm:bulletEnabled val="1"/>
        </dgm:presLayoutVars>
      </dgm:prSet>
      <dgm:spPr/>
    </dgm:pt>
    <dgm:pt modelId="{F4DFEBBE-3F76-49FD-9A73-F229352A1938}" type="pres">
      <dgm:prSet presAssocID="{C5737A1A-6246-4D91-94C0-19E716CF005A}" presName="sibTrans" presStyleCnt="0"/>
      <dgm:spPr/>
    </dgm:pt>
    <dgm:pt modelId="{ECB43B88-9A8B-48BA-9D0E-B4492D5CA8E0}" type="pres">
      <dgm:prSet presAssocID="{45C6F31A-A842-4597-8EBF-904205EAA819}" presName="node" presStyleLbl="node1" presStyleIdx="9" presStyleCnt="17">
        <dgm:presLayoutVars>
          <dgm:bulletEnabled val="1"/>
        </dgm:presLayoutVars>
      </dgm:prSet>
      <dgm:spPr/>
    </dgm:pt>
    <dgm:pt modelId="{52253A21-E9B9-4BED-BB6E-96DD293D675A}" type="pres">
      <dgm:prSet presAssocID="{9665B106-1427-42AE-B78C-F00E607D44D0}" presName="sibTrans" presStyleCnt="0"/>
      <dgm:spPr/>
    </dgm:pt>
    <dgm:pt modelId="{EACE384C-36B3-4A3E-A54C-2ED061ADD513}" type="pres">
      <dgm:prSet presAssocID="{1E95F317-2B09-4872-B7C4-0D23D717D370}" presName="node" presStyleLbl="node1" presStyleIdx="10" presStyleCnt="17">
        <dgm:presLayoutVars>
          <dgm:bulletEnabled val="1"/>
        </dgm:presLayoutVars>
      </dgm:prSet>
      <dgm:spPr/>
    </dgm:pt>
    <dgm:pt modelId="{E57D04E3-5283-483F-BF9F-157B82F5856E}" type="pres">
      <dgm:prSet presAssocID="{ED8EF411-B414-42FF-8ACA-F6C765D6CFF4}" presName="sibTrans" presStyleCnt="0"/>
      <dgm:spPr/>
    </dgm:pt>
    <dgm:pt modelId="{73DD6C28-0BC0-40AE-AAA7-5BBE15DAD8FA}" type="pres">
      <dgm:prSet presAssocID="{7F68E6B7-1163-4952-B2F4-3962F94D3E77}" presName="node" presStyleLbl="node1" presStyleIdx="11" presStyleCnt="17">
        <dgm:presLayoutVars>
          <dgm:bulletEnabled val="1"/>
        </dgm:presLayoutVars>
      </dgm:prSet>
      <dgm:spPr/>
    </dgm:pt>
    <dgm:pt modelId="{EA738AC8-ED5C-49A7-9659-8DD0A151F14C}" type="pres">
      <dgm:prSet presAssocID="{2BF2420C-57C8-460C-A784-0682D4494327}" presName="sibTrans" presStyleCnt="0"/>
      <dgm:spPr/>
    </dgm:pt>
    <dgm:pt modelId="{4F02B979-3B78-446C-812D-906B3D3F7DBB}" type="pres">
      <dgm:prSet presAssocID="{406E5686-797B-4C27-BA8B-18980F82CEBD}" presName="node" presStyleLbl="node1" presStyleIdx="12" presStyleCnt="17">
        <dgm:presLayoutVars>
          <dgm:bulletEnabled val="1"/>
        </dgm:presLayoutVars>
      </dgm:prSet>
      <dgm:spPr/>
    </dgm:pt>
    <dgm:pt modelId="{5C721914-B452-42F1-AF0D-7353FEAB968A}" type="pres">
      <dgm:prSet presAssocID="{03CE3AAD-56C6-4781-8744-515F85FAC2A4}" presName="sibTrans" presStyleCnt="0"/>
      <dgm:spPr/>
    </dgm:pt>
    <dgm:pt modelId="{31DAA7F4-A134-4A62-B372-190D0743A54B}" type="pres">
      <dgm:prSet presAssocID="{1A87F2AF-DEBC-48E3-8B2D-776CB2198AF3}" presName="node" presStyleLbl="node1" presStyleIdx="13" presStyleCnt="17">
        <dgm:presLayoutVars>
          <dgm:bulletEnabled val="1"/>
        </dgm:presLayoutVars>
      </dgm:prSet>
      <dgm:spPr/>
    </dgm:pt>
    <dgm:pt modelId="{077AFEC3-60CF-49D8-AE54-357FB2C4A6D5}" type="pres">
      <dgm:prSet presAssocID="{81C42726-F90E-4230-915A-3D1BC83459E4}" presName="sibTrans" presStyleCnt="0"/>
      <dgm:spPr/>
    </dgm:pt>
    <dgm:pt modelId="{B343B777-18F9-482B-9454-D03F98238F15}" type="pres">
      <dgm:prSet presAssocID="{EB673FE7-D253-42F6-9D8E-43E601B6F8E2}" presName="node" presStyleLbl="node1" presStyleIdx="14" presStyleCnt="17">
        <dgm:presLayoutVars>
          <dgm:bulletEnabled val="1"/>
        </dgm:presLayoutVars>
      </dgm:prSet>
      <dgm:spPr/>
    </dgm:pt>
    <dgm:pt modelId="{E8E6D1BE-787D-4B5F-96E9-9C5A7AC27408}" type="pres">
      <dgm:prSet presAssocID="{B66875BD-3C25-4117-813B-ADF636D6290B}" presName="sibTrans" presStyleCnt="0"/>
      <dgm:spPr/>
    </dgm:pt>
    <dgm:pt modelId="{4B27FBE1-BFB4-491B-A80C-E0E74DE8DB9C}" type="pres">
      <dgm:prSet presAssocID="{4A17B379-4AFB-451D-9974-CF7B2BA952D1}" presName="node" presStyleLbl="node1" presStyleIdx="15" presStyleCnt="17">
        <dgm:presLayoutVars>
          <dgm:bulletEnabled val="1"/>
        </dgm:presLayoutVars>
      </dgm:prSet>
      <dgm:spPr/>
    </dgm:pt>
    <dgm:pt modelId="{23839DE4-570D-41A3-8D92-A413BC45AF32}" type="pres">
      <dgm:prSet presAssocID="{1FC665DE-017D-4C43-A54F-DD36BD13077D}" presName="sibTrans" presStyleCnt="0"/>
      <dgm:spPr/>
    </dgm:pt>
    <dgm:pt modelId="{27AE4014-2A5F-4FF5-80F4-E4343E65F6A9}" type="pres">
      <dgm:prSet presAssocID="{4D3CD90E-3572-4919-BADF-36034C8A2D78}" presName="node" presStyleLbl="node1" presStyleIdx="16" presStyleCnt="17">
        <dgm:presLayoutVars>
          <dgm:bulletEnabled val="1"/>
        </dgm:presLayoutVars>
      </dgm:prSet>
      <dgm:spPr/>
    </dgm:pt>
  </dgm:ptLst>
  <dgm:cxnLst>
    <dgm:cxn modelId="{C233AD04-FAC0-4854-80BB-538DA12C9844}" type="presOf" srcId="{25F79E2F-7EC8-4D56-ABAC-BCC431C032A3}" destId="{09CD87B5-DD22-4436-BE16-18A82A29EC62}" srcOrd="0" destOrd="0" presId="urn:microsoft.com/office/officeart/2005/8/layout/default"/>
    <dgm:cxn modelId="{E9454509-483A-4073-AF9C-8350E908C555}" srcId="{05DF77A8-C95D-483B-BA9A-9E2756FB2E23}" destId="{1E95F317-2B09-4872-B7C4-0D23D717D370}" srcOrd="10" destOrd="0" parTransId="{9F69DE2E-F8B0-4AFD-95AF-89DCF3A169BD}" sibTransId="{ED8EF411-B414-42FF-8ACA-F6C765D6CFF4}"/>
    <dgm:cxn modelId="{722B8013-AF3C-4B8E-AC79-16D1B4057FAD}" type="presOf" srcId="{5D682FF9-EA74-4246-AE7A-55417AB68FE2}" destId="{2D5C4627-80FA-414F-B7FE-1A1223A185C4}" srcOrd="0" destOrd="0" presId="urn:microsoft.com/office/officeart/2005/8/layout/default"/>
    <dgm:cxn modelId="{5D0E9E14-6072-40D6-BCD5-269D0D0DD3BB}" srcId="{05DF77A8-C95D-483B-BA9A-9E2756FB2E23}" destId="{406E5686-797B-4C27-BA8B-18980F82CEBD}" srcOrd="12" destOrd="0" parTransId="{6A4002E4-3E10-49E6-BEE2-6B33A7AE7FA3}" sibTransId="{03CE3AAD-56C6-4781-8744-515F85FAC2A4}"/>
    <dgm:cxn modelId="{6D44CD17-30C8-4D2F-8A38-CF09959863E9}" srcId="{05DF77A8-C95D-483B-BA9A-9E2756FB2E23}" destId="{814F959D-ADAC-447A-AD56-FCD08E35C926}" srcOrd="2" destOrd="0" parTransId="{92882A26-8463-4B61-9B24-A2D36B033899}" sibTransId="{A2376099-2DCB-4999-9B66-BCD8E11D7647}"/>
    <dgm:cxn modelId="{165FDF1B-49C6-457E-A5F7-5245D8C4EB6F}" srcId="{05DF77A8-C95D-483B-BA9A-9E2756FB2E23}" destId="{25F79E2F-7EC8-4D56-ABAC-BCC431C032A3}" srcOrd="7" destOrd="0" parTransId="{B98E459E-8451-4C20-8995-BBFA43D0B697}" sibTransId="{A7A56C0B-EE43-4995-AB6A-3D0F153649FB}"/>
    <dgm:cxn modelId="{7DDD3234-73CB-4202-B215-8CFDECF45829}" type="presOf" srcId="{EB673FE7-D253-42F6-9D8E-43E601B6F8E2}" destId="{B343B777-18F9-482B-9454-D03F98238F15}" srcOrd="0" destOrd="0" presId="urn:microsoft.com/office/officeart/2005/8/layout/default"/>
    <dgm:cxn modelId="{87057335-AD5B-4F5A-A391-438E60FE56EF}" type="presOf" srcId="{406E5686-797B-4C27-BA8B-18980F82CEBD}" destId="{4F02B979-3B78-446C-812D-906B3D3F7DBB}" srcOrd="0" destOrd="0" presId="urn:microsoft.com/office/officeart/2005/8/layout/default"/>
    <dgm:cxn modelId="{A17B9335-C5C4-4C62-BE8B-46ED35FD4A6B}" srcId="{05DF77A8-C95D-483B-BA9A-9E2756FB2E23}" destId="{EBE9600A-0274-4DED-9CB7-BB1E9F728ADE}" srcOrd="4" destOrd="0" parTransId="{0002DDA9-476B-4C99-9B9A-F2F836A9623E}" sibTransId="{1F0C03C2-6531-471E-8A97-0AC06A5BE3DB}"/>
    <dgm:cxn modelId="{933F1237-04D0-451B-BF17-1412A38EBBC0}" type="presOf" srcId="{4A17B379-4AFB-451D-9974-CF7B2BA952D1}" destId="{4B27FBE1-BFB4-491B-A80C-E0E74DE8DB9C}" srcOrd="0" destOrd="0" presId="urn:microsoft.com/office/officeart/2005/8/layout/default"/>
    <dgm:cxn modelId="{5662C13B-150D-4C24-9965-57287BCE9ED6}" type="presOf" srcId="{05DF77A8-C95D-483B-BA9A-9E2756FB2E23}" destId="{38C2D766-4C1A-4B46-BA34-E0FF1176A80C}" srcOrd="0" destOrd="0" presId="urn:microsoft.com/office/officeart/2005/8/layout/default"/>
    <dgm:cxn modelId="{C7865C61-59D8-4A88-9BE7-E5042A616804}" srcId="{05DF77A8-C95D-483B-BA9A-9E2756FB2E23}" destId="{45C6F31A-A842-4597-8EBF-904205EAA819}" srcOrd="9" destOrd="0" parTransId="{04319397-4FD7-4A65-84D3-E6CEF15E5434}" sibTransId="{9665B106-1427-42AE-B78C-F00E607D44D0}"/>
    <dgm:cxn modelId="{B8A1B042-44C2-48AA-92BC-DEF52B612ABD}" srcId="{05DF77A8-C95D-483B-BA9A-9E2756FB2E23}" destId="{8693C2D8-5586-4959-958A-6984C4969E4C}" srcOrd="0" destOrd="0" parTransId="{5240AA19-E32C-4D89-8437-951810A3CF2C}" sibTransId="{55299DD4-B51A-4B5F-B61F-40C6915B1FED}"/>
    <dgm:cxn modelId="{F06C0E46-3000-402A-B759-68E19370DE2F}" type="presOf" srcId="{CE8ECC7A-4952-4C2A-95BB-D8BFB02EBDC3}" destId="{C2CE5A70-7833-4513-94CA-5BFEA0631B1B}" srcOrd="0" destOrd="0" presId="urn:microsoft.com/office/officeart/2005/8/layout/default"/>
    <dgm:cxn modelId="{94097448-B2F3-442C-AFE8-42418670F81E}" srcId="{05DF77A8-C95D-483B-BA9A-9E2756FB2E23}" destId="{5D682FF9-EA74-4246-AE7A-55417AB68FE2}" srcOrd="6" destOrd="0" parTransId="{F163B9D8-9D56-49DE-8F13-34970C2D0039}" sibTransId="{DF0B6F5C-96AC-4A49-8792-FBF6560EA7F6}"/>
    <dgm:cxn modelId="{C9515B4A-B978-47BD-B1E4-B0C3E83B91C7}" type="presOf" srcId="{EBE9600A-0274-4DED-9CB7-BB1E9F728ADE}" destId="{168366A6-9B28-43C5-BE7C-C7B92C043E6A}" srcOrd="0" destOrd="0" presId="urn:microsoft.com/office/officeart/2005/8/layout/default"/>
    <dgm:cxn modelId="{54300D50-38DB-4587-AE24-CF6F88E3C2A9}" type="presOf" srcId="{B8458549-C7DC-486A-B6A2-980BCD80F202}" destId="{1A97B841-4757-40D5-8360-E8D8CF997AC1}" srcOrd="0" destOrd="0" presId="urn:microsoft.com/office/officeart/2005/8/layout/default"/>
    <dgm:cxn modelId="{2A512256-FB9C-45A8-88A3-045A22AB2555}" srcId="{05DF77A8-C95D-483B-BA9A-9E2756FB2E23}" destId="{4A17B379-4AFB-451D-9974-CF7B2BA952D1}" srcOrd="15" destOrd="0" parTransId="{E1D4D445-D4A7-44E6-A015-949A31A1AB84}" sibTransId="{1FC665DE-017D-4C43-A54F-DD36BD13077D}"/>
    <dgm:cxn modelId="{17C3A356-35EB-4E21-9858-79DA3E87251F}" srcId="{05DF77A8-C95D-483B-BA9A-9E2756FB2E23}" destId="{B8458549-C7DC-486A-B6A2-980BCD80F202}" srcOrd="5" destOrd="0" parTransId="{0B350852-A28F-489D-B25C-DC003822393D}" sibTransId="{D272A71E-7576-4815-B9E1-AF555850D1DC}"/>
    <dgm:cxn modelId="{A51B6B81-1D68-47C7-B198-12B018CF866A}" srcId="{05DF77A8-C95D-483B-BA9A-9E2756FB2E23}" destId="{4D3CD90E-3572-4919-BADF-36034C8A2D78}" srcOrd="16" destOrd="0" parTransId="{C5C25DC4-9935-45CF-B1A2-C4A30D17B6FE}" sibTransId="{614E02A0-665D-40D1-92C6-3555E6A6B83A}"/>
    <dgm:cxn modelId="{F2298F8B-28DE-4FE3-954D-52BB5938A10B}" srcId="{05DF77A8-C95D-483B-BA9A-9E2756FB2E23}" destId="{381B28DF-5B43-4824-A63D-B783F0977B43}" srcOrd="8" destOrd="0" parTransId="{FA8870AB-CA66-440A-BA65-4CF14FDD080F}" sibTransId="{C5737A1A-6246-4D91-94C0-19E716CF005A}"/>
    <dgm:cxn modelId="{A13C5C98-0065-45C8-A304-00F5326413EE}" srcId="{05DF77A8-C95D-483B-BA9A-9E2756FB2E23}" destId="{7F68E6B7-1163-4952-B2F4-3962F94D3E77}" srcOrd="11" destOrd="0" parTransId="{BEA57F7C-BB7F-4C2A-8B1F-1EBD64815B12}" sibTransId="{2BF2420C-57C8-460C-A784-0682D4494327}"/>
    <dgm:cxn modelId="{A2CAD599-8294-4173-93B4-D8384B94A1B3}" type="presOf" srcId="{1A87F2AF-DEBC-48E3-8B2D-776CB2198AF3}" destId="{31DAA7F4-A134-4A62-B372-190D0743A54B}" srcOrd="0" destOrd="0" presId="urn:microsoft.com/office/officeart/2005/8/layout/default"/>
    <dgm:cxn modelId="{5C3919A6-B79D-48EF-8883-11B403B8434F}" type="presOf" srcId="{63C57EDD-52CE-40CE-AE64-7388A4AAEDF2}" destId="{91074944-DCF5-48BD-97CC-B02DEEB764BC}" srcOrd="0" destOrd="0" presId="urn:microsoft.com/office/officeart/2005/8/layout/default"/>
    <dgm:cxn modelId="{1C5B7CAC-172B-4452-9CFC-9BB741123F7F}" type="presOf" srcId="{814F959D-ADAC-447A-AD56-FCD08E35C926}" destId="{3AFAD96B-766A-4BA0-8954-9DF9E2C30FDA}" srcOrd="0" destOrd="0" presId="urn:microsoft.com/office/officeart/2005/8/layout/default"/>
    <dgm:cxn modelId="{1D3223AE-5402-4BB7-9C61-37976E58E23C}" srcId="{05DF77A8-C95D-483B-BA9A-9E2756FB2E23}" destId="{EB673FE7-D253-42F6-9D8E-43E601B6F8E2}" srcOrd="14" destOrd="0" parTransId="{1DCB39BB-1AB6-40DB-8DCF-569F9917B3CD}" sibTransId="{B66875BD-3C25-4117-813B-ADF636D6290B}"/>
    <dgm:cxn modelId="{A28CE3B6-6EC0-48FD-A497-FE8CF6ADB6E4}" srcId="{05DF77A8-C95D-483B-BA9A-9E2756FB2E23}" destId="{1A87F2AF-DEBC-48E3-8B2D-776CB2198AF3}" srcOrd="13" destOrd="0" parTransId="{733B35F4-FD1B-4573-B669-6AFEB0CB0E53}" sibTransId="{81C42726-F90E-4230-915A-3D1BC83459E4}"/>
    <dgm:cxn modelId="{4CA7CABA-2B3E-4763-A006-5F7237A1A292}" type="presOf" srcId="{1E95F317-2B09-4872-B7C4-0D23D717D370}" destId="{EACE384C-36B3-4A3E-A54C-2ED061ADD513}" srcOrd="0" destOrd="0" presId="urn:microsoft.com/office/officeart/2005/8/layout/default"/>
    <dgm:cxn modelId="{AA9B9FBD-134D-4A37-A97F-FBDCD3F8F745}" type="presOf" srcId="{381B28DF-5B43-4824-A63D-B783F0977B43}" destId="{D36CC043-2AD8-46F1-BC07-B8FF1AC2D68A}" srcOrd="0" destOrd="0" presId="urn:microsoft.com/office/officeart/2005/8/layout/default"/>
    <dgm:cxn modelId="{D40995C6-1F6B-4026-B405-5EB0A59EBDA5}" type="presOf" srcId="{8693C2D8-5586-4959-958A-6984C4969E4C}" destId="{569A2DCF-6A89-4FD8-AB48-78833FDB74A8}" srcOrd="0" destOrd="0" presId="urn:microsoft.com/office/officeart/2005/8/layout/default"/>
    <dgm:cxn modelId="{CDA93CC8-7DBC-4130-9725-230AB5526A44}" type="presOf" srcId="{4D3CD90E-3572-4919-BADF-36034C8A2D78}" destId="{27AE4014-2A5F-4FF5-80F4-E4343E65F6A9}" srcOrd="0" destOrd="0" presId="urn:microsoft.com/office/officeart/2005/8/layout/default"/>
    <dgm:cxn modelId="{E1C94FCB-06F8-49A1-9E9D-62242C27FFB6}" srcId="{05DF77A8-C95D-483B-BA9A-9E2756FB2E23}" destId="{CE8ECC7A-4952-4C2A-95BB-D8BFB02EBDC3}" srcOrd="1" destOrd="0" parTransId="{9482DFB6-5325-4499-A539-6181621CF7DF}" sibTransId="{7088C3A9-F221-4C9D-ADCA-D730C656611B}"/>
    <dgm:cxn modelId="{6C61AFD9-C18C-4787-8437-3039ADBB608C}" type="presOf" srcId="{45C6F31A-A842-4597-8EBF-904205EAA819}" destId="{ECB43B88-9A8B-48BA-9D0E-B4492D5CA8E0}" srcOrd="0" destOrd="0" presId="urn:microsoft.com/office/officeart/2005/8/layout/default"/>
    <dgm:cxn modelId="{BD0942E9-8B8B-4533-9CFE-F6857DAD6A22}" srcId="{05DF77A8-C95D-483B-BA9A-9E2756FB2E23}" destId="{63C57EDD-52CE-40CE-AE64-7388A4AAEDF2}" srcOrd="3" destOrd="0" parTransId="{60E35D41-8EBB-494E-BD1A-720012BE695C}" sibTransId="{71E20DE2-E3D3-4D6C-9336-E8EC437196FD}"/>
    <dgm:cxn modelId="{F8ED7DFA-13CC-4F2B-B421-35EE0652C4C6}" type="presOf" srcId="{7F68E6B7-1163-4952-B2F4-3962F94D3E77}" destId="{73DD6C28-0BC0-40AE-AAA7-5BBE15DAD8FA}" srcOrd="0" destOrd="0" presId="urn:microsoft.com/office/officeart/2005/8/layout/default"/>
    <dgm:cxn modelId="{44ED15F9-E5AD-4F45-AFB4-BE1AF0B4826D}" type="presParOf" srcId="{38C2D766-4C1A-4B46-BA34-E0FF1176A80C}" destId="{569A2DCF-6A89-4FD8-AB48-78833FDB74A8}" srcOrd="0" destOrd="0" presId="urn:microsoft.com/office/officeart/2005/8/layout/default"/>
    <dgm:cxn modelId="{9A17380B-7EB1-48D3-87A3-2291D98ED233}" type="presParOf" srcId="{38C2D766-4C1A-4B46-BA34-E0FF1176A80C}" destId="{FC476028-3D80-4109-AF8B-F7F9F2C8AEE5}" srcOrd="1" destOrd="0" presId="urn:microsoft.com/office/officeart/2005/8/layout/default"/>
    <dgm:cxn modelId="{BFE82DB8-18EC-48B4-B378-EB3E822C8E87}" type="presParOf" srcId="{38C2D766-4C1A-4B46-BA34-E0FF1176A80C}" destId="{C2CE5A70-7833-4513-94CA-5BFEA0631B1B}" srcOrd="2" destOrd="0" presId="urn:microsoft.com/office/officeart/2005/8/layout/default"/>
    <dgm:cxn modelId="{9F721BAC-0ABF-4739-B05B-87C82735801C}" type="presParOf" srcId="{38C2D766-4C1A-4B46-BA34-E0FF1176A80C}" destId="{3411C8FF-D099-4370-9A0E-401B39377B01}" srcOrd="3" destOrd="0" presId="urn:microsoft.com/office/officeart/2005/8/layout/default"/>
    <dgm:cxn modelId="{25C678F5-74DD-4A18-8C49-827A6A2323D8}" type="presParOf" srcId="{38C2D766-4C1A-4B46-BA34-E0FF1176A80C}" destId="{3AFAD96B-766A-4BA0-8954-9DF9E2C30FDA}" srcOrd="4" destOrd="0" presId="urn:microsoft.com/office/officeart/2005/8/layout/default"/>
    <dgm:cxn modelId="{1F991857-581D-4EF0-BCA4-3F436596CA7F}" type="presParOf" srcId="{38C2D766-4C1A-4B46-BA34-E0FF1176A80C}" destId="{CF72835F-7E9C-43A6-99DD-DEB0314CF806}" srcOrd="5" destOrd="0" presId="urn:microsoft.com/office/officeart/2005/8/layout/default"/>
    <dgm:cxn modelId="{A0243615-0D88-4444-B0CD-8C0B421699CC}" type="presParOf" srcId="{38C2D766-4C1A-4B46-BA34-E0FF1176A80C}" destId="{91074944-DCF5-48BD-97CC-B02DEEB764BC}" srcOrd="6" destOrd="0" presId="urn:microsoft.com/office/officeart/2005/8/layout/default"/>
    <dgm:cxn modelId="{AF16B4AE-3FC2-40BA-9359-FE2288EC598C}" type="presParOf" srcId="{38C2D766-4C1A-4B46-BA34-E0FF1176A80C}" destId="{1B86B7BB-029E-45D8-8CD2-DCC30D0DD7BD}" srcOrd="7" destOrd="0" presId="urn:microsoft.com/office/officeart/2005/8/layout/default"/>
    <dgm:cxn modelId="{29EE29F6-C438-431D-A653-B083A40A5767}" type="presParOf" srcId="{38C2D766-4C1A-4B46-BA34-E0FF1176A80C}" destId="{168366A6-9B28-43C5-BE7C-C7B92C043E6A}" srcOrd="8" destOrd="0" presId="urn:microsoft.com/office/officeart/2005/8/layout/default"/>
    <dgm:cxn modelId="{510FE9EB-7FC0-42A3-A84B-1CF1BA7990D2}" type="presParOf" srcId="{38C2D766-4C1A-4B46-BA34-E0FF1176A80C}" destId="{DD0192DF-AAB2-4A46-83F4-87EB61808B8E}" srcOrd="9" destOrd="0" presId="urn:microsoft.com/office/officeart/2005/8/layout/default"/>
    <dgm:cxn modelId="{575A1A49-FE78-4E97-9F18-2A003F3ABACE}" type="presParOf" srcId="{38C2D766-4C1A-4B46-BA34-E0FF1176A80C}" destId="{1A97B841-4757-40D5-8360-E8D8CF997AC1}" srcOrd="10" destOrd="0" presId="urn:microsoft.com/office/officeart/2005/8/layout/default"/>
    <dgm:cxn modelId="{59674EC3-2659-4593-94EC-6ED2B6AD23B4}" type="presParOf" srcId="{38C2D766-4C1A-4B46-BA34-E0FF1176A80C}" destId="{2629DA0F-72F7-4796-ACEE-1F714EEC7730}" srcOrd="11" destOrd="0" presId="urn:microsoft.com/office/officeart/2005/8/layout/default"/>
    <dgm:cxn modelId="{5BCE20A6-F9A0-4C90-B01B-590826248CCF}" type="presParOf" srcId="{38C2D766-4C1A-4B46-BA34-E0FF1176A80C}" destId="{2D5C4627-80FA-414F-B7FE-1A1223A185C4}" srcOrd="12" destOrd="0" presId="urn:microsoft.com/office/officeart/2005/8/layout/default"/>
    <dgm:cxn modelId="{91AE8132-8D7E-48E8-9AC9-489D07FC8982}" type="presParOf" srcId="{38C2D766-4C1A-4B46-BA34-E0FF1176A80C}" destId="{C6FA250B-AAD4-462C-A3C6-E6EE20215323}" srcOrd="13" destOrd="0" presId="urn:microsoft.com/office/officeart/2005/8/layout/default"/>
    <dgm:cxn modelId="{4D3187CF-A72E-4245-9C06-539DB3FF1B0E}" type="presParOf" srcId="{38C2D766-4C1A-4B46-BA34-E0FF1176A80C}" destId="{09CD87B5-DD22-4436-BE16-18A82A29EC62}" srcOrd="14" destOrd="0" presId="urn:microsoft.com/office/officeart/2005/8/layout/default"/>
    <dgm:cxn modelId="{5E88DEF4-5AE6-4E6C-84B9-2FD06B1D9D80}" type="presParOf" srcId="{38C2D766-4C1A-4B46-BA34-E0FF1176A80C}" destId="{2D3CD9CA-5604-43D7-A86A-BABF64124DDD}" srcOrd="15" destOrd="0" presId="urn:microsoft.com/office/officeart/2005/8/layout/default"/>
    <dgm:cxn modelId="{6B2CA534-02D3-444F-AB84-C1824A7F0868}" type="presParOf" srcId="{38C2D766-4C1A-4B46-BA34-E0FF1176A80C}" destId="{D36CC043-2AD8-46F1-BC07-B8FF1AC2D68A}" srcOrd="16" destOrd="0" presId="urn:microsoft.com/office/officeart/2005/8/layout/default"/>
    <dgm:cxn modelId="{1C890E86-4D6D-45A2-A466-393F4F9A5EA0}" type="presParOf" srcId="{38C2D766-4C1A-4B46-BA34-E0FF1176A80C}" destId="{F4DFEBBE-3F76-49FD-9A73-F229352A1938}" srcOrd="17" destOrd="0" presId="urn:microsoft.com/office/officeart/2005/8/layout/default"/>
    <dgm:cxn modelId="{5C319502-E9C0-44B1-B2A2-295FDC58161F}" type="presParOf" srcId="{38C2D766-4C1A-4B46-BA34-E0FF1176A80C}" destId="{ECB43B88-9A8B-48BA-9D0E-B4492D5CA8E0}" srcOrd="18" destOrd="0" presId="urn:microsoft.com/office/officeart/2005/8/layout/default"/>
    <dgm:cxn modelId="{C9A5C745-6C6F-4FD9-9F18-F55B010FF148}" type="presParOf" srcId="{38C2D766-4C1A-4B46-BA34-E0FF1176A80C}" destId="{52253A21-E9B9-4BED-BB6E-96DD293D675A}" srcOrd="19" destOrd="0" presId="urn:microsoft.com/office/officeart/2005/8/layout/default"/>
    <dgm:cxn modelId="{54653F27-9ABF-429C-9D28-267B649BBDB7}" type="presParOf" srcId="{38C2D766-4C1A-4B46-BA34-E0FF1176A80C}" destId="{EACE384C-36B3-4A3E-A54C-2ED061ADD513}" srcOrd="20" destOrd="0" presId="urn:microsoft.com/office/officeart/2005/8/layout/default"/>
    <dgm:cxn modelId="{B04B1E3F-0A1F-4E30-80AF-96E5B96BFC0D}" type="presParOf" srcId="{38C2D766-4C1A-4B46-BA34-E0FF1176A80C}" destId="{E57D04E3-5283-483F-BF9F-157B82F5856E}" srcOrd="21" destOrd="0" presId="urn:microsoft.com/office/officeart/2005/8/layout/default"/>
    <dgm:cxn modelId="{C6CB0FA0-0490-4070-919C-AD9B81EC9905}" type="presParOf" srcId="{38C2D766-4C1A-4B46-BA34-E0FF1176A80C}" destId="{73DD6C28-0BC0-40AE-AAA7-5BBE15DAD8FA}" srcOrd="22" destOrd="0" presId="urn:microsoft.com/office/officeart/2005/8/layout/default"/>
    <dgm:cxn modelId="{8C81155B-DB36-48DA-B46C-5758467486AE}" type="presParOf" srcId="{38C2D766-4C1A-4B46-BA34-E0FF1176A80C}" destId="{EA738AC8-ED5C-49A7-9659-8DD0A151F14C}" srcOrd="23" destOrd="0" presId="urn:microsoft.com/office/officeart/2005/8/layout/default"/>
    <dgm:cxn modelId="{67DC6DD4-F4D7-415B-B4E0-17F85EA48FE8}" type="presParOf" srcId="{38C2D766-4C1A-4B46-BA34-E0FF1176A80C}" destId="{4F02B979-3B78-446C-812D-906B3D3F7DBB}" srcOrd="24" destOrd="0" presId="urn:microsoft.com/office/officeart/2005/8/layout/default"/>
    <dgm:cxn modelId="{F76E2229-8A3B-4F21-BE47-F3EE399CC6D4}" type="presParOf" srcId="{38C2D766-4C1A-4B46-BA34-E0FF1176A80C}" destId="{5C721914-B452-42F1-AF0D-7353FEAB968A}" srcOrd="25" destOrd="0" presId="urn:microsoft.com/office/officeart/2005/8/layout/default"/>
    <dgm:cxn modelId="{F1F26398-5D3F-433A-B653-CA48C7F775A6}" type="presParOf" srcId="{38C2D766-4C1A-4B46-BA34-E0FF1176A80C}" destId="{31DAA7F4-A134-4A62-B372-190D0743A54B}" srcOrd="26" destOrd="0" presId="urn:microsoft.com/office/officeart/2005/8/layout/default"/>
    <dgm:cxn modelId="{B5C04111-556C-4BDC-8335-7B2F81E38E14}" type="presParOf" srcId="{38C2D766-4C1A-4B46-BA34-E0FF1176A80C}" destId="{077AFEC3-60CF-49D8-AE54-357FB2C4A6D5}" srcOrd="27" destOrd="0" presId="urn:microsoft.com/office/officeart/2005/8/layout/default"/>
    <dgm:cxn modelId="{04891DC3-E149-45ED-AF02-F9EB5A3FFB14}" type="presParOf" srcId="{38C2D766-4C1A-4B46-BA34-E0FF1176A80C}" destId="{B343B777-18F9-482B-9454-D03F98238F15}" srcOrd="28" destOrd="0" presId="urn:microsoft.com/office/officeart/2005/8/layout/default"/>
    <dgm:cxn modelId="{41A3F88A-AA10-42C4-B5CD-3692AEE7AB4B}" type="presParOf" srcId="{38C2D766-4C1A-4B46-BA34-E0FF1176A80C}" destId="{E8E6D1BE-787D-4B5F-96E9-9C5A7AC27408}" srcOrd="29" destOrd="0" presId="urn:microsoft.com/office/officeart/2005/8/layout/default"/>
    <dgm:cxn modelId="{5AE6F87E-01FF-4E00-8B9A-2DF2EFC79E2B}" type="presParOf" srcId="{38C2D766-4C1A-4B46-BA34-E0FF1176A80C}" destId="{4B27FBE1-BFB4-491B-A80C-E0E74DE8DB9C}" srcOrd="30" destOrd="0" presId="urn:microsoft.com/office/officeart/2005/8/layout/default"/>
    <dgm:cxn modelId="{1AEBEA5F-FD7E-4518-AA73-F6B66E1E91CE}" type="presParOf" srcId="{38C2D766-4C1A-4B46-BA34-E0FF1176A80C}" destId="{23839DE4-570D-41A3-8D92-A413BC45AF32}" srcOrd="31" destOrd="0" presId="urn:microsoft.com/office/officeart/2005/8/layout/default"/>
    <dgm:cxn modelId="{909658A4-ADF0-43D6-A3CF-670DEC8DED0F}" type="presParOf" srcId="{38C2D766-4C1A-4B46-BA34-E0FF1176A80C}" destId="{27AE4014-2A5F-4FF5-80F4-E4343E65F6A9}"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F10D3-9AA8-4A76-B0AA-08F7B66DFAA7}" type="doc">
      <dgm:prSet loTypeId="urn:microsoft.com/office/officeart/2016/7/layout/BasicLinearProcessNumbered" loCatId="process" qsTypeId="urn:microsoft.com/office/officeart/2005/8/quickstyle/simple5" qsCatId="simple" csTypeId="urn:microsoft.com/office/officeart/2005/8/colors/accent2_2" csCatId="accent2" phldr="1"/>
      <dgm:spPr/>
      <dgm:t>
        <a:bodyPr/>
        <a:lstStyle/>
        <a:p>
          <a:endParaRPr lang="en-US"/>
        </a:p>
      </dgm:t>
    </dgm:pt>
    <dgm:pt modelId="{688EEF3A-B7F4-47AE-B2CD-636BF9024354}">
      <dgm:prSet/>
      <dgm:spPr/>
      <dgm:t>
        <a:bodyPr/>
        <a:lstStyle/>
        <a:p>
          <a:r>
            <a:rPr lang="hr-HR"/>
            <a:t>Kriterij za odabir gospodarskog subjekta</a:t>
          </a:r>
          <a:endParaRPr lang="en-US"/>
        </a:p>
      </dgm:t>
    </dgm:pt>
    <dgm:pt modelId="{4DB86FF1-6A39-46F8-8097-D322591C220C}" type="parTrans" cxnId="{86ADEC38-9718-45A7-9003-21A0CAE62B8C}">
      <dgm:prSet/>
      <dgm:spPr/>
      <dgm:t>
        <a:bodyPr/>
        <a:lstStyle/>
        <a:p>
          <a:endParaRPr lang="en-US"/>
        </a:p>
      </dgm:t>
    </dgm:pt>
    <dgm:pt modelId="{E1F9898C-ACDE-493E-A75F-721D27BC2EA2}" type="sibTrans" cxnId="{86ADEC38-9718-45A7-9003-21A0CAE62B8C}">
      <dgm:prSet phldrT="1" phldr="0"/>
      <dgm:spPr/>
      <dgm:t>
        <a:bodyPr/>
        <a:lstStyle/>
        <a:p>
          <a:r>
            <a:rPr lang="en-US"/>
            <a:t>1</a:t>
          </a:r>
        </a:p>
      </dgm:t>
    </dgm:pt>
    <dgm:pt modelId="{9FA54D22-2C2D-45FF-878E-174522E62F31}">
      <dgm:prSet/>
      <dgm:spPr/>
      <dgm:t>
        <a:bodyPr/>
        <a:lstStyle/>
        <a:p>
          <a:r>
            <a:rPr lang="hr-HR"/>
            <a:t>Ugovorne odredbe</a:t>
          </a:r>
          <a:endParaRPr lang="en-US"/>
        </a:p>
      </dgm:t>
    </dgm:pt>
    <dgm:pt modelId="{A6BCDCB6-C544-4C28-B51F-7A51B22CCE84}" type="parTrans" cxnId="{EA32C7AE-06DD-4900-B1DC-BDF73D683CF2}">
      <dgm:prSet/>
      <dgm:spPr/>
      <dgm:t>
        <a:bodyPr/>
        <a:lstStyle/>
        <a:p>
          <a:endParaRPr lang="en-US"/>
        </a:p>
      </dgm:t>
    </dgm:pt>
    <dgm:pt modelId="{67C5BD61-354B-4B1D-8D74-9F98F87C0B75}" type="sibTrans" cxnId="{EA32C7AE-06DD-4900-B1DC-BDF73D683CF2}">
      <dgm:prSet phldrT="4" phldr="0"/>
      <dgm:spPr/>
      <dgm:t>
        <a:bodyPr/>
        <a:lstStyle/>
        <a:p>
          <a:r>
            <a:rPr lang="en-US"/>
            <a:t>4</a:t>
          </a:r>
        </a:p>
      </dgm:t>
    </dgm:pt>
    <dgm:pt modelId="{9413F37E-C40C-433D-9DF3-A4FD416BCDE8}">
      <dgm:prSet/>
      <dgm:spPr/>
      <dgm:t>
        <a:bodyPr/>
        <a:lstStyle/>
        <a:p>
          <a:r>
            <a:rPr lang="hr-HR"/>
            <a:t>Tehničke specifikacije </a:t>
          </a:r>
          <a:endParaRPr lang="en-US"/>
        </a:p>
      </dgm:t>
    </dgm:pt>
    <dgm:pt modelId="{A06A5E62-754B-4373-BE82-F1D8F09B28F4}" type="parTrans" cxnId="{3BA85171-CB41-44A2-AA2D-0BCB66DCE7F3}">
      <dgm:prSet/>
      <dgm:spPr/>
      <dgm:t>
        <a:bodyPr/>
        <a:lstStyle/>
        <a:p>
          <a:endParaRPr lang="hr-HR"/>
        </a:p>
      </dgm:t>
    </dgm:pt>
    <dgm:pt modelId="{009B51C9-778A-4461-AB14-1BA4D50EE86C}" type="sibTrans" cxnId="{3BA85171-CB41-44A2-AA2D-0BCB66DCE7F3}">
      <dgm:prSet phldrT="2" phldr="0"/>
      <dgm:spPr/>
      <dgm:t>
        <a:bodyPr/>
        <a:lstStyle/>
        <a:p>
          <a:r>
            <a:rPr lang="hr-HR"/>
            <a:t>2</a:t>
          </a:r>
        </a:p>
      </dgm:t>
    </dgm:pt>
    <dgm:pt modelId="{D11598DB-0F78-45E9-9373-AFC68B956453}">
      <dgm:prSet/>
      <dgm:spPr/>
      <dgm:t>
        <a:bodyPr/>
        <a:lstStyle/>
        <a:p>
          <a:r>
            <a:rPr lang="hr-HR"/>
            <a:t>Kriteriji za odabir ekonomski najpovoljnije ponude</a:t>
          </a:r>
        </a:p>
      </dgm:t>
    </dgm:pt>
    <dgm:pt modelId="{846C77B4-CAF1-42BD-81BE-2011AE58E780}" type="parTrans" cxnId="{828650A6-A6C5-4779-81B9-01EE497CE35F}">
      <dgm:prSet/>
      <dgm:spPr/>
    </dgm:pt>
    <dgm:pt modelId="{92BCFB25-2944-4950-881B-93B41482025B}" type="sibTrans" cxnId="{828650A6-A6C5-4779-81B9-01EE497CE35F}">
      <dgm:prSet phldrT="3" phldr="0"/>
      <dgm:spPr/>
      <dgm:t>
        <a:bodyPr/>
        <a:lstStyle/>
        <a:p>
          <a:r>
            <a:rPr lang="hr-HR"/>
            <a:t>3</a:t>
          </a:r>
        </a:p>
      </dgm:t>
    </dgm:pt>
    <dgm:pt modelId="{7144EE35-FBA8-4EBC-AEC8-FFBA6120CEBB}" type="pres">
      <dgm:prSet presAssocID="{AD7F10D3-9AA8-4A76-B0AA-08F7B66DFAA7}" presName="Name0" presStyleCnt="0">
        <dgm:presLayoutVars>
          <dgm:animLvl val="lvl"/>
          <dgm:resizeHandles val="exact"/>
        </dgm:presLayoutVars>
      </dgm:prSet>
      <dgm:spPr/>
    </dgm:pt>
    <dgm:pt modelId="{1F0DB981-7831-4219-AD82-E7D239B8E05B}" type="pres">
      <dgm:prSet presAssocID="{688EEF3A-B7F4-47AE-B2CD-636BF9024354}" presName="compositeNode" presStyleCnt="0">
        <dgm:presLayoutVars>
          <dgm:bulletEnabled val="1"/>
        </dgm:presLayoutVars>
      </dgm:prSet>
      <dgm:spPr/>
    </dgm:pt>
    <dgm:pt modelId="{7093B426-4C3C-4F01-A9CA-7DE1B688DB7A}" type="pres">
      <dgm:prSet presAssocID="{688EEF3A-B7F4-47AE-B2CD-636BF9024354}" presName="bgRect" presStyleLbl="bgAccFollowNode1" presStyleIdx="0" presStyleCnt="4"/>
      <dgm:spPr/>
    </dgm:pt>
    <dgm:pt modelId="{64251107-492D-4159-8AC9-557841FCE152}" type="pres">
      <dgm:prSet presAssocID="{E1F9898C-ACDE-493E-A75F-721D27BC2EA2}" presName="sibTransNodeCircle" presStyleLbl="alignNode1" presStyleIdx="0" presStyleCnt="8">
        <dgm:presLayoutVars>
          <dgm:chMax val="0"/>
          <dgm:bulletEnabled/>
        </dgm:presLayoutVars>
      </dgm:prSet>
      <dgm:spPr/>
    </dgm:pt>
    <dgm:pt modelId="{9D24EE73-D044-40CD-88A6-6B436BF6DEB8}" type="pres">
      <dgm:prSet presAssocID="{688EEF3A-B7F4-47AE-B2CD-636BF9024354}" presName="bottomLine" presStyleLbl="alignNode1" presStyleIdx="1" presStyleCnt="8">
        <dgm:presLayoutVars/>
      </dgm:prSet>
      <dgm:spPr/>
    </dgm:pt>
    <dgm:pt modelId="{A6254215-524C-49E4-9331-1433C012ADF3}" type="pres">
      <dgm:prSet presAssocID="{688EEF3A-B7F4-47AE-B2CD-636BF9024354}" presName="nodeText" presStyleLbl="bgAccFollowNode1" presStyleIdx="0" presStyleCnt="4">
        <dgm:presLayoutVars>
          <dgm:bulletEnabled val="1"/>
        </dgm:presLayoutVars>
      </dgm:prSet>
      <dgm:spPr/>
    </dgm:pt>
    <dgm:pt modelId="{0744CFF7-9717-463C-B42E-54AD37CB7418}" type="pres">
      <dgm:prSet presAssocID="{E1F9898C-ACDE-493E-A75F-721D27BC2EA2}" presName="sibTrans" presStyleCnt="0"/>
      <dgm:spPr/>
    </dgm:pt>
    <dgm:pt modelId="{7EE3A5EE-31A1-484F-93C7-4154BAAABA84}" type="pres">
      <dgm:prSet presAssocID="{9413F37E-C40C-433D-9DF3-A4FD416BCDE8}" presName="compositeNode" presStyleCnt="0">
        <dgm:presLayoutVars>
          <dgm:bulletEnabled val="1"/>
        </dgm:presLayoutVars>
      </dgm:prSet>
      <dgm:spPr/>
    </dgm:pt>
    <dgm:pt modelId="{055BFB48-0C0D-4799-94BC-373D3564AAD6}" type="pres">
      <dgm:prSet presAssocID="{9413F37E-C40C-433D-9DF3-A4FD416BCDE8}" presName="bgRect" presStyleLbl="bgAccFollowNode1" presStyleIdx="1" presStyleCnt="4"/>
      <dgm:spPr/>
    </dgm:pt>
    <dgm:pt modelId="{8EE33AE5-66F3-49E3-88CB-DA140EC80BBC}" type="pres">
      <dgm:prSet presAssocID="{009B51C9-778A-4461-AB14-1BA4D50EE86C}" presName="sibTransNodeCircle" presStyleLbl="alignNode1" presStyleIdx="2" presStyleCnt="8">
        <dgm:presLayoutVars>
          <dgm:chMax val="0"/>
          <dgm:bulletEnabled/>
        </dgm:presLayoutVars>
      </dgm:prSet>
      <dgm:spPr/>
    </dgm:pt>
    <dgm:pt modelId="{D5CB6F07-CC0E-4EF8-9044-2D0B42552029}" type="pres">
      <dgm:prSet presAssocID="{9413F37E-C40C-433D-9DF3-A4FD416BCDE8}" presName="bottomLine" presStyleLbl="alignNode1" presStyleIdx="3" presStyleCnt="8">
        <dgm:presLayoutVars/>
      </dgm:prSet>
      <dgm:spPr/>
    </dgm:pt>
    <dgm:pt modelId="{969BACA4-ED33-4B34-A733-586BEFF9C8A4}" type="pres">
      <dgm:prSet presAssocID="{9413F37E-C40C-433D-9DF3-A4FD416BCDE8}" presName="nodeText" presStyleLbl="bgAccFollowNode1" presStyleIdx="1" presStyleCnt="4">
        <dgm:presLayoutVars>
          <dgm:bulletEnabled val="1"/>
        </dgm:presLayoutVars>
      </dgm:prSet>
      <dgm:spPr/>
    </dgm:pt>
    <dgm:pt modelId="{8996FF33-7902-4A9C-BA6A-ECC8C1F23837}" type="pres">
      <dgm:prSet presAssocID="{009B51C9-778A-4461-AB14-1BA4D50EE86C}" presName="sibTrans" presStyleCnt="0"/>
      <dgm:spPr/>
    </dgm:pt>
    <dgm:pt modelId="{B31BF165-BF3E-4775-9E79-AA02AB38B7BF}" type="pres">
      <dgm:prSet presAssocID="{D11598DB-0F78-45E9-9373-AFC68B956453}" presName="compositeNode" presStyleCnt="0">
        <dgm:presLayoutVars>
          <dgm:bulletEnabled val="1"/>
        </dgm:presLayoutVars>
      </dgm:prSet>
      <dgm:spPr/>
    </dgm:pt>
    <dgm:pt modelId="{3D18AAA1-4B5A-4AEA-B7CE-3DEC9FE96BD0}" type="pres">
      <dgm:prSet presAssocID="{D11598DB-0F78-45E9-9373-AFC68B956453}" presName="bgRect" presStyleLbl="bgAccFollowNode1" presStyleIdx="2" presStyleCnt="4"/>
      <dgm:spPr/>
    </dgm:pt>
    <dgm:pt modelId="{8274F410-33C6-49DC-AF58-E44988670264}" type="pres">
      <dgm:prSet presAssocID="{92BCFB25-2944-4950-881B-93B41482025B}" presName="sibTransNodeCircle" presStyleLbl="alignNode1" presStyleIdx="4" presStyleCnt="8">
        <dgm:presLayoutVars>
          <dgm:chMax val="0"/>
          <dgm:bulletEnabled/>
        </dgm:presLayoutVars>
      </dgm:prSet>
      <dgm:spPr/>
    </dgm:pt>
    <dgm:pt modelId="{8A617A73-DCC3-4F62-9347-54EE258318C8}" type="pres">
      <dgm:prSet presAssocID="{D11598DB-0F78-45E9-9373-AFC68B956453}" presName="bottomLine" presStyleLbl="alignNode1" presStyleIdx="5" presStyleCnt="8">
        <dgm:presLayoutVars/>
      </dgm:prSet>
      <dgm:spPr/>
    </dgm:pt>
    <dgm:pt modelId="{E1BCEDC8-9B0D-48A8-A837-A57971FA41BE}" type="pres">
      <dgm:prSet presAssocID="{D11598DB-0F78-45E9-9373-AFC68B956453}" presName="nodeText" presStyleLbl="bgAccFollowNode1" presStyleIdx="2" presStyleCnt="4">
        <dgm:presLayoutVars>
          <dgm:bulletEnabled val="1"/>
        </dgm:presLayoutVars>
      </dgm:prSet>
      <dgm:spPr/>
    </dgm:pt>
    <dgm:pt modelId="{F98D6ADA-2A07-4AF4-A123-7B524DAEC1FD}" type="pres">
      <dgm:prSet presAssocID="{92BCFB25-2944-4950-881B-93B41482025B}" presName="sibTrans" presStyleCnt="0"/>
      <dgm:spPr/>
    </dgm:pt>
    <dgm:pt modelId="{F07B7E51-486A-4781-98C7-028F2B726E8B}" type="pres">
      <dgm:prSet presAssocID="{9FA54D22-2C2D-45FF-878E-174522E62F31}" presName="compositeNode" presStyleCnt="0">
        <dgm:presLayoutVars>
          <dgm:bulletEnabled val="1"/>
        </dgm:presLayoutVars>
      </dgm:prSet>
      <dgm:spPr/>
    </dgm:pt>
    <dgm:pt modelId="{98360381-0137-4E6F-9B1E-DBD07EF82101}" type="pres">
      <dgm:prSet presAssocID="{9FA54D22-2C2D-45FF-878E-174522E62F31}" presName="bgRect" presStyleLbl="bgAccFollowNode1" presStyleIdx="3" presStyleCnt="4"/>
      <dgm:spPr/>
    </dgm:pt>
    <dgm:pt modelId="{84EE7C75-4FD0-4367-97A6-0B708293FE07}" type="pres">
      <dgm:prSet presAssocID="{67C5BD61-354B-4B1D-8D74-9F98F87C0B75}" presName="sibTransNodeCircle" presStyleLbl="alignNode1" presStyleIdx="6" presStyleCnt="8">
        <dgm:presLayoutVars>
          <dgm:chMax val="0"/>
          <dgm:bulletEnabled/>
        </dgm:presLayoutVars>
      </dgm:prSet>
      <dgm:spPr/>
    </dgm:pt>
    <dgm:pt modelId="{7AE4F17C-0CCD-47B9-BBDA-7F4A5DFBF38D}" type="pres">
      <dgm:prSet presAssocID="{9FA54D22-2C2D-45FF-878E-174522E62F31}" presName="bottomLine" presStyleLbl="alignNode1" presStyleIdx="7" presStyleCnt="8">
        <dgm:presLayoutVars/>
      </dgm:prSet>
      <dgm:spPr/>
    </dgm:pt>
    <dgm:pt modelId="{CED4A4FA-431B-435C-8DC8-3DCFCFC63FC7}" type="pres">
      <dgm:prSet presAssocID="{9FA54D22-2C2D-45FF-878E-174522E62F31}" presName="nodeText" presStyleLbl="bgAccFollowNode1" presStyleIdx="3" presStyleCnt="4">
        <dgm:presLayoutVars>
          <dgm:bulletEnabled val="1"/>
        </dgm:presLayoutVars>
      </dgm:prSet>
      <dgm:spPr/>
    </dgm:pt>
  </dgm:ptLst>
  <dgm:cxnLst>
    <dgm:cxn modelId="{AFDDE904-DC25-482D-B50E-E824E506A9C1}" type="presOf" srcId="{9FA54D22-2C2D-45FF-878E-174522E62F31}" destId="{CED4A4FA-431B-435C-8DC8-3DCFCFC63FC7}" srcOrd="1" destOrd="0" presId="urn:microsoft.com/office/officeart/2016/7/layout/BasicLinearProcessNumbered"/>
    <dgm:cxn modelId="{CF11B914-34AC-43B5-9019-BE2D2DFC4E85}" type="presOf" srcId="{9FA54D22-2C2D-45FF-878E-174522E62F31}" destId="{98360381-0137-4E6F-9B1E-DBD07EF82101}" srcOrd="0" destOrd="0" presId="urn:microsoft.com/office/officeart/2016/7/layout/BasicLinearProcessNumbered"/>
    <dgm:cxn modelId="{6CA5E819-1DD4-4837-B231-CFD03C307028}" type="presOf" srcId="{9413F37E-C40C-433D-9DF3-A4FD416BCDE8}" destId="{055BFB48-0C0D-4799-94BC-373D3564AAD6}" srcOrd="0" destOrd="0" presId="urn:microsoft.com/office/officeart/2016/7/layout/BasicLinearProcessNumbered"/>
    <dgm:cxn modelId="{6D98EC1B-1817-447D-946B-8A4A1F49A95F}" type="presOf" srcId="{688EEF3A-B7F4-47AE-B2CD-636BF9024354}" destId="{7093B426-4C3C-4F01-A9CA-7DE1B688DB7A}" srcOrd="0" destOrd="0" presId="urn:microsoft.com/office/officeart/2016/7/layout/BasicLinearProcessNumbered"/>
    <dgm:cxn modelId="{631D9236-09B1-49A0-AF8B-014D8E9FB097}" type="presOf" srcId="{688EEF3A-B7F4-47AE-B2CD-636BF9024354}" destId="{A6254215-524C-49E4-9331-1433C012ADF3}" srcOrd="1" destOrd="0" presId="urn:microsoft.com/office/officeart/2016/7/layout/BasicLinearProcessNumbered"/>
    <dgm:cxn modelId="{86ADEC38-9718-45A7-9003-21A0CAE62B8C}" srcId="{AD7F10D3-9AA8-4A76-B0AA-08F7B66DFAA7}" destId="{688EEF3A-B7F4-47AE-B2CD-636BF9024354}" srcOrd="0" destOrd="0" parTransId="{4DB86FF1-6A39-46F8-8097-D322591C220C}" sibTransId="{E1F9898C-ACDE-493E-A75F-721D27BC2EA2}"/>
    <dgm:cxn modelId="{C09D5166-AADE-4533-98B2-6FC1AD7F6943}" type="presOf" srcId="{9413F37E-C40C-433D-9DF3-A4FD416BCDE8}" destId="{969BACA4-ED33-4B34-A733-586BEFF9C8A4}" srcOrd="1" destOrd="0" presId="urn:microsoft.com/office/officeart/2016/7/layout/BasicLinearProcessNumbered"/>
    <dgm:cxn modelId="{34D1E14F-E3A2-43E5-8F51-FE30EA6B7560}" type="presOf" srcId="{D11598DB-0F78-45E9-9373-AFC68B956453}" destId="{E1BCEDC8-9B0D-48A8-A837-A57971FA41BE}" srcOrd="1" destOrd="0" presId="urn:microsoft.com/office/officeart/2016/7/layout/BasicLinearProcessNumbered"/>
    <dgm:cxn modelId="{3BA85171-CB41-44A2-AA2D-0BCB66DCE7F3}" srcId="{AD7F10D3-9AA8-4A76-B0AA-08F7B66DFAA7}" destId="{9413F37E-C40C-433D-9DF3-A4FD416BCDE8}" srcOrd="1" destOrd="0" parTransId="{A06A5E62-754B-4373-BE82-F1D8F09B28F4}" sibTransId="{009B51C9-778A-4461-AB14-1BA4D50EE86C}"/>
    <dgm:cxn modelId="{2976F653-8EAB-4F6D-85FE-2643FF97CE7E}" type="presOf" srcId="{92BCFB25-2944-4950-881B-93B41482025B}" destId="{8274F410-33C6-49DC-AF58-E44988670264}" srcOrd="0" destOrd="0" presId="urn:microsoft.com/office/officeart/2016/7/layout/BasicLinearProcessNumbered"/>
    <dgm:cxn modelId="{BEFAB17B-BB78-45A8-A050-39EE93838D58}" type="presOf" srcId="{009B51C9-778A-4461-AB14-1BA4D50EE86C}" destId="{8EE33AE5-66F3-49E3-88CB-DA140EC80BBC}" srcOrd="0" destOrd="0" presId="urn:microsoft.com/office/officeart/2016/7/layout/BasicLinearProcessNumbered"/>
    <dgm:cxn modelId="{775A7B95-1D2E-4895-8480-268C5E55FA58}" type="presOf" srcId="{E1F9898C-ACDE-493E-A75F-721D27BC2EA2}" destId="{64251107-492D-4159-8AC9-557841FCE152}" srcOrd="0" destOrd="0" presId="urn:microsoft.com/office/officeart/2016/7/layout/BasicLinearProcessNumbered"/>
    <dgm:cxn modelId="{828650A6-A6C5-4779-81B9-01EE497CE35F}" srcId="{AD7F10D3-9AA8-4A76-B0AA-08F7B66DFAA7}" destId="{D11598DB-0F78-45E9-9373-AFC68B956453}" srcOrd="2" destOrd="0" parTransId="{846C77B4-CAF1-42BD-81BE-2011AE58E780}" sibTransId="{92BCFB25-2944-4950-881B-93B41482025B}"/>
    <dgm:cxn modelId="{EA32C7AE-06DD-4900-B1DC-BDF73D683CF2}" srcId="{AD7F10D3-9AA8-4A76-B0AA-08F7B66DFAA7}" destId="{9FA54D22-2C2D-45FF-878E-174522E62F31}" srcOrd="3" destOrd="0" parTransId="{A6BCDCB6-C544-4C28-B51F-7A51B22CCE84}" sibTransId="{67C5BD61-354B-4B1D-8D74-9F98F87C0B75}"/>
    <dgm:cxn modelId="{8682CEB7-0C07-4F3E-8E37-3C3A553A4BFE}" type="presOf" srcId="{67C5BD61-354B-4B1D-8D74-9F98F87C0B75}" destId="{84EE7C75-4FD0-4367-97A6-0B708293FE07}" srcOrd="0" destOrd="0" presId="urn:microsoft.com/office/officeart/2016/7/layout/BasicLinearProcessNumbered"/>
    <dgm:cxn modelId="{CEDCE6E3-A81B-4B5A-969F-F4358EE5246D}" type="presOf" srcId="{AD7F10D3-9AA8-4A76-B0AA-08F7B66DFAA7}" destId="{7144EE35-FBA8-4EBC-AEC8-FFBA6120CEBB}" srcOrd="0" destOrd="0" presId="urn:microsoft.com/office/officeart/2016/7/layout/BasicLinearProcessNumbered"/>
    <dgm:cxn modelId="{61023BFD-446B-4D09-AD2F-A0C1DE0255FF}" type="presOf" srcId="{D11598DB-0F78-45E9-9373-AFC68B956453}" destId="{3D18AAA1-4B5A-4AEA-B7CE-3DEC9FE96BD0}" srcOrd="0" destOrd="0" presId="urn:microsoft.com/office/officeart/2016/7/layout/BasicLinearProcessNumbered"/>
    <dgm:cxn modelId="{A190B9D4-5000-4FCE-8283-ED41F7D0CFFD}" type="presParOf" srcId="{7144EE35-FBA8-4EBC-AEC8-FFBA6120CEBB}" destId="{1F0DB981-7831-4219-AD82-E7D239B8E05B}" srcOrd="0" destOrd="0" presId="urn:microsoft.com/office/officeart/2016/7/layout/BasicLinearProcessNumbered"/>
    <dgm:cxn modelId="{5353800A-18F9-4B6E-83A4-10636C23D9A2}" type="presParOf" srcId="{1F0DB981-7831-4219-AD82-E7D239B8E05B}" destId="{7093B426-4C3C-4F01-A9CA-7DE1B688DB7A}" srcOrd="0" destOrd="0" presId="urn:microsoft.com/office/officeart/2016/7/layout/BasicLinearProcessNumbered"/>
    <dgm:cxn modelId="{F7164CE1-DEC8-4688-8B7F-A2941B2628C7}" type="presParOf" srcId="{1F0DB981-7831-4219-AD82-E7D239B8E05B}" destId="{64251107-492D-4159-8AC9-557841FCE152}" srcOrd="1" destOrd="0" presId="urn:microsoft.com/office/officeart/2016/7/layout/BasicLinearProcessNumbered"/>
    <dgm:cxn modelId="{D4C94F5A-E5AB-48BC-AE7B-538611AD62EF}" type="presParOf" srcId="{1F0DB981-7831-4219-AD82-E7D239B8E05B}" destId="{9D24EE73-D044-40CD-88A6-6B436BF6DEB8}" srcOrd="2" destOrd="0" presId="urn:microsoft.com/office/officeart/2016/7/layout/BasicLinearProcessNumbered"/>
    <dgm:cxn modelId="{A8A7A3AE-84F5-4A76-BDA7-149E2A03E8A8}" type="presParOf" srcId="{1F0DB981-7831-4219-AD82-E7D239B8E05B}" destId="{A6254215-524C-49E4-9331-1433C012ADF3}" srcOrd="3" destOrd="0" presId="urn:microsoft.com/office/officeart/2016/7/layout/BasicLinearProcessNumbered"/>
    <dgm:cxn modelId="{9DCEECF3-351A-4E4F-9538-5C5C37566C98}" type="presParOf" srcId="{7144EE35-FBA8-4EBC-AEC8-FFBA6120CEBB}" destId="{0744CFF7-9717-463C-B42E-54AD37CB7418}" srcOrd="1" destOrd="0" presId="urn:microsoft.com/office/officeart/2016/7/layout/BasicLinearProcessNumbered"/>
    <dgm:cxn modelId="{5E513C1D-6C0C-4357-A627-0B9098A72DAA}" type="presParOf" srcId="{7144EE35-FBA8-4EBC-AEC8-FFBA6120CEBB}" destId="{7EE3A5EE-31A1-484F-93C7-4154BAAABA84}" srcOrd="2" destOrd="0" presId="urn:microsoft.com/office/officeart/2016/7/layout/BasicLinearProcessNumbered"/>
    <dgm:cxn modelId="{F4EFB4A7-18B8-4A47-911B-A6D72404CF4A}" type="presParOf" srcId="{7EE3A5EE-31A1-484F-93C7-4154BAAABA84}" destId="{055BFB48-0C0D-4799-94BC-373D3564AAD6}" srcOrd="0" destOrd="0" presId="urn:microsoft.com/office/officeart/2016/7/layout/BasicLinearProcessNumbered"/>
    <dgm:cxn modelId="{FD72B814-17BB-4DF6-86F8-3985C459F176}" type="presParOf" srcId="{7EE3A5EE-31A1-484F-93C7-4154BAAABA84}" destId="{8EE33AE5-66F3-49E3-88CB-DA140EC80BBC}" srcOrd="1" destOrd="0" presId="urn:microsoft.com/office/officeart/2016/7/layout/BasicLinearProcessNumbered"/>
    <dgm:cxn modelId="{16664807-260E-402F-A280-D7CB2D212487}" type="presParOf" srcId="{7EE3A5EE-31A1-484F-93C7-4154BAAABA84}" destId="{D5CB6F07-CC0E-4EF8-9044-2D0B42552029}" srcOrd="2" destOrd="0" presId="urn:microsoft.com/office/officeart/2016/7/layout/BasicLinearProcessNumbered"/>
    <dgm:cxn modelId="{60CA0233-8FF6-4B2D-8382-21444479097C}" type="presParOf" srcId="{7EE3A5EE-31A1-484F-93C7-4154BAAABA84}" destId="{969BACA4-ED33-4B34-A733-586BEFF9C8A4}" srcOrd="3" destOrd="0" presId="urn:microsoft.com/office/officeart/2016/7/layout/BasicLinearProcessNumbered"/>
    <dgm:cxn modelId="{AC70E878-BA5B-4872-BCBA-94FE90309062}" type="presParOf" srcId="{7144EE35-FBA8-4EBC-AEC8-FFBA6120CEBB}" destId="{8996FF33-7902-4A9C-BA6A-ECC8C1F23837}" srcOrd="3" destOrd="0" presId="urn:microsoft.com/office/officeart/2016/7/layout/BasicLinearProcessNumbered"/>
    <dgm:cxn modelId="{9DE47068-DEAE-442F-AB2C-ED4D627EB04B}" type="presParOf" srcId="{7144EE35-FBA8-4EBC-AEC8-FFBA6120CEBB}" destId="{B31BF165-BF3E-4775-9E79-AA02AB38B7BF}" srcOrd="4" destOrd="0" presId="urn:microsoft.com/office/officeart/2016/7/layout/BasicLinearProcessNumbered"/>
    <dgm:cxn modelId="{563AD0CB-8606-421D-BC50-75168BB3DA66}" type="presParOf" srcId="{B31BF165-BF3E-4775-9E79-AA02AB38B7BF}" destId="{3D18AAA1-4B5A-4AEA-B7CE-3DEC9FE96BD0}" srcOrd="0" destOrd="0" presId="urn:microsoft.com/office/officeart/2016/7/layout/BasicLinearProcessNumbered"/>
    <dgm:cxn modelId="{0E351C29-B0BB-4654-9879-1945C9CE4CFC}" type="presParOf" srcId="{B31BF165-BF3E-4775-9E79-AA02AB38B7BF}" destId="{8274F410-33C6-49DC-AF58-E44988670264}" srcOrd="1" destOrd="0" presId="urn:microsoft.com/office/officeart/2016/7/layout/BasicLinearProcessNumbered"/>
    <dgm:cxn modelId="{D6963D4E-4C3C-4297-9F88-940FDDE539A3}" type="presParOf" srcId="{B31BF165-BF3E-4775-9E79-AA02AB38B7BF}" destId="{8A617A73-DCC3-4F62-9347-54EE258318C8}" srcOrd="2" destOrd="0" presId="urn:microsoft.com/office/officeart/2016/7/layout/BasicLinearProcessNumbered"/>
    <dgm:cxn modelId="{68E257E6-02B5-4243-8ADA-54C91E3A9653}" type="presParOf" srcId="{B31BF165-BF3E-4775-9E79-AA02AB38B7BF}" destId="{E1BCEDC8-9B0D-48A8-A837-A57971FA41BE}" srcOrd="3" destOrd="0" presId="urn:microsoft.com/office/officeart/2016/7/layout/BasicLinearProcessNumbered"/>
    <dgm:cxn modelId="{200E50DC-1A49-49C8-A8F7-7D55C1337EC7}" type="presParOf" srcId="{7144EE35-FBA8-4EBC-AEC8-FFBA6120CEBB}" destId="{F98D6ADA-2A07-4AF4-A123-7B524DAEC1FD}" srcOrd="5" destOrd="0" presId="urn:microsoft.com/office/officeart/2016/7/layout/BasicLinearProcessNumbered"/>
    <dgm:cxn modelId="{A2F7E531-6CFD-486D-850B-C3484951C9A3}" type="presParOf" srcId="{7144EE35-FBA8-4EBC-AEC8-FFBA6120CEBB}" destId="{F07B7E51-486A-4781-98C7-028F2B726E8B}" srcOrd="6" destOrd="0" presId="urn:microsoft.com/office/officeart/2016/7/layout/BasicLinearProcessNumbered"/>
    <dgm:cxn modelId="{6A0DC25D-51DD-4946-B0F8-0EFC79762B00}" type="presParOf" srcId="{F07B7E51-486A-4781-98C7-028F2B726E8B}" destId="{98360381-0137-4E6F-9B1E-DBD07EF82101}" srcOrd="0" destOrd="0" presId="urn:microsoft.com/office/officeart/2016/7/layout/BasicLinearProcessNumbered"/>
    <dgm:cxn modelId="{4775310F-2D4A-4E79-8EB1-C6079D701876}" type="presParOf" srcId="{F07B7E51-486A-4781-98C7-028F2B726E8B}" destId="{84EE7C75-4FD0-4367-97A6-0B708293FE07}" srcOrd="1" destOrd="0" presId="urn:microsoft.com/office/officeart/2016/7/layout/BasicLinearProcessNumbered"/>
    <dgm:cxn modelId="{B9677627-F763-4BA7-B27D-75CA7E97BF6E}" type="presParOf" srcId="{F07B7E51-486A-4781-98C7-028F2B726E8B}" destId="{7AE4F17C-0CCD-47B9-BBDA-7F4A5DFBF38D}" srcOrd="2" destOrd="0" presId="urn:microsoft.com/office/officeart/2016/7/layout/BasicLinearProcessNumbered"/>
    <dgm:cxn modelId="{73F10645-429A-4E86-8828-17DD89AD1E96}" type="presParOf" srcId="{F07B7E51-486A-4781-98C7-028F2B726E8B}" destId="{CED4A4FA-431B-435C-8DC8-3DCFCFC63FC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D24E5-7210-4870-AB3C-97BE65A3A94E}">
      <dsp:nvSpPr>
        <dsp:cNvPr id="0" name=""/>
        <dsp:cNvSpPr/>
      </dsp:nvSpPr>
      <dsp:spPr>
        <a:xfrm>
          <a:off x="0" y="0"/>
          <a:ext cx="8414428" cy="7547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Ispunjavanje ciljeva ekološke (zelene) politike o klimatskim promjenama, energetskoj učinkovitosti, kvaliteti zraka</a:t>
          </a:r>
        </a:p>
      </dsp:txBody>
      <dsp:txXfrm>
        <a:off x="22105" y="22105"/>
        <a:ext cx="7511741" cy="710494"/>
      </dsp:txXfrm>
    </dsp:sp>
    <dsp:sp modelId="{1448EEF8-77DA-4B43-B05B-9074C2B438A5}">
      <dsp:nvSpPr>
        <dsp:cNvPr id="0" name=""/>
        <dsp:cNvSpPr/>
      </dsp:nvSpPr>
      <dsp:spPr>
        <a:xfrm>
          <a:off x="628350" y="859525"/>
          <a:ext cx="8414428" cy="75470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Povećanje financijske učinkovitosti</a:t>
          </a:r>
        </a:p>
      </dsp:txBody>
      <dsp:txXfrm>
        <a:off x="650455" y="881630"/>
        <a:ext cx="7251309" cy="710494"/>
      </dsp:txXfrm>
    </dsp:sp>
    <dsp:sp modelId="{FF1344CC-A79F-4546-B1E1-A79A5EFAE17D}">
      <dsp:nvSpPr>
        <dsp:cNvPr id="0" name=""/>
        <dsp:cNvSpPr/>
      </dsp:nvSpPr>
      <dsp:spPr>
        <a:xfrm>
          <a:off x="1256700" y="1719050"/>
          <a:ext cx="8414428" cy="7547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Poboljšanje ugleda organizacije</a:t>
          </a:r>
        </a:p>
      </dsp:txBody>
      <dsp:txXfrm>
        <a:off x="1278805" y="1741155"/>
        <a:ext cx="7251309" cy="710494"/>
      </dsp:txXfrm>
    </dsp:sp>
    <dsp:sp modelId="{E0C27358-B172-42A1-BD2D-98A0622DB1E8}">
      <dsp:nvSpPr>
        <dsp:cNvPr id="0" name=""/>
        <dsp:cNvSpPr/>
      </dsp:nvSpPr>
      <dsp:spPr>
        <a:xfrm>
          <a:off x="1885050" y="2578575"/>
          <a:ext cx="8414428" cy="7547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Smanjenje rizika od neusklađenosti sa zakonodavstvom</a:t>
          </a:r>
        </a:p>
      </dsp:txBody>
      <dsp:txXfrm>
        <a:off x="1907155" y="2600680"/>
        <a:ext cx="7251309" cy="710494"/>
      </dsp:txXfrm>
    </dsp:sp>
    <dsp:sp modelId="{5553D36D-EFC4-4AA2-B886-57DD77984BC5}">
      <dsp:nvSpPr>
        <dsp:cNvPr id="0" name=""/>
        <dsp:cNvSpPr/>
      </dsp:nvSpPr>
      <dsp:spPr>
        <a:xfrm>
          <a:off x="2513400" y="3438100"/>
          <a:ext cx="8414428" cy="7547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noProof="0"/>
            <a:t>Poticanje inovacije i razvoj konkurentskih održivih rješenja u vlastitoj regiji</a:t>
          </a:r>
        </a:p>
      </dsp:txBody>
      <dsp:txXfrm>
        <a:off x="2535505" y="3460205"/>
        <a:ext cx="7251309" cy="710494"/>
      </dsp:txXfrm>
    </dsp:sp>
    <dsp:sp modelId="{2F106672-7078-4C0F-BD57-4D4624164280}">
      <dsp:nvSpPr>
        <dsp:cNvPr id="0" name=""/>
        <dsp:cNvSpPr/>
      </dsp:nvSpPr>
      <dsp:spPr>
        <a:xfrm>
          <a:off x="7923870" y="551353"/>
          <a:ext cx="490558" cy="49055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8034246" y="551353"/>
        <a:ext cx="269806" cy="369145"/>
      </dsp:txXfrm>
    </dsp:sp>
    <dsp:sp modelId="{76773EB9-FDCA-4AC2-87F2-5E073338AB0D}">
      <dsp:nvSpPr>
        <dsp:cNvPr id="0" name=""/>
        <dsp:cNvSpPr/>
      </dsp:nvSpPr>
      <dsp:spPr>
        <a:xfrm>
          <a:off x="8552220" y="1410878"/>
          <a:ext cx="490558" cy="49055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8662596" y="1410878"/>
        <a:ext cx="269806" cy="369145"/>
      </dsp:txXfrm>
    </dsp:sp>
    <dsp:sp modelId="{86AFEBF2-C132-42AE-AA5F-C40D8E0AD988}">
      <dsp:nvSpPr>
        <dsp:cNvPr id="0" name=""/>
        <dsp:cNvSpPr/>
      </dsp:nvSpPr>
      <dsp:spPr>
        <a:xfrm>
          <a:off x="9180570" y="2257825"/>
          <a:ext cx="490558" cy="49055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9290946" y="2257825"/>
        <a:ext cx="269806" cy="369145"/>
      </dsp:txXfrm>
    </dsp:sp>
    <dsp:sp modelId="{79918BFE-12CA-47DA-B6DD-107B25D15DD8}">
      <dsp:nvSpPr>
        <dsp:cNvPr id="0" name=""/>
        <dsp:cNvSpPr/>
      </dsp:nvSpPr>
      <dsp:spPr>
        <a:xfrm>
          <a:off x="9808920" y="3125736"/>
          <a:ext cx="490558" cy="49055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hr-HR" sz="2200" kern="1200" noProof="0"/>
        </a:p>
      </dsp:txBody>
      <dsp:txXfrm>
        <a:off x="9919296" y="3125736"/>
        <a:ext cx="269806" cy="369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2DCF-6A89-4FD8-AB48-78833FDB74A8}">
      <dsp:nvSpPr>
        <dsp:cNvPr id="0" name=""/>
        <dsp:cNvSpPr/>
      </dsp:nvSpPr>
      <dsp:spPr>
        <a:xfrm>
          <a:off x="1283" y="357048"/>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električna energija</a:t>
          </a:r>
          <a:endParaRPr lang="hr-HR" sz="1400" kern="1200" noProof="0"/>
        </a:p>
      </dsp:txBody>
      <dsp:txXfrm>
        <a:off x="1283" y="357048"/>
        <a:ext cx="1617389" cy="970433"/>
      </dsp:txXfrm>
    </dsp:sp>
    <dsp:sp modelId="{C2CE5A70-7833-4513-94CA-5BFEA0631B1B}">
      <dsp:nvSpPr>
        <dsp:cNvPr id="0" name=""/>
        <dsp:cNvSpPr/>
      </dsp:nvSpPr>
      <dsp:spPr>
        <a:xfrm>
          <a:off x="1780412" y="357048"/>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uredski papir</a:t>
          </a:r>
          <a:endParaRPr lang="hr-HR" sz="1400" kern="1200" noProof="0"/>
        </a:p>
      </dsp:txBody>
      <dsp:txXfrm>
        <a:off x="1780412" y="357048"/>
        <a:ext cx="1617389" cy="970433"/>
      </dsp:txXfrm>
    </dsp:sp>
    <dsp:sp modelId="{3AFAD96B-766A-4BA0-8954-9DF9E2C30FDA}">
      <dsp:nvSpPr>
        <dsp:cNvPr id="0" name=""/>
        <dsp:cNvSpPr/>
      </dsp:nvSpPr>
      <dsp:spPr>
        <a:xfrm>
          <a:off x="3559540" y="357048"/>
          <a:ext cx="1617389" cy="970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papirna konfekcija</a:t>
          </a:r>
          <a:endParaRPr lang="hr-HR" sz="1400" kern="1200" noProof="0"/>
        </a:p>
      </dsp:txBody>
      <dsp:txXfrm>
        <a:off x="3559540" y="357048"/>
        <a:ext cx="1617389" cy="970433"/>
      </dsp:txXfrm>
    </dsp:sp>
    <dsp:sp modelId="{91074944-DCF5-48BD-97CC-B02DEEB764BC}">
      <dsp:nvSpPr>
        <dsp:cNvPr id="0" name=""/>
        <dsp:cNvSpPr/>
      </dsp:nvSpPr>
      <dsp:spPr>
        <a:xfrm>
          <a:off x="5338669" y="357048"/>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sredstva za čišćenje i higijenu</a:t>
          </a:r>
          <a:endParaRPr lang="hr-HR" sz="1400" kern="1200" noProof="0"/>
        </a:p>
      </dsp:txBody>
      <dsp:txXfrm>
        <a:off x="5338669" y="357048"/>
        <a:ext cx="1617389" cy="970433"/>
      </dsp:txXfrm>
    </dsp:sp>
    <dsp:sp modelId="{168366A6-9B28-43C5-BE7C-C7B92C043E6A}">
      <dsp:nvSpPr>
        <dsp:cNvPr id="0" name=""/>
        <dsp:cNvSpPr/>
      </dsp:nvSpPr>
      <dsp:spPr>
        <a:xfrm>
          <a:off x="7117798" y="357048"/>
          <a:ext cx="1617389" cy="970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usluga čišćenja prostorija</a:t>
          </a:r>
          <a:endParaRPr lang="hr-HR" sz="1400" kern="1200" noProof="0"/>
        </a:p>
      </dsp:txBody>
      <dsp:txXfrm>
        <a:off x="7117798" y="357048"/>
        <a:ext cx="1617389" cy="970433"/>
      </dsp:txXfrm>
    </dsp:sp>
    <dsp:sp modelId="{1A97B841-4757-40D5-8360-E8D8CF997AC1}">
      <dsp:nvSpPr>
        <dsp:cNvPr id="0" name=""/>
        <dsp:cNvSpPr/>
      </dsp:nvSpPr>
      <dsp:spPr>
        <a:xfrm>
          <a:off x="8896926" y="357048"/>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 računala i računalna oprema</a:t>
          </a:r>
          <a:endParaRPr lang="hr-HR" sz="1400" kern="1200" noProof="0"/>
        </a:p>
      </dsp:txBody>
      <dsp:txXfrm>
        <a:off x="8896926" y="357048"/>
        <a:ext cx="1617389" cy="970433"/>
      </dsp:txXfrm>
    </dsp:sp>
    <dsp:sp modelId="{2D5C4627-80FA-414F-B7FE-1A1223A185C4}">
      <dsp:nvSpPr>
        <dsp:cNvPr id="0" name=""/>
        <dsp:cNvSpPr/>
      </dsp:nvSpPr>
      <dsp:spPr>
        <a:xfrm>
          <a:off x="1283" y="1489221"/>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toneri i tinte</a:t>
          </a:r>
          <a:endParaRPr lang="hr-HR" sz="1400" kern="1200" noProof="0"/>
        </a:p>
      </dsp:txBody>
      <dsp:txXfrm>
        <a:off x="1283" y="1489221"/>
        <a:ext cx="1617389" cy="970433"/>
      </dsp:txXfrm>
    </dsp:sp>
    <dsp:sp modelId="{09CD87B5-DD22-4436-BE16-18A82A29EC62}">
      <dsp:nvSpPr>
        <dsp:cNvPr id="0" name=""/>
        <dsp:cNvSpPr/>
      </dsp:nvSpPr>
      <dsp:spPr>
        <a:xfrm>
          <a:off x="1780412" y="1489221"/>
          <a:ext cx="1617389" cy="970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 proizvodi od tiskanog papira, proizvodi od papira za pisanje i papirnate vrećice</a:t>
          </a:r>
          <a:endParaRPr lang="hr-HR" sz="1400" kern="1200" noProof="0"/>
        </a:p>
      </dsp:txBody>
      <dsp:txXfrm>
        <a:off x="1780412" y="1489221"/>
        <a:ext cx="1617389" cy="970433"/>
      </dsp:txXfrm>
    </dsp:sp>
    <dsp:sp modelId="{D36CC043-2AD8-46F1-BC07-B8FF1AC2D68A}">
      <dsp:nvSpPr>
        <dsp:cNvPr id="0" name=""/>
        <dsp:cNvSpPr/>
      </dsp:nvSpPr>
      <dsp:spPr>
        <a:xfrm>
          <a:off x="3559540" y="1489221"/>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promotivni materijali</a:t>
          </a:r>
          <a:endParaRPr lang="hr-HR" sz="1400" kern="1200" noProof="0"/>
        </a:p>
      </dsp:txBody>
      <dsp:txXfrm>
        <a:off x="3559540" y="1489221"/>
        <a:ext cx="1617389" cy="970433"/>
      </dsp:txXfrm>
    </dsp:sp>
    <dsp:sp modelId="{ECB43B88-9A8B-48BA-9D0E-B4492D5CA8E0}">
      <dsp:nvSpPr>
        <dsp:cNvPr id="0" name=""/>
        <dsp:cNvSpPr/>
      </dsp:nvSpPr>
      <dsp:spPr>
        <a:xfrm>
          <a:off x="5338669" y="1489221"/>
          <a:ext cx="1617389" cy="970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oprema za snimanje, obradu i prikaz slike i televizori</a:t>
          </a:r>
          <a:endParaRPr lang="hr-HR" sz="1400" kern="1200" noProof="0"/>
        </a:p>
      </dsp:txBody>
      <dsp:txXfrm>
        <a:off x="5338669" y="1489221"/>
        <a:ext cx="1617389" cy="970433"/>
      </dsp:txXfrm>
    </dsp:sp>
    <dsp:sp modelId="{EACE384C-36B3-4A3E-A54C-2ED061ADD513}">
      <dsp:nvSpPr>
        <dsp:cNvPr id="0" name=""/>
        <dsp:cNvSpPr/>
      </dsp:nvSpPr>
      <dsp:spPr>
        <a:xfrm>
          <a:off x="7117798" y="1489221"/>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klima uređaji</a:t>
          </a:r>
          <a:endParaRPr lang="hr-HR" sz="1400" kern="1200" noProof="0"/>
        </a:p>
      </dsp:txBody>
      <dsp:txXfrm>
        <a:off x="7117798" y="1489221"/>
        <a:ext cx="1617389" cy="970433"/>
      </dsp:txXfrm>
    </dsp:sp>
    <dsp:sp modelId="{73DD6C28-0BC0-40AE-AAA7-5BBE15DAD8FA}">
      <dsp:nvSpPr>
        <dsp:cNvPr id="0" name=""/>
        <dsp:cNvSpPr/>
      </dsp:nvSpPr>
      <dsp:spPr>
        <a:xfrm>
          <a:off x="8896926" y="1489221"/>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svjetiljke i električne žarulje</a:t>
          </a:r>
          <a:endParaRPr lang="hr-HR" sz="1400" kern="1200" noProof="0"/>
        </a:p>
      </dsp:txBody>
      <dsp:txXfrm>
        <a:off x="8896926" y="1489221"/>
        <a:ext cx="1617389" cy="970433"/>
      </dsp:txXfrm>
    </dsp:sp>
    <dsp:sp modelId="{4F02B979-3B78-446C-812D-906B3D3F7DBB}">
      <dsp:nvSpPr>
        <dsp:cNvPr id="0" name=""/>
        <dsp:cNvSpPr/>
      </dsp:nvSpPr>
      <dsp:spPr>
        <a:xfrm>
          <a:off x="890847" y="2621393"/>
          <a:ext cx="1617389" cy="9704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vozila za cestovni promet</a:t>
          </a:r>
          <a:endParaRPr lang="hr-HR" sz="1400" kern="1200" noProof="0"/>
        </a:p>
      </dsp:txBody>
      <dsp:txXfrm>
        <a:off x="890847" y="2621393"/>
        <a:ext cx="1617389" cy="970433"/>
      </dsp:txXfrm>
    </dsp:sp>
    <dsp:sp modelId="{31DAA7F4-A134-4A62-B372-190D0743A54B}">
      <dsp:nvSpPr>
        <dsp:cNvPr id="0" name=""/>
        <dsp:cNvSpPr/>
      </dsp:nvSpPr>
      <dsp:spPr>
        <a:xfrm>
          <a:off x="2669976" y="2621393"/>
          <a:ext cx="1617389" cy="970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 pneumatici za motorna vozila</a:t>
          </a:r>
          <a:endParaRPr lang="hr-HR" sz="1400" kern="1200" noProof="0"/>
        </a:p>
      </dsp:txBody>
      <dsp:txXfrm>
        <a:off x="2669976" y="2621393"/>
        <a:ext cx="1617389" cy="970433"/>
      </dsp:txXfrm>
    </dsp:sp>
    <dsp:sp modelId="{B343B777-18F9-482B-9454-D03F98238F15}">
      <dsp:nvSpPr>
        <dsp:cNvPr id="0" name=""/>
        <dsp:cNvSpPr/>
      </dsp:nvSpPr>
      <dsp:spPr>
        <a:xfrm>
          <a:off x="4449105" y="2621393"/>
          <a:ext cx="1617389" cy="97043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namještaj i građevinska stolarija i ostali građevinski elementi od drva</a:t>
          </a:r>
          <a:endParaRPr lang="hr-HR" sz="1400" kern="1200" noProof="0"/>
        </a:p>
      </dsp:txBody>
      <dsp:txXfrm>
        <a:off x="4449105" y="2621393"/>
        <a:ext cx="1617389" cy="970433"/>
      </dsp:txXfrm>
    </dsp:sp>
    <dsp:sp modelId="{4B27FBE1-BFB4-491B-A80C-E0E74DE8DB9C}">
      <dsp:nvSpPr>
        <dsp:cNvPr id="0" name=""/>
        <dsp:cNvSpPr/>
      </dsp:nvSpPr>
      <dsp:spPr>
        <a:xfrm>
          <a:off x="6228233" y="2621393"/>
          <a:ext cx="1617389" cy="970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prehrana i catering</a:t>
          </a:r>
          <a:endParaRPr lang="hr-HR" sz="1400" kern="1200" noProof="0"/>
        </a:p>
      </dsp:txBody>
      <dsp:txXfrm>
        <a:off x="6228233" y="2621393"/>
        <a:ext cx="1617389" cy="970433"/>
      </dsp:txXfrm>
    </dsp:sp>
    <dsp:sp modelId="{27AE4014-2A5F-4FF5-80F4-E4343E65F6A9}">
      <dsp:nvSpPr>
        <dsp:cNvPr id="0" name=""/>
        <dsp:cNvSpPr/>
      </dsp:nvSpPr>
      <dsp:spPr>
        <a:xfrm>
          <a:off x="8007362" y="2621393"/>
          <a:ext cx="1617389" cy="97043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b="0" i="0" kern="1200" noProof="0"/>
            <a:t>odjeća</a:t>
          </a:r>
          <a:endParaRPr lang="hr-HR" sz="1400" kern="1200" noProof="0"/>
        </a:p>
      </dsp:txBody>
      <dsp:txXfrm>
        <a:off x="8007362" y="2621393"/>
        <a:ext cx="1617389" cy="970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3B426-4C3C-4F01-A9CA-7DE1B688DB7A}">
      <dsp:nvSpPr>
        <dsp:cNvPr id="0" name=""/>
        <dsp:cNvSpPr/>
      </dsp:nvSpPr>
      <dsp:spPr>
        <a:xfrm>
          <a:off x="279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Kriterij za odabir gospodarskog subjekta</a:t>
          </a:r>
          <a:endParaRPr lang="en-US" sz="2100" kern="1200"/>
        </a:p>
      </dsp:txBody>
      <dsp:txXfrm>
        <a:off x="2793" y="1303139"/>
        <a:ext cx="2216009" cy="1861447"/>
      </dsp:txXfrm>
    </dsp:sp>
    <dsp:sp modelId="{64251107-492D-4159-8AC9-557841FCE152}">
      <dsp:nvSpPr>
        <dsp:cNvPr id="0" name=""/>
        <dsp:cNvSpPr/>
      </dsp:nvSpPr>
      <dsp:spPr>
        <a:xfrm>
          <a:off x="645435"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p>
      </dsp:txBody>
      <dsp:txXfrm>
        <a:off x="781736" y="570764"/>
        <a:ext cx="658121" cy="658121"/>
      </dsp:txXfrm>
    </dsp:sp>
    <dsp:sp modelId="{9D24EE73-D044-40CD-88A6-6B436BF6DEB8}">
      <dsp:nvSpPr>
        <dsp:cNvPr id="0" name=""/>
        <dsp:cNvSpPr/>
      </dsp:nvSpPr>
      <dsp:spPr>
        <a:xfrm>
          <a:off x="279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5BFB48-0C0D-4799-94BC-373D3564AAD6}">
      <dsp:nvSpPr>
        <dsp:cNvPr id="0" name=""/>
        <dsp:cNvSpPr/>
      </dsp:nvSpPr>
      <dsp:spPr>
        <a:xfrm>
          <a:off x="244040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Tehničke specifikacije </a:t>
          </a:r>
          <a:endParaRPr lang="en-US" sz="2100" kern="1200"/>
        </a:p>
      </dsp:txBody>
      <dsp:txXfrm>
        <a:off x="2440403" y="1303139"/>
        <a:ext cx="2216009" cy="1861447"/>
      </dsp:txXfrm>
    </dsp:sp>
    <dsp:sp modelId="{8EE33AE5-66F3-49E3-88CB-DA140EC80BBC}">
      <dsp:nvSpPr>
        <dsp:cNvPr id="0" name=""/>
        <dsp:cNvSpPr/>
      </dsp:nvSpPr>
      <dsp:spPr>
        <a:xfrm>
          <a:off x="3083046"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hr-HR" sz="4500" kern="1200"/>
            <a:t>2</a:t>
          </a:r>
        </a:p>
      </dsp:txBody>
      <dsp:txXfrm>
        <a:off x="3219347" y="570764"/>
        <a:ext cx="658121" cy="658121"/>
      </dsp:txXfrm>
    </dsp:sp>
    <dsp:sp modelId="{D5CB6F07-CC0E-4EF8-9044-2D0B42552029}">
      <dsp:nvSpPr>
        <dsp:cNvPr id="0" name=""/>
        <dsp:cNvSpPr/>
      </dsp:nvSpPr>
      <dsp:spPr>
        <a:xfrm>
          <a:off x="244040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D18AAA1-4B5A-4AEA-B7CE-3DEC9FE96BD0}">
      <dsp:nvSpPr>
        <dsp:cNvPr id="0" name=""/>
        <dsp:cNvSpPr/>
      </dsp:nvSpPr>
      <dsp:spPr>
        <a:xfrm>
          <a:off x="487801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Kriteriji za odabir ekonomski najpovoljnije ponude</a:t>
          </a:r>
        </a:p>
      </dsp:txBody>
      <dsp:txXfrm>
        <a:off x="4878013" y="1303139"/>
        <a:ext cx="2216009" cy="1861447"/>
      </dsp:txXfrm>
    </dsp:sp>
    <dsp:sp modelId="{8274F410-33C6-49DC-AF58-E44988670264}">
      <dsp:nvSpPr>
        <dsp:cNvPr id="0" name=""/>
        <dsp:cNvSpPr/>
      </dsp:nvSpPr>
      <dsp:spPr>
        <a:xfrm>
          <a:off x="5520656"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hr-HR" sz="4500" kern="1200"/>
            <a:t>3</a:t>
          </a:r>
        </a:p>
      </dsp:txBody>
      <dsp:txXfrm>
        <a:off x="5656957" y="570764"/>
        <a:ext cx="658121" cy="658121"/>
      </dsp:txXfrm>
    </dsp:sp>
    <dsp:sp modelId="{8A617A73-DCC3-4F62-9347-54EE258318C8}">
      <dsp:nvSpPr>
        <dsp:cNvPr id="0" name=""/>
        <dsp:cNvSpPr/>
      </dsp:nvSpPr>
      <dsp:spPr>
        <a:xfrm>
          <a:off x="487801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360381-0137-4E6F-9B1E-DBD07EF82101}">
      <dsp:nvSpPr>
        <dsp:cNvPr id="0" name=""/>
        <dsp:cNvSpPr/>
      </dsp:nvSpPr>
      <dsp:spPr>
        <a:xfrm>
          <a:off x="7315623" y="124222"/>
          <a:ext cx="2216009" cy="310241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2769" tIns="330200" rIns="172769" bIns="330200" numCol="1" spcCol="1270" anchor="t" anchorCtr="0">
          <a:noAutofit/>
        </a:bodyPr>
        <a:lstStyle/>
        <a:p>
          <a:pPr marL="0" lvl="0" indent="0" algn="l" defTabSz="933450">
            <a:lnSpc>
              <a:spcPct val="90000"/>
            </a:lnSpc>
            <a:spcBef>
              <a:spcPct val="0"/>
            </a:spcBef>
            <a:spcAft>
              <a:spcPct val="35000"/>
            </a:spcAft>
            <a:buNone/>
          </a:pPr>
          <a:r>
            <a:rPr lang="hr-HR" sz="2100" kern="1200"/>
            <a:t>Ugovorne odredbe</a:t>
          </a:r>
          <a:endParaRPr lang="en-US" sz="2100" kern="1200"/>
        </a:p>
      </dsp:txBody>
      <dsp:txXfrm>
        <a:off x="7315623" y="1303139"/>
        <a:ext cx="2216009" cy="1861447"/>
      </dsp:txXfrm>
    </dsp:sp>
    <dsp:sp modelId="{84EE7C75-4FD0-4367-97A6-0B708293FE07}">
      <dsp:nvSpPr>
        <dsp:cNvPr id="0" name=""/>
        <dsp:cNvSpPr/>
      </dsp:nvSpPr>
      <dsp:spPr>
        <a:xfrm>
          <a:off x="7958266" y="434463"/>
          <a:ext cx="930723" cy="93072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563" tIns="12700" rIns="72563"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p>
      </dsp:txBody>
      <dsp:txXfrm>
        <a:off x="8094567" y="570764"/>
        <a:ext cx="658121" cy="658121"/>
      </dsp:txXfrm>
    </dsp:sp>
    <dsp:sp modelId="{7AE4F17C-0CCD-47B9-BBDA-7F4A5DFBF38D}">
      <dsp:nvSpPr>
        <dsp:cNvPr id="0" name=""/>
        <dsp:cNvSpPr/>
      </dsp:nvSpPr>
      <dsp:spPr>
        <a:xfrm>
          <a:off x="7315623" y="3226563"/>
          <a:ext cx="221600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58788"/>
          </a:xfrm>
          <a:prstGeom prst="rect">
            <a:avLst/>
          </a:prstGeom>
        </p:spPr>
        <p:txBody>
          <a:bodyPr vert="horz" lIns="91429" tIns="45714" rIns="91429" bIns="45714" rtlCol="0"/>
          <a:lstStyle>
            <a:lvl1pPr algn="l">
              <a:defRPr sz="1200"/>
            </a:lvl1pPr>
          </a:lstStyle>
          <a:p>
            <a:endParaRPr lang="hr-HR"/>
          </a:p>
        </p:txBody>
      </p:sp>
      <p:sp>
        <p:nvSpPr>
          <p:cNvPr id="3" name="Date Placeholder 2"/>
          <p:cNvSpPr>
            <a:spLocks noGrp="1"/>
          </p:cNvSpPr>
          <p:nvPr>
            <p:ph type="dt" sz="quarter" idx="1"/>
          </p:nvPr>
        </p:nvSpPr>
        <p:spPr>
          <a:xfrm>
            <a:off x="3884614" y="0"/>
            <a:ext cx="2971800" cy="458788"/>
          </a:xfrm>
          <a:prstGeom prst="rect">
            <a:avLst/>
          </a:prstGeom>
        </p:spPr>
        <p:txBody>
          <a:bodyPr vert="horz" lIns="91429" tIns="45714" rIns="91429" bIns="45714" rtlCol="0"/>
          <a:lstStyle>
            <a:lvl1pPr algn="r">
              <a:defRPr sz="1200"/>
            </a:lvl1pPr>
          </a:lstStyle>
          <a:p>
            <a:fld id="{C452B1B9-52E4-4E03-97BF-563CF6191C42}" type="datetimeFigureOut">
              <a:rPr lang="hr-HR" smtClean="0"/>
              <a:t>11.7.2025.</a:t>
            </a:fld>
            <a:endParaRPr lang="hr-HR"/>
          </a:p>
        </p:txBody>
      </p:sp>
      <p:sp>
        <p:nvSpPr>
          <p:cNvPr id="4" name="Footer Placeholder 3"/>
          <p:cNvSpPr>
            <a:spLocks noGrp="1"/>
          </p:cNvSpPr>
          <p:nvPr>
            <p:ph type="ftr" sz="quarter" idx="2"/>
          </p:nvPr>
        </p:nvSpPr>
        <p:spPr>
          <a:xfrm>
            <a:off x="2" y="8685213"/>
            <a:ext cx="2971800" cy="458787"/>
          </a:xfrm>
          <a:prstGeom prst="rect">
            <a:avLst/>
          </a:prstGeom>
        </p:spPr>
        <p:txBody>
          <a:bodyPr vert="horz" lIns="91429" tIns="45714" rIns="91429" bIns="45714" rtlCol="0" anchor="b"/>
          <a:lstStyle>
            <a:lvl1pPr algn="l">
              <a:defRPr sz="1200"/>
            </a:lvl1pPr>
          </a:lstStyle>
          <a:p>
            <a:endParaRPr lang="hr-HR"/>
          </a:p>
        </p:txBody>
      </p:sp>
      <p:sp>
        <p:nvSpPr>
          <p:cNvPr id="5" name="Slide Number Placeholder 4"/>
          <p:cNvSpPr>
            <a:spLocks noGrp="1"/>
          </p:cNvSpPr>
          <p:nvPr>
            <p:ph type="sldNum" sz="quarter" idx="3"/>
          </p:nvPr>
        </p:nvSpPr>
        <p:spPr>
          <a:xfrm>
            <a:off x="3884614" y="8685213"/>
            <a:ext cx="2971800" cy="458787"/>
          </a:xfrm>
          <a:prstGeom prst="rect">
            <a:avLst/>
          </a:prstGeom>
        </p:spPr>
        <p:txBody>
          <a:bodyPr vert="horz" lIns="91429" tIns="45714" rIns="91429" bIns="45714" rtlCol="0" anchor="b"/>
          <a:lstStyle>
            <a:lvl1pPr algn="r">
              <a:defRPr sz="1200"/>
            </a:lvl1pPr>
          </a:lstStyle>
          <a:p>
            <a:fld id="{9D0CC8C4-120F-4A23-9ECA-2E03A9C32BCC}" type="slidenum">
              <a:rPr lang="hr-HR" smtClean="0"/>
              <a:t>‹#›</a:t>
            </a:fld>
            <a:endParaRPr lang="hr-HR"/>
          </a:p>
        </p:txBody>
      </p:sp>
    </p:spTree>
    <p:extLst>
      <p:ext uri="{BB962C8B-B14F-4D97-AF65-F5344CB8AC3E}">
        <p14:creationId xmlns:p14="http://schemas.microsoft.com/office/powerpoint/2010/main" val="1498108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C9019-0A48-46F8-897A-61E351D37EAD}" type="datetimeFigureOut">
              <a:rPr lang="hr-HR" smtClean="0"/>
              <a:t>11.7.2025.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3DF4D-A87A-48D6-8A65-61B0532453EA}" type="slidenum">
              <a:rPr lang="hr-HR" smtClean="0"/>
              <a:t>‹#›</a:t>
            </a:fld>
            <a:endParaRPr lang="hr-HR"/>
          </a:p>
        </p:txBody>
      </p:sp>
    </p:spTree>
    <p:extLst>
      <p:ext uri="{BB962C8B-B14F-4D97-AF65-F5344CB8AC3E}">
        <p14:creationId xmlns:p14="http://schemas.microsoft.com/office/powerpoint/2010/main" val="421729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Green public procurement (GPP) is a strategy used by governments to purchase goods and services that have a reduced environmental impact. This includes considering the entire lifecycle of products, from production to disposal. By selecting sustainable options, governments can drive innovation, support eco-friendly technologies, and promote a more sustainable economy, ultimately contributing to environmental conservation and social responsibility.</a:t>
            </a:r>
          </a:p>
        </p:txBody>
      </p:sp>
      <p:sp>
        <p:nvSpPr>
          <p:cNvPr id="4" name="Slide Number Placeholder 3"/>
          <p:cNvSpPr>
            <a:spLocks noGrp="1"/>
          </p:cNvSpPr>
          <p:nvPr>
            <p:ph type="sldNum" sz="quarter" idx="5"/>
          </p:nvPr>
        </p:nvSpPr>
        <p:spPr/>
        <p:txBody>
          <a:bodyPr/>
          <a:lstStyle/>
          <a:p>
            <a:fld id="{1083DF4D-A87A-48D6-8A65-61B0532453EA}" type="slidenum">
              <a:rPr lang="hr-HR" smtClean="0"/>
              <a:t>6</a:t>
            </a:fld>
            <a:endParaRPr lang="hr-HR"/>
          </a:p>
        </p:txBody>
      </p:sp>
    </p:spTree>
    <p:extLst>
      <p:ext uri="{BB962C8B-B14F-4D97-AF65-F5344CB8AC3E}">
        <p14:creationId xmlns:p14="http://schemas.microsoft.com/office/powerpoint/2010/main" val="109150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4573" y="2508923"/>
            <a:ext cx="9144000" cy="1535995"/>
          </a:xfrm>
        </p:spPr>
        <p:txBody>
          <a:bodyPr anchor="b"/>
          <a:lstStyle>
            <a:lvl1pPr algn="ctr">
              <a:defRPr sz="6000" b="1">
                <a:solidFill>
                  <a:schemeClr val="tx1">
                    <a:lumMod val="75000"/>
                    <a:lumOff val="25000"/>
                  </a:schemeClr>
                </a:solidFill>
                <a:latin typeface="+mn-lt"/>
              </a:defRPr>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4" name="Text Placeholder 2"/>
          <p:cNvSpPr>
            <a:spLocks noGrp="1"/>
          </p:cNvSpPr>
          <p:nvPr>
            <p:ph type="body" idx="1"/>
          </p:nvPr>
        </p:nvSpPr>
        <p:spPr>
          <a:xfrm>
            <a:off x="1514573" y="4194990"/>
            <a:ext cx="9144000" cy="699848"/>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Tree>
    <p:extLst>
      <p:ext uri="{BB962C8B-B14F-4D97-AF65-F5344CB8AC3E}">
        <p14:creationId xmlns:p14="http://schemas.microsoft.com/office/powerpoint/2010/main" val="236058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69111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227487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5870-B9AF-468B-83F6-49D8A13D790E}"/>
              </a:ext>
            </a:extLst>
          </p:cNvPr>
          <p:cNvSpPr>
            <a:spLocks noGrp="1"/>
          </p:cNvSpPr>
          <p:nvPr>
            <p:ph type="title"/>
          </p:nvPr>
        </p:nvSpPr>
        <p:spPr>
          <a:xfrm>
            <a:off x="838200" y="681036"/>
            <a:ext cx="9046029" cy="1112930"/>
          </a:xfrm>
        </p:spPr>
        <p:txBody>
          <a:bodyPr/>
          <a:lstStyle>
            <a:lvl1pPr>
              <a:defRPr>
                <a:solidFill>
                  <a:schemeClr val="tx1">
                    <a:lumMod val="65000"/>
                    <a:lumOff val="35000"/>
                  </a:schemeClr>
                </a:solidFill>
              </a:defRPr>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5" name="Footer Placeholder 4">
            <a:extLst>
              <a:ext uri="{FF2B5EF4-FFF2-40B4-BE49-F238E27FC236}">
                <a16:creationId xmlns:a16="http://schemas.microsoft.com/office/drawing/2014/main" id="{AEE61617-01EA-4BDA-BAA7-C44D4D70E0A5}"/>
              </a:ext>
            </a:extLst>
          </p:cNvPr>
          <p:cNvSpPr txBox="1">
            <a:spLocks/>
          </p:cNvSpPr>
          <p:nvPr userDrawn="1"/>
        </p:nvSpPr>
        <p:spPr>
          <a:xfrm>
            <a:off x="4040777" y="6627222"/>
            <a:ext cx="4114800" cy="169818"/>
          </a:xfrm>
          <a:prstGeom prst="rect">
            <a:avLst/>
          </a:prstGeom>
        </p:spPr>
        <p:txBody>
          <a:bodyPr vert="horz" lIns="91440" tIns="45720" rIns="91440" bIns="45720" rtlCol="0" anchor="ctr"/>
          <a:lstStyle>
            <a:defPPr>
              <a:defRPr lang="sr-Latn-RS"/>
            </a:defPPr>
            <a:lvl1pPr marL="0" algn="ct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r-HR"/>
              <a:t>www.pjr.hr</a:t>
            </a:r>
          </a:p>
        </p:txBody>
      </p:sp>
      <p:sp>
        <p:nvSpPr>
          <p:cNvPr id="7" name="Text Placeholder 6">
            <a:extLst>
              <a:ext uri="{FF2B5EF4-FFF2-40B4-BE49-F238E27FC236}">
                <a16:creationId xmlns:a16="http://schemas.microsoft.com/office/drawing/2014/main" id="{D615AF00-328A-410A-9B6C-AE0AFD717E4E}"/>
              </a:ext>
            </a:extLst>
          </p:cNvPr>
          <p:cNvSpPr>
            <a:spLocks noGrp="1"/>
          </p:cNvSpPr>
          <p:nvPr>
            <p:ph type="body" sz="quarter" idx="10" hasCustomPrompt="1"/>
          </p:nvPr>
        </p:nvSpPr>
        <p:spPr>
          <a:xfrm>
            <a:off x="880065" y="2242343"/>
            <a:ext cx="9046029" cy="4088788"/>
          </a:xfrm>
        </p:spPr>
        <p:txBody>
          <a:bodyPr/>
          <a:lstStyle/>
          <a:p>
            <a:pPr lvl="0"/>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10" name="Rectangle 9">
            <a:extLst>
              <a:ext uri="{FF2B5EF4-FFF2-40B4-BE49-F238E27FC236}">
                <a16:creationId xmlns:a16="http://schemas.microsoft.com/office/drawing/2014/main" id="{9E9B1EC5-27DC-4C9A-BDB5-1E063B9895C3}"/>
              </a:ext>
              <a:ext uri="{C183D7F6-B498-43B3-948B-1728B52AA6E4}">
                <adec:decorative xmlns:adec="http://schemas.microsoft.com/office/drawing/2017/decorative" val="1"/>
              </a:ext>
            </a:extLst>
          </p:cNvPr>
          <p:cNvSpPr/>
          <p:nvPr userDrawn="1"/>
        </p:nvSpPr>
        <p:spPr>
          <a:xfrm rot="5400000">
            <a:off x="-3377152" y="3377153"/>
            <a:ext cx="6858000" cy="103695"/>
          </a:xfrm>
          <a:prstGeom prst="rect">
            <a:avLst/>
          </a:prstGeom>
          <a:gradFill flip="none" rotWithShape="1">
            <a:gsLst>
              <a:gs pos="1770">
                <a:srgbClr val="DD9648"/>
              </a:gs>
              <a:gs pos="40000">
                <a:srgbClr val="AC6B95"/>
              </a:gs>
              <a:gs pos="75000">
                <a:srgbClr val="72AB7D"/>
              </a:gs>
              <a:gs pos="100000">
                <a:srgbClr val="0596BD"/>
              </a:gs>
            </a:gsLst>
            <a:lin ang="10800000" scaled="1"/>
            <a:tileRect/>
          </a:gradFill>
        </p:spPr>
        <p:txBody>
          <a:bodyPr vert="horz" lIns="91440" tIns="45720" rIns="91440" bIns="45720" rtlCol="0">
            <a:noAutofit/>
          </a:bodyPr>
          <a:lstStyle/>
          <a:p>
            <a:pPr lvl="0" indent="0" algn="ctr">
              <a:lnSpc>
                <a:spcPct val="150000"/>
              </a:lnSpc>
              <a:spcBef>
                <a:spcPts val="1000"/>
              </a:spcBef>
              <a:buFont typeface="Arial" panose="020B0604020202020204" pitchFamily="34" charset="0"/>
              <a:buNone/>
            </a:pPr>
            <a:endParaRPr lang="en-US" cap="all" spc="300" baseline="0">
              <a:solidFill>
                <a:schemeClr val="tx1"/>
              </a:solidFill>
            </a:endParaRPr>
          </a:p>
        </p:txBody>
      </p:sp>
    </p:spTree>
    <p:extLst>
      <p:ext uri="{BB962C8B-B14F-4D97-AF65-F5344CB8AC3E}">
        <p14:creationId xmlns:p14="http://schemas.microsoft.com/office/powerpoint/2010/main" val="239117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2641" y="776433"/>
            <a:ext cx="9534426" cy="995915"/>
          </a:xfrm>
        </p:spPr>
        <p:txBody>
          <a:bodyPr/>
          <a:lstStyle>
            <a:lvl1pPr>
              <a:defRPr b="1">
                <a:solidFill>
                  <a:schemeClr val="tx1">
                    <a:lumMod val="75000"/>
                    <a:lumOff val="25000"/>
                  </a:schemeClr>
                </a:solidFill>
                <a:latin typeface="+mn-lt"/>
              </a:defRPr>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Content Placeholder 2"/>
          <p:cNvSpPr>
            <a:spLocks noGrp="1"/>
          </p:cNvSpPr>
          <p:nvPr>
            <p:ph idx="1"/>
          </p:nvPr>
        </p:nvSpPr>
        <p:spPr>
          <a:xfrm>
            <a:off x="1612641" y="2230952"/>
            <a:ext cx="9534426" cy="3350858"/>
          </a:xfrm>
        </p:spPr>
        <p:txBody>
          <a:bodyPr/>
          <a:lstStyle>
            <a:lvl1pPr marL="0" indent="0">
              <a:buNone/>
              <a:defRPr>
                <a:solidFill>
                  <a:schemeClr val="tx1">
                    <a:lumMod val="75000"/>
                    <a:lumOff val="25000"/>
                  </a:schemeClr>
                </a:solidFill>
              </a:defRPr>
            </a:lvl1pPr>
            <a:lvl2pPr marL="457200" indent="0">
              <a:buNone/>
              <a:defRPr sz="2000"/>
            </a:lvl2pPr>
            <a:lvl3pPr marL="914400" indent="0">
              <a:buNone/>
              <a:defRPr sz="1600"/>
            </a:lvl3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p:txBody>
      </p:sp>
    </p:spTree>
    <p:extLst>
      <p:ext uri="{BB962C8B-B14F-4D97-AF65-F5344CB8AC3E}">
        <p14:creationId xmlns:p14="http://schemas.microsoft.com/office/powerpoint/2010/main" val="93549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413407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Content Placeholder 2"/>
          <p:cNvSpPr>
            <a:spLocks noGrp="1"/>
          </p:cNvSpPr>
          <p:nvPr>
            <p:ph sz="half" idx="1"/>
          </p:nvPr>
        </p:nvSpPr>
        <p:spPr>
          <a:xfrm>
            <a:off x="838200" y="1825625"/>
            <a:ext cx="5181600" cy="435133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4" name="Content Placeholder 3"/>
          <p:cNvSpPr>
            <a:spLocks noGrp="1"/>
          </p:cNvSpPr>
          <p:nvPr>
            <p:ph sz="half" idx="2"/>
          </p:nvPr>
        </p:nvSpPr>
        <p:spPr>
          <a:xfrm>
            <a:off x="6172200" y="1825625"/>
            <a:ext cx="5181600" cy="435133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52487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hr-H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86609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hr-H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14531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hr-H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390122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366895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2F02FD-EE4A-48AB-BE1E-77DC6D5C53AC}" type="datetimeFigureOut">
              <a:rPr lang="hr-HR" smtClean="0"/>
              <a:t>11.7.2025.</a:t>
            </a:fld>
            <a:endParaRPr lang="hr-H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hr-H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47D1370-35AF-4E2E-ADBA-1F6D0E205A09}" type="slidenum">
              <a:rPr lang="hr-HR" smtClean="0"/>
              <a:t>‹#›</a:t>
            </a:fld>
            <a:endParaRPr lang="hr-HR"/>
          </a:p>
        </p:txBody>
      </p:sp>
    </p:spTree>
    <p:extLst>
      <p:ext uri="{BB962C8B-B14F-4D97-AF65-F5344CB8AC3E}">
        <p14:creationId xmlns:p14="http://schemas.microsoft.com/office/powerpoint/2010/main" val="5188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BD862B93-D5B6-0416-B46D-8B823FF69CB7}"/>
              </a:ext>
            </a:extLst>
          </p:cNvPr>
          <p:cNvPicPr>
            <a:picLocks noChangeAspect="1"/>
          </p:cNvPicPr>
          <p:nvPr userDrawn="1"/>
        </p:nvPicPr>
        <p:blipFill>
          <a:blip r:embed="rId14"/>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4"/>
            <a:ext cx="8525759" cy="1325563"/>
          </a:xfrm>
          <a:prstGeom prst="rect">
            <a:avLst/>
          </a:prstGeom>
        </p:spPr>
        <p:txBody>
          <a:bodyPr vert="horz" lIns="91440" tIns="45720" rIns="91440" bIns="45720" rtlCol="0" anchor="ctr">
            <a:normAutofit/>
          </a:bodyPr>
          <a:lstStyle/>
          <a:p>
            <a:r>
              <a:rPr lang="hr-HR" noProof="0" err="1"/>
              <a:t>Click</a:t>
            </a:r>
            <a:r>
              <a:rPr lang="hr-HR" noProof="0"/>
              <a:t> to </a:t>
            </a:r>
            <a:r>
              <a:rPr lang="hr-HR" noProof="0" err="1"/>
              <a:t>edit</a:t>
            </a:r>
            <a:r>
              <a:rPr lang="hr-HR" noProof="0"/>
              <a:t> Master title </a:t>
            </a:r>
            <a:r>
              <a:rPr lang="hr-HR" noProof="0" err="1"/>
              <a:t>style</a:t>
            </a:r>
            <a:endParaRPr lang="hr-HR" noProof="0"/>
          </a:p>
        </p:txBody>
      </p:sp>
      <p:sp>
        <p:nvSpPr>
          <p:cNvPr id="3" name="Text Placeholder 2"/>
          <p:cNvSpPr>
            <a:spLocks noGrp="1"/>
          </p:cNvSpPr>
          <p:nvPr>
            <p:ph type="body" idx="1"/>
          </p:nvPr>
        </p:nvSpPr>
        <p:spPr>
          <a:xfrm>
            <a:off x="838200" y="2262433"/>
            <a:ext cx="10515600" cy="3914530"/>
          </a:xfrm>
          <a:prstGeom prst="rect">
            <a:avLst/>
          </a:prstGeom>
        </p:spPr>
        <p:txBody>
          <a:bodyPr vert="horz" lIns="91440" tIns="45720" rIns="91440" bIns="45720" rtlCol="0">
            <a:normAutofit/>
          </a:bodyPr>
          <a:lstStyle/>
          <a:p>
            <a:pPr lvl="0"/>
            <a:r>
              <a:rPr lang="hr-HR" noProof="0" err="1"/>
              <a:t>Click</a:t>
            </a:r>
            <a:r>
              <a:rPr lang="hr-HR" noProof="0"/>
              <a:t> to </a:t>
            </a:r>
            <a:r>
              <a:rPr lang="hr-HR" noProof="0" err="1"/>
              <a:t>edit</a:t>
            </a:r>
            <a:r>
              <a:rPr lang="hr-HR" noProof="0"/>
              <a:t> Master </a:t>
            </a:r>
            <a:r>
              <a:rPr lang="hr-HR" noProof="0" err="1"/>
              <a:t>text</a:t>
            </a:r>
            <a:r>
              <a:rPr lang="hr-HR" noProof="0"/>
              <a:t> </a:t>
            </a:r>
            <a:r>
              <a:rPr lang="hr-HR" noProof="0" err="1"/>
              <a:t>styles</a:t>
            </a:r>
            <a:endParaRPr lang="hr-HR" noProof="0"/>
          </a:p>
          <a:p>
            <a:pPr lvl="1"/>
            <a:r>
              <a:rPr lang="hr-HR" noProof="0" err="1"/>
              <a:t>Second</a:t>
            </a:r>
            <a:r>
              <a:rPr lang="hr-HR" noProof="0"/>
              <a:t> </a:t>
            </a:r>
            <a:r>
              <a:rPr lang="hr-HR" noProof="0" err="1"/>
              <a:t>level</a:t>
            </a:r>
            <a:endParaRPr lang="hr-HR" noProof="0"/>
          </a:p>
          <a:p>
            <a:pPr lvl="2"/>
            <a:r>
              <a:rPr lang="hr-HR" noProof="0"/>
              <a:t>Third </a:t>
            </a:r>
            <a:r>
              <a:rPr lang="hr-HR" noProof="0" err="1"/>
              <a:t>level</a:t>
            </a:r>
            <a:endParaRPr lang="hr-HR" noProof="0"/>
          </a:p>
          <a:p>
            <a:pPr lvl="3"/>
            <a:r>
              <a:rPr lang="hr-HR" noProof="0" err="1"/>
              <a:t>Fourth</a:t>
            </a:r>
            <a:r>
              <a:rPr lang="hr-HR" noProof="0"/>
              <a:t> </a:t>
            </a:r>
            <a:r>
              <a:rPr lang="hr-HR" noProof="0" err="1"/>
              <a:t>level</a:t>
            </a:r>
            <a:endParaRPr lang="hr-HR" noProof="0"/>
          </a:p>
          <a:p>
            <a:pPr lvl="4"/>
            <a:r>
              <a:rPr lang="hr-HR" noProof="0"/>
              <a:t>Fifth </a:t>
            </a:r>
            <a:r>
              <a:rPr lang="hr-HR" noProof="0" err="1"/>
              <a:t>level</a:t>
            </a:r>
            <a:endParaRPr lang="hr-HR" noProof="0"/>
          </a:p>
        </p:txBody>
      </p:sp>
      <p:pic>
        <p:nvPicPr>
          <p:cNvPr id="5" name="Slika 4">
            <a:extLst>
              <a:ext uri="{FF2B5EF4-FFF2-40B4-BE49-F238E27FC236}">
                <a16:creationId xmlns:a16="http://schemas.microsoft.com/office/drawing/2014/main" id="{391A6164-E6C7-F8D5-FF90-42197C3A5302}"/>
              </a:ext>
            </a:extLst>
          </p:cNvPr>
          <p:cNvPicPr>
            <a:picLocks noChangeAspect="1"/>
          </p:cNvPicPr>
          <p:nvPr userDrawn="1"/>
        </p:nvPicPr>
        <p:blipFill>
          <a:blip r:embed="rId15"/>
          <a:stretch>
            <a:fillRect/>
          </a:stretch>
        </p:blipFill>
        <p:spPr>
          <a:xfrm>
            <a:off x="575931" y="5322499"/>
            <a:ext cx="2220466" cy="1056338"/>
          </a:xfrm>
          <a:prstGeom prst="rect">
            <a:avLst/>
          </a:prstGeom>
        </p:spPr>
      </p:pic>
    </p:spTree>
    <p:extLst>
      <p:ext uri="{BB962C8B-B14F-4D97-AF65-F5344CB8AC3E}">
        <p14:creationId xmlns:p14="http://schemas.microsoft.com/office/powerpoint/2010/main" val="47951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eojn.hr/tender-eo/1371"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zelenanabava.hr/dokumenti/mjerila/novo/Mjerila_oprema-za-izradu-slika-potrosni-materijal-i-usluge-ispisa_v1.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europa.eu/youreurope/business/product-requirements/labels-markings/energy-labels/index_hr.ht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s://eur-lex.europa.eu/legal-content/HR/TXT/PDF/?uri=CELEX:32011R0626"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s://eojn.hr/tender-eo/24057"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ec.europa.eu/commission/presscorner/detail/hr/ip_21_4484"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eojn.hr/tender-eo/1040"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HR/TXT/PDF/?uri=CELEX:32019L1161" TargetMode="External"/><Relationship Id="rId2" Type="http://schemas.openxmlformats.org/officeDocument/2006/relationships/hyperlink" Target="https://eur-lex.europa.eu/legal-content/HR/TXT/PDF/?uri=CELEX:32021R1119" TargetMode="External"/><Relationship Id="rId1" Type="http://schemas.openxmlformats.org/officeDocument/2006/relationships/slideLayout" Target="../slideLayouts/slideLayout2.xml"/><Relationship Id="rId6" Type="http://schemas.openxmlformats.org/officeDocument/2006/relationships/hyperlink" Target="https://eur-lex.europa.eu/legal-content/HR/TXT/PDF/?uri=CELEX:32018L0849" TargetMode="External"/><Relationship Id="rId5" Type="http://schemas.openxmlformats.org/officeDocument/2006/relationships/hyperlink" Target="https://eur-lex.europa.eu/legal-content/HR/TXT/PDF/?uri=CELEX:32023R0807" TargetMode="External"/><Relationship Id="rId4" Type="http://schemas.openxmlformats.org/officeDocument/2006/relationships/hyperlink" Target="https://eur-lex.europa.eu/legal-content/HR/TXT/PDF/?uri=CELEX:32012L0027"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arodne-novine.nn.hr/clanci/sluzbeni/2014_10_127_2399.html" TargetMode="External"/><Relationship Id="rId2" Type="http://schemas.openxmlformats.org/officeDocument/2006/relationships/hyperlink" Target="https://www.zakon.hr/z/2803/Zakon-o-promicanju-%C4%8Distih-vozila-u-cestovnom-prijevozu" TargetMode="External"/><Relationship Id="rId1" Type="http://schemas.openxmlformats.org/officeDocument/2006/relationships/slideLayout" Target="../slideLayouts/slideLayout2.xml"/><Relationship Id="rId5" Type="http://schemas.openxmlformats.org/officeDocument/2006/relationships/hyperlink" Target="https://narodne-novine.nn.hr/clanci/sluzbeni/2015_06_70_1345.html" TargetMode="External"/><Relationship Id="rId4" Type="http://schemas.openxmlformats.org/officeDocument/2006/relationships/hyperlink" Target="https://narodne-novine.nn.hr/clanci/sluzbeni/2021_04_41_811.html" TargetMode="Externa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hyperlink" Target="https://eur-lex.europa.eu/legal-content/HR/TXT/PDF/?uri=CELEX:32021D1870"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s://www.limes.hr/papiri/?o=F" TargetMode="External"/><Relationship Id="rId2" Type="http://schemas.openxmlformats.org/officeDocument/2006/relationships/hyperlink" Target="https://fsc.org/en" TargetMode="External"/><Relationship Id="rId1" Type="http://schemas.openxmlformats.org/officeDocument/2006/relationships/slideLayout" Target="../slideLayouts/slideLayout2.xml"/><Relationship Id="rId6" Type="http://schemas.openxmlformats.org/officeDocument/2006/relationships/hyperlink" Target="https://www.limes.hr/papiri/biljeznice/?o=F" TargetMode="External"/><Relationship Id="rId5" Type="http://schemas.openxmlformats.org/officeDocument/2006/relationships/hyperlink" Target="https://www.limes.hr/odlaganje/?o=F" TargetMode="External"/><Relationship Id="rId4" Type="http://schemas.openxmlformats.org/officeDocument/2006/relationships/hyperlink" Target="https://www.limes.hr/uredski-pribor/?o=F"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s://www.limes.hr/papiri/blokovi-notesi/?o=J" TargetMode="External"/><Relationship Id="rId2" Type="http://schemas.openxmlformats.org/officeDocument/2006/relationships/hyperlink" Target="https://www.pefc.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0.xml.rels><?xml version="1.0" encoding="UTF-8" standalone="yes"?>
<Relationships xmlns="http://schemas.openxmlformats.org/package/2006/relationships"><Relationship Id="rId3" Type="http://schemas.openxmlformats.org/officeDocument/2006/relationships/hyperlink" Target="https://www.limes.hr/izdvajamo/pefc/" TargetMode="External"/><Relationship Id="rId2" Type="http://schemas.openxmlformats.org/officeDocument/2006/relationships/hyperlink" Target="https://www.limes.hr/izdvajamo/fsc/"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hyperlink" Target="https://slideplayer.com/slide/14602352/"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redisnjanabava.gov.hr/UserDocsImages/dokumenti/Nabavne%20kategorije/Opskrba%20elektri%C4%8Dnom%20energijom/2-2024/Okvirni%20sporazum%20br.2_2024-2.zip" TargetMode="External"/><Relationship Id="rId2" Type="http://schemas.openxmlformats.org/officeDocument/2006/relationships/hyperlink" Target="https://sredisnjanabava.gov.hr/UserDocsImages/dokumenti/Nabavne%20kategorije/Opskrba%20elektri%C4%8Dnom%20energijom/2-2024/Okvirni%20sporazum%20br.2_2024-1.zip" TargetMode="External"/><Relationship Id="rId1" Type="http://schemas.openxmlformats.org/officeDocument/2006/relationships/slideLayout" Target="../slideLayouts/slideLayout2.xml"/><Relationship Id="rId5" Type="http://schemas.openxmlformats.org/officeDocument/2006/relationships/hyperlink" Target="https://eojn.hr/tender-eo/6621" TargetMode="External"/><Relationship Id="rId4" Type="http://schemas.openxmlformats.org/officeDocument/2006/relationships/hyperlink" Target="https://sredisnjanabava.gov.hr/UserDocsImages/dokumenti/Nabavne%20kategorije/Opskrba%20elektri%C4%8Dnom%20energijom/2-2024/Okvirni%20sporazum%20br.2_2024-3.zi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ojn.hr/tender-eo/3490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ec.europa.eu/environment/gpp/eco_labels.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c.europa.eu/ecat/" TargetMode="External"/><Relationship Id="rId2" Type="http://schemas.openxmlformats.org/officeDocument/2006/relationships/hyperlink" Target="https://mingor.gov.hr/UserDocsImages/klimatske_aktivnosti/odrzivi_razvoj/ecolabel/mingor_registar_ecolabel_3_21.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powerbi.com/view?r=eyJrIjoiMzAyMzVkNWMtNmJhOS00ZDg4LWIzMTItNzczMDkwODBiNjRmIiwidCI6ImIyNGM4YjA2LTUyMmMtNDZmZS05MDgwLTcwOTI2ZjhkZGRiMSIsImMiOjh9"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eur-lex.europa.eu/legal-content/HR/TXT/PDF/?uri=CELEX:32019D007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eojn.hr/tender-eo/32314"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ur-lex.europa.eu/legal-content/HR/TXT/PDF/?uri=CELEX:32020D1803"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app.powerbi.com/view?r=eyJrIjoiMzAyMzVkNWMtNmJhOS00ZDg4LWIzMTItNzczMDkwODBiNjRmIiwidCI6ImIyNGM4YjA2LTUyMmMtNDZmZS05MDgwLTcwOTI2ZjhkZGRiMSIsImMiOjh9"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hyperlink" Target="https://eur-lex.europa.eu/legal-content/HR/TXT/PDF/?uri=CELEX:32017D1217&amp;qid=173883886984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eur-lex.europa.eu/legal-content/HR/TXT/PDF/?uri=CELEX:32018D0680&amp;qid=1738838869841"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zelenanabava.hr/"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globalelectronicscouncil.org/wp-content/uploads/GEC_Selection-of-Product-Categories-EffectiveStarting_2024Feb15_P75_Iss1Rev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ojn.hr/tender-eo/6319"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eojn.hr/tender-eo/31167"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E263E5-AF0B-43C5-A1D1-25865C73AAB3}"/>
              </a:ext>
            </a:extLst>
          </p:cNvPr>
          <p:cNvSpPr>
            <a:spLocks noGrp="1"/>
          </p:cNvSpPr>
          <p:nvPr>
            <p:ph type="title"/>
          </p:nvPr>
        </p:nvSpPr>
        <p:spPr>
          <a:xfrm>
            <a:off x="985887" y="2021605"/>
            <a:ext cx="9534426" cy="995915"/>
          </a:xfrm>
        </p:spPr>
        <p:txBody>
          <a:bodyPr>
            <a:normAutofit fontScale="90000"/>
          </a:bodyPr>
          <a:lstStyle/>
          <a:p>
            <a:pPr algn="ctr"/>
            <a:r>
              <a:rPr lang="hr-HR" sz="6200" noProof="0">
                <a:effectLst>
                  <a:outerShdw blurRad="38100" dist="38100" dir="2700000" algn="tl">
                    <a:srgbClr val="000000">
                      <a:alpha val="43137"/>
                    </a:srgbClr>
                  </a:outerShdw>
                </a:effectLst>
              </a:rPr>
              <a:t>Zelena javna nabava</a:t>
            </a:r>
            <a:br>
              <a:rPr lang="hr-HR" sz="6000" noProof="0">
                <a:effectLst>
                  <a:outerShdw blurRad="38100" dist="38100" dir="2700000" algn="tl">
                    <a:srgbClr val="000000">
                      <a:alpha val="43137"/>
                    </a:srgbClr>
                  </a:outerShdw>
                </a:effectLst>
              </a:rPr>
            </a:br>
            <a:r>
              <a:rPr lang="hr-HR" sz="2700" b="0" noProof="0">
                <a:solidFill>
                  <a:schemeClr val="tx1">
                    <a:lumMod val="50000"/>
                    <a:lumOff val="50000"/>
                  </a:schemeClr>
                </a:solidFill>
                <a:effectLst>
                  <a:outerShdw blurRad="38100" dist="38100" dir="2700000" algn="tl">
                    <a:srgbClr val="000000">
                      <a:alpha val="43137"/>
                    </a:srgbClr>
                  </a:outerShdw>
                </a:effectLst>
              </a:rPr>
              <a:t>Program usavršavanja</a:t>
            </a:r>
            <a:br>
              <a:rPr lang="hr-HR" sz="2700" b="0" noProof="0">
                <a:solidFill>
                  <a:schemeClr val="tx1">
                    <a:lumMod val="50000"/>
                    <a:lumOff val="50000"/>
                  </a:schemeClr>
                </a:solidFill>
                <a:effectLst>
                  <a:outerShdw blurRad="38100" dist="38100" dir="2700000" algn="tl">
                    <a:srgbClr val="000000">
                      <a:alpha val="43137"/>
                    </a:srgbClr>
                  </a:outerShdw>
                </a:effectLst>
              </a:rPr>
            </a:br>
            <a:r>
              <a:rPr lang="hr-HR" sz="2200" b="0" noProof="0">
                <a:solidFill>
                  <a:schemeClr val="tx1">
                    <a:lumMod val="50000"/>
                    <a:lumOff val="50000"/>
                  </a:schemeClr>
                </a:solidFill>
                <a:effectLst>
                  <a:outerShdw blurRad="38100" dist="38100" dir="2700000" algn="tl">
                    <a:srgbClr val="000000">
                      <a:alpha val="43137"/>
                    </a:srgbClr>
                  </a:outerShdw>
                </a:effectLst>
              </a:rPr>
              <a:t>2025.</a:t>
            </a:r>
            <a:endParaRPr lang="hr-HR" sz="6000" b="0" noProof="0">
              <a:solidFill>
                <a:schemeClr val="tx1">
                  <a:lumMod val="50000"/>
                  <a:lumOff val="50000"/>
                </a:schemeClr>
              </a:solidFill>
              <a:effectLst>
                <a:outerShdw blurRad="38100" dist="38100" dir="2700000" algn="tl">
                  <a:srgbClr val="000000">
                    <a:alpha val="43137"/>
                  </a:srgbClr>
                </a:outerShdw>
              </a:effectLst>
            </a:endParaRPr>
          </a:p>
        </p:txBody>
      </p:sp>
      <p:pic>
        <p:nvPicPr>
          <p:cNvPr id="3" name="Picture 2" descr="A picture containing astronomical object, celestial event, darkness, nature&#10;&#10;Description automatically generated">
            <a:extLst>
              <a:ext uri="{FF2B5EF4-FFF2-40B4-BE49-F238E27FC236}">
                <a16:creationId xmlns:a16="http://schemas.microsoft.com/office/drawing/2014/main" id="{795D9154-4DB0-1D1B-AFB3-285C75C4BC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280" y="5484527"/>
            <a:ext cx="1591820" cy="895399"/>
          </a:xfrm>
          <a:prstGeom prst="rect">
            <a:avLst/>
          </a:prstGeom>
        </p:spPr>
      </p:pic>
      <p:sp>
        <p:nvSpPr>
          <p:cNvPr id="5" name="TextBox 4">
            <a:extLst>
              <a:ext uri="{FF2B5EF4-FFF2-40B4-BE49-F238E27FC236}">
                <a16:creationId xmlns:a16="http://schemas.microsoft.com/office/drawing/2014/main" id="{EBE27D2E-895C-0FAA-9C07-05749DD46308}"/>
              </a:ext>
            </a:extLst>
          </p:cNvPr>
          <p:cNvSpPr txBox="1"/>
          <p:nvPr/>
        </p:nvSpPr>
        <p:spPr>
          <a:xfrm>
            <a:off x="904567" y="3650859"/>
            <a:ext cx="10009239" cy="1200329"/>
          </a:xfrm>
          <a:prstGeom prst="rect">
            <a:avLst/>
          </a:prstGeom>
          <a:noFill/>
        </p:spPr>
        <p:txBody>
          <a:bodyPr wrap="square">
            <a:spAutoFit/>
          </a:bodyPr>
          <a:lstStyle/>
          <a:p>
            <a:pPr algn="just"/>
            <a:r>
              <a:rPr lang="hr-HR" noProof="0">
                <a:solidFill>
                  <a:schemeClr val="tx1">
                    <a:lumMod val="50000"/>
                    <a:lumOff val="50000"/>
                  </a:schemeClr>
                </a:solidFill>
                <a:ea typeface="+mj-ea"/>
                <a:cs typeface="+mj-cs"/>
              </a:rPr>
              <a:t>Izradu programa izobrazbe Zelena javna nabava financiralo je Ministarstvo zaštite okoliša i zelene tranzicije – Evidencijski broj nabave: 804/02-24/32JDN. </a:t>
            </a:r>
          </a:p>
          <a:p>
            <a:pPr algn="just"/>
            <a:endParaRPr lang="hr-HR" noProof="0">
              <a:solidFill>
                <a:schemeClr val="tx1">
                  <a:lumMod val="50000"/>
                  <a:lumOff val="50000"/>
                </a:schemeClr>
              </a:solidFill>
              <a:ea typeface="+mj-ea"/>
              <a:cs typeface="+mj-cs"/>
            </a:endParaRPr>
          </a:p>
          <a:p>
            <a:pPr algn="just"/>
            <a:r>
              <a:rPr lang="hr-HR" noProof="0">
                <a:solidFill>
                  <a:schemeClr val="tx1">
                    <a:lumMod val="50000"/>
                    <a:lumOff val="50000"/>
                  </a:schemeClr>
                </a:solidFill>
                <a:ea typeface="+mj-ea"/>
                <a:cs typeface="+mj-cs"/>
              </a:rPr>
              <a:t>Prezentacija je besplatna i dana na korištenje svoj zainteresiranoj javnosti.</a:t>
            </a:r>
          </a:p>
        </p:txBody>
      </p:sp>
    </p:spTree>
    <p:extLst>
      <p:ext uri="{BB962C8B-B14F-4D97-AF65-F5344CB8AC3E}">
        <p14:creationId xmlns:p14="http://schemas.microsoft.com/office/powerpoint/2010/main" val="2209226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BDD06-735E-0185-2677-CF437984A4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62170C-D66F-BA6D-887A-AFAC1D2705A2}"/>
              </a:ext>
            </a:extLst>
          </p:cNvPr>
          <p:cNvSpPr>
            <a:spLocks noGrp="1"/>
          </p:cNvSpPr>
          <p:nvPr>
            <p:ph type="title"/>
          </p:nvPr>
        </p:nvSpPr>
        <p:spPr>
          <a:xfrm>
            <a:off x="775063" y="352940"/>
            <a:ext cx="9710563" cy="995915"/>
          </a:xfrm>
        </p:spPr>
        <p:txBody>
          <a:bodyPr>
            <a:normAutofit/>
          </a:bodyPr>
          <a:lstStyle/>
          <a:p>
            <a:pPr algn="ctr"/>
            <a:r>
              <a:rPr lang="hr-HR" noProof="0" dirty="0"/>
              <a:t>% vrijednosti zelenih ugovora</a:t>
            </a:r>
            <a:r>
              <a:rPr lang="hr-HR" baseline="30000" dirty="0"/>
              <a:t>*</a:t>
            </a:r>
            <a:endParaRPr lang="hr-HR" baseline="30000" noProof="0">
              <a:ea typeface="Calibri"/>
              <a:cs typeface="Calibri"/>
            </a:endParaRPr>
          </a:p>
        </p:txBody>
      </p:sp>
      <p:sp>
        <p:nvSpPr>
          <p:cNvPr id="4" name="TextBox 3">
            <a:extLst>
              <a:ext uri="{FF2B5EF4-FFF2-40B4-BE49-F238E27FC236}">
                <a16:creationId xmlns:a16="http://schemas.microsoft.com/office/drawing/2014/main" id="{499AD9B8-FA52-339A-5E0C-58FA95685AB1}"/>
              </a:ext>
            </a:extLst>
          </p:cNvPr>
          <p:cNvSpPr txBox="1"/>
          <p:nvPr/>
        </p:nvSpPr>
        <p:spPr>
          <a:xfrm>
            <a:off x="7177511" y="5826265"/>
            <a:ext cx="60511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Izvor </a:t>
            </a:r>
            <a:r>
              <a:rPr lang="en-GB" sz="1400" err="1">
                <a:ea typeface="Calibri"/>
                <a:cs typeface="Calibri"/>
              </a:rPr>
              <a:t>podataka</a:t>
            </a:r>
            <a:r>
              <a:rPr lang="en-GB" sz="1400">
                <a:ea typeface="Calibri"/>
                <a:cs typeface="Calibri"/>
              </a:rPr>
              <a:t>: </a:t>
            </a:r>
            <a:r>
              <a:rPr lang="en-GB" sz="1400" err="1">
                <a:ea typeface="Calibri"/>
                <a:cs typeface="Calibri"/>
              </a:rPr>
              <a:t>Statistička</a:t>
            </a:r>
            <a:r>
              <a:rPr lang="en-GB" sz="1400">
                <a:ea typeface="Calibri"/>
                <a:cs typeface="Calibri"/>
              </a:rPr>
              <a:t> </a:t>
            </a:r>
            <a:r>
              <a:rPr lang="en-GB" sz="1400" err="1">
                <a:ea typeface="Calibri"/>
                <a:cs typeface="Calibri"/>
              </a:rPr>
              <a:t>godišnja</a:t>
            </a:r>
            <a:r>
              <a:rPr lang="en-GB" sz="1400">
                <a:ea typeface="Calibri"/>
                <a:cs typeface="Calibri"/>
              </a:rPr>
              <a:t> </a:t>
            </a:r>
            <a:r>
              <a:rPr lang="en-GB" sz="1400" err="1">
                <a:ea typeface="Calibri"/>
                <a:cs typeface="Calibri"/>
              </a:rPr>
              <a:t>izvješća</a:t>
            </a:r>
            <a:r>
              <a:rPr lang="en-GB" sz="1400">
                <a:ea typeface="Calibri"/>
                <a:cs typeface="Calibri"/>
              </a:rPr>
              <a:t> o </a:t>
            </a:r>
            <a:r>
              <a:rPr lang="en-GB" sz="1400" err="1">
                <a:ea typeface="Calibri"/>
                <a:cs typeface="Calibri"/>
              </a:rPr>
              <a:t>javnoj</a:t>
            </a:r>
            <a:r>
              <a:rPr lang="en-GB" sz="1400">
                <a:ea typeface="Calibri"/>
                <a:cs typeface="Calibri"/>
              </a:rPr>
              <a:t> </a:t>
            </a:r>
            <a:r>
              <a:rPr lang="en-GB" sz="1400" err="1">
                <a:ea typeface="Calibri"/>
                <a:cs typeface="Calibri"/>
              </a:rPr>
              <a:t>nabavi</a:t>
            </a:r>
            <a:endParaRPr lang="en-GB" sz="1400" err="1"/>
          </a:p>
        </p:txBody>
      </p:sp>
      <p:pic>
        <p:nvPicPr>
          <p:cNvPr id="2" name="Picture 1" descr="A graph with green rectangles&#10;&#10;AI-generated content may be incorrect.">
            <a:extLst>
              <a:ext uri="{FF2B5EF4-FFF2-40B4-BE49-F238E27FC236}">
                <a16:creationId xmlns:a16="http://schemas.microsoft.com/office/drawing/2014/main" id="{AD8BA392-9702-BE19-AD86-1E41206DAE7E}"/>
              </a:ext>
            </a:extLst>
          </p:cNvPr>
          <p:cNvPicPr>
            <a:picLocks noChangeAspect="1"/>
          </p:cNvPicPr>
          <p:nvPr/>
        </p:nvPicPr>
        <p:blipFill>
          <a:blip r:embed="rId2"/>
          <a:stretch>
            <a:fillRect/>
          </a:stretch>
        </p:blipFill>
        <p:spPr>
          <a:xfrm>
            <a:off x="773781" y="1214438"/>
            <a:ext cx="10764754" cy="4048126"/>
          </a:xfrm>
          <a:prstGeom prst="rect">
            <a:avLst/>
          </a:prstGeom>
        </p:spPr>
      </p:pic>
      <p:sp>
        <p:nvSpPr>
          <p:cNvPr id="6" name="TextBox 5">
            <a:extLst>
              <a:ext uri="{FF2B5EF4-FFF2-40B4-BE49-F238E27FC236}">
                <a16:creationId xmlns:a16="http://schemas.microsoft.com/office/drawing/2014/main" id="{413B69E8-8288-CFA7-6E80-EBAE101A1972}"/>
              </a:ext>
            </a:extLst>
          </p:cNvPr>
          <p:cNvSpPr txBox="1"/>
          <p:nvPr/>
        </p:nvSpPr>
        <p:spPr>
          <a:xfrm>
            <a:off x="2614546" y="5346339"/>
            <a:ext cx="86445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ea typeface="Calibri"/>
                <a:cs typeface="Calibri"/>
              </a:rPr>
              <a:t>*</a:t>
            </a:r>
            <a:r>
              <a:rPr lang="en-GB" sz="1400" err="1">
                <a:ea typeface="Calibri"/>
                <a:cs typeface="Calibri"/>
              </a:rPr>
              <a:t>vrijednost</a:t>
            </a:r>
            <a:r>
              <a:rPr lang="en-GB" sz="1400" dirty="0">
                <a:ea typeface="Calibri"/>
                <a:cs typeface="Calibri"/>
              </a:rPr>
              <a:t> </a:t>
            </a:r>
            <a:r>
              <a:rPr lang="en-GB" sz="1400" err="1">
                <a:ea typeface="Calibri"/>
                <a:cs typeface="Calibri"/>
              </a:rPr>
              <a:t>ugovora</a:t>
            </a:r>
            <a:r>
              <a:rPr lang="en-GB" sz="1400" dirty="0">
                <a:ea typeface="Calibri"/>
                <a:cs typeface="Calibri"/>
              </a:rPr>
              <a:t> </a:t>
            </a:r>
            <a:r>
              <a:rPr lang="en-GB" sz="1400" err="1">
                <a:ea typeface="Calibri"/>
                <a:cs typeface="Calibri"/>
              </a:rPr>
              <a:t>zelene</a:t>
            </a:r>
            <a:r>
              <a:rPr lang="en-GB" sz="1400" dirty="0">
                <a:ea typeface="Calibri"/>
                <a:cs typeface="Calibri"/>
              </a:rPr>
              <a:t> </a:t>
            </a:r>
            <a:r>
              <a:rPr lang="en-GB" sz="1400" err="1">
                <a:ea typeface="Calibri"/>
                <a:cs typeface="Calibri"/>
              </a:rPr>
              <a:t>nabave</a:t>
            </a:r>
            <a:r>
              <a:rPr lang="en-GB" sz="1400" dirty="0">
                <a:ea typeface="Calibri"/>
                <a:cs typeface="Calibri"/>
              </a:rPr>
              <a:t> u </a:t>
            </a:r>
            <a:r>
              <a:rPr lang="en-GB" sz="1400" err="1">
                <a:ea typeface="Calibri"/>
                <a:cs typeface="Calibri"/>
              </a:rPr>
              <a:t>odnosu</a:t>
            </a:r>
            <a:r>
              <a:rPr lang="en-GB" sz="1400" dirty="0">
                <a:ea typeface="Calibri"/>
                <a:cs typeface="Calibri"/>
              </a:rPr>
              <a:t> </a:t>
            </a:r>
            <a:r>
              <a:rPr lang="en-GB" sz="1400" err="1">
                <a:ea typeface="Calibri"/>
                <a:cs typeface="Calibri"/>
              </a:rPr>
              <a:t>na</a:t>
            </a:r>
            <a:r>
              <a:rPr lang="en-GB" sz="1400" dirty="0">
                <a:ea typeface="Calibri"/>
                <a:cs typeface="Calibri"/>
              </a:rPr>
              <a:t> </a:t>
            </a:r>
            <a:r>
              <a:rPr lang="en-GB" sz="1400" err="1">
                <a:ea typeface="Calibri"/>
                <a:cs typeface="Calibri"/>
              </a:rPr>
              <a:t>ukupnu</a:t>
            </a:r>
            <a:r>
              <a:rPr lang="en-GB" sz="1400" dirty="0">
                <a:ea typeface="Calibri"/>
                <a:cs typeface="Calibri"/>
              </a:rPr>
              <a:t> </a:t>
            </a:r>
            <a:r>
              <a:rPr lang="en-GB" sz="1400" err="1">
                <a:ea typeface="Calibri"/>
                <a:cs typeface="Calibri"/>
              </a:rPr>
              <a:t>vrijednost</a:t>
            </a:r>
            <a:r>
              <a:rPr lang="en-GB" sz="1400" dirty="0">
                <a:ea typeface="Calibri"/>
                <a:cs typeface="Calibri"/>
              </a:rPr>
              <a:t> </a:t>
            </a:r>
            <a:r>
              <a:rPr lang="en-GB" sz="1400" err="1">
                <a:ea typeface="Calibri"/>
                <a:cs typeface="Calibri"/>
              </a:rPr>
              <a:t>ugovora</a:t>
            </a:r>
            <a:r>
              <a:rPr lang="en-GB" sz="1400" dirty="0">
                <a:ea typeface="Calibri"/>
                <a:cs typeface="Calibri"/>
              </a:rPr>
              <a:t> JN </a:t>
            </a:r>
            <a:r>
              <a:rPr lang="en-GB" sz="1400" err="1">
                <a:ea typeface="Calibri"/>
                <a:cs typeface="Calibri"/>
              </a:rPr>
              <a:t>objavljenih</a:t>
            </a:r>
            <a:r>
              <a:rPr lang="en-GB" sz="1400" dirty="0">
                <a:ea typeface="Calibri"/>
                <a:cs typeface="Calibri"/>
              </a:rPr>
              <a:t> u EOJN-u</a:t>
            </a:r>
          </a:p>
        </p:txBody>
      </p:sp>
    </p:spTree>
    <p:extLst>
      <p:ext uri="{BB962C8B-B14F-4D97-AF65-F5344CB8AC3E}">
        <p14:creationId xmlns:p14="http://schemas.microsoft.com/office/powerpoint/2010/main" val="8004904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63A8-8B49-4224-9FE9-9FACA279C708}"/>
              </a:ext>
            </a:extLst>
          </p:cNvPr>
          <p:cNvSpPr>
            <a:spLocks noGrp="1"/>
          </p:cNvSpPr>
          <p:nvPr>
            <p:ph type="title"/>
          </p:nvPr>
        </p:nvSpPr>
        <p:spPr/>
        <p:txBody>
          <a:bodyPr/>
          <a:lstStyle/>
          <a:p>
            <a:r>
              <a:rPr lang="hr-HR"/>
              <a:t>Primjer 2.</a:t>
            </a:r>
          </a:p>
        </p:txBody>
      </p:sp>
      <p:sp>
        <p:nvSpPr>
          <p:cNvPr id="3" name="Content Placeholder 2">
            <a:extLst>
              <a:ext uri="{FF2B5EF4-FFF2-40B4-BE49-F238E27FC236}">
                <a16:creationId xmlns:a16="http://schemas.microsoft.com/office/drawing/2014/main" id="{6EFF57D5-0474-5584-6F30-7EC053DD3738}"/>
              </a:ext>
            </a:extLst>
          </p:cNvPr>
          <p:cNvSpPr>
            <a:spLocks noGrp="1"/>
          </p:cNvSpPr>
          <p:nvPr>
            <p:ph idx="1"/>
          </p:nvPr>
        </p:nvSpPr>
        <p:spPr/>
        <p:txBody>
          <a:bodyPr/>
          <a:lstStyle/>
          <a:p>
            <a:r>
              <a:rPr lang="en-GB" b="0" i="0" err="1">
                <a:effectLst/>
                <a:latin typeface="Source Sans Pro" panose="020B0503030403020204" pitchFamily="34" charset="0"/>
              </a:rPr>
              <a:t>Središnji</a:t>
            </a:r>
            <a:r>
              <a:rPr lang="en-GB" b="0" i="0">
                <a:effectLst/>
                <a:latin typeface="Source Sans Pro" panose="020B0503030403020204" pitchFamily="34" charset="0"/>
              </a:rPr>
              <a:t> </a:t>
            </a:r>
            <a:r>
              <a:rPr lang="en-GB" b="0" i="0" err="1">
                <a:effectLst/>
                <a:latin typeface="Source Sans Pro" panose="020B0503030403020204" pitchFamily="34" charset="0"/>
              </a:rPr>
              <a:t>državni</a:t>
            </a:r>
            <a:r>
              <a:rPr lang="en-GB" b="0" i="0">
                <a:effectLst/>
                <a:latin typeface="Source Sans Pro" panose="020B0503030403020204" pitchFamily="34" charset="0"/>
              </a:rPr>
              <a:t> </a:t>
            </a:r>
            <a:r>
              <a:rPr lang="en-GB" b="0" i="0" err="1">
                <a:effectLst/>
                <a:latin typeface="Source Sans Pro" panose="020B0503030403020204" pitchFamily="34" charset="0"/>
              </a:rPr>
              <a:t>ured</a:t>
            </a:r>
            <a:r>
              <a:rPr lang="en-GB" b="0" i="0">
                <a:effectLst/>
                <a:latin typeface="Source Sans Pro" panose="020B0503030403020204" pitchFamily="34" charset="0"/>
              </a:rPr>
              <a:t> za </a:t>
            </a:r>
            <a:r>
              <a:rPr lang="en-GB" b="0" i="0" err="1">
                <a:effectLst/>
                <a:latin typeface="Source Sans Pro" panose="020B0503030403020204" pitchFamily="34" charset="0"/>
              </a:rPr>
              <a:t>središnju</a:t>
            </a:r>
            <a:r>
              <a:rPr lang="en-GB" b="0" i="0">
                <a:effectLst/>
                <a:latin typeface="Source Sans Pro" panose="020B0503030403020204" pitchFamily="34" charset="0"/>
              </a:rPr>
              <a:t> </a:t>
            </a:r>
            <a:r>
              <a:rPr lang="en-GB" b="0" i="0" err="1">
                <a:effectLst/>
                <a:latin typeface="Source Sans Pro" panose="020B0503030403020204" pitchFamily="34" charset="0"/>
              </a:rPr>
              <a:t>javnu</a:t>
            </a:r>
            <a:r>
              <a:rPr lang="en-GB" b="0" i="0">
                <a:effectLst/>
                <a:latin typeface="Source Sans Pro" panose="020B0503030403020204" pitchFamily="34" charset="0"/>
              </a:rPr>
              <a:t> </a:t>
            </a:r>
            <a:r>
              <a:rPr lang="en-GB" b="0" i="0" err="1">
                <a:effectLst/>
                <a:latin typeface="Source Sans Pro" panose="020B0503030403020204" pitchFamily="34" charset="0"/>
              </a:rPr>
              <a:t>nabavu</a:t>
            </a:r>
            <a:endParaRPr lang="hr-HR" b="0" i="0">
              <a:effectLst/>
              <a:latin typeface="Source Sans Pro" panose="020B0503030403020204" pitchFamily="34" charset="0"/>
            </a:endParaRPr>
          </a:p>
          <a:p>
            <a:r>
              <a:rPr lang="en-GB" b="0" i="0">
                <a:effectLst/>
                <a:latin typeface="Source Sans Pro" panose="020B0503030403020204" pitchFamily="34" charset="0"/>
              </a:rPr>
              <a:t>TONERI I TINTE</a:t>
            </a:r>
            <a:endParaRPr lang="hr-HR">
              <a:latin typeface="Source Sans Pro" panose="020B0503030403020204" pitchFamily="34" charset="0"/>
            </a:endParaRPr>
          </a:p>
          <a:p>
            <a:r>
              <a:rPr lang="hr-HR">
                <a:hlinkClick r:id="rId2"/>
              </a:rPr>
              <a:t>https://eojn.hr/tender-eo/1371</a:t>
            </a:r>
            <a:r>
              <a:rPr lang="hr-HR">
                <a:latin typeface="Source Sans Pro" panose="020B0503030403020204" pitchFamily="34" charset="0"/>
              </a:rPr>
              <a:t> </a:t>
            </a:r>
            <a:endParaRPr lang="hr-HR"/>
          </a:p>
        </p:txBody>
      </p:sp>
    </p:spTree>
    <p:extLst>
      <p:ext uri="{BB962C8B-B14F-4D97-AF65-F5344CB8AC3E}">
        <p14:creationId xmlns:p14="http://schemas.microsoft.com/office/powerpoint/2010/main" val="21566296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D35E-D8F8-6C7F-E10C-5758FF6B4648}"/>
              </a:ext>
            </a:extLst>
          </p:cNvPr>
          <p:cNvSpPr>
            <a:spLocks noGrp="1"/>
          </p:cNvSpPr>
          <p:nvPr>
            <p:ph type="title"/>
          </p:nvPr>
        </p:nvSpPr>
        <p:spPr>
          <a:xfrm>
            <a:off x="1612641" y="776433"/>
            <a:ext cx="9534426" cy="995915"/>
          </a:xfrm>
        </p:spPr>
        <p:txBody>
          <a:bodyPr anchor="ctr">
            <a:normAutofit/>
          </a:bodyPr>
          <a:lstStyle/>
          <a:p>
            <a:r>
              <a:rPr lang="hr-HR"/>
              <a:t>Primjer 2. (2) - ENP</a:t>
            </a:r>
          </a:p>
        </p:txBody>
      </p:sp>
      <p:pic>
        <p:nvPicPr>
          <p:cNvPr id="5" name="Content Placeholder 4">
            <a:extLst>
              <a:ext uri="{FF2B5EF4-FFF2-40B4-BE49-F238E27FC236}">
                <a16:creationId xmlns:a16="http://schemas.microsoft.com/office/drawing/2014/main" id="{4F82882B-B0D1-CADF-4EB6-09C4583B42CC}"/>
              </a:ext>
            </a:extLst>
          </p:cNvPr>
          <p:cNvPicPr>
            <a:picLocks noGrp="1" noChangeAspect="1"/>
          </p:cNvPicPr>
          <p:nvPr>
            <p:ph idx="1"/>
          </p:nvPr>
        </p:nvPicPr>
        <p:blipFill>
          <a:blip r:embed="rId2"/>
          <a:stretch>
            <a:fillRect/>
          </a:stretch>
        </p:blipFill>
        <p:spPr>
          <a:xfrm>
            <a:off x="1034341" y="2133601"/>
            <a:ext cx="10112726" cy="2916912"/>
          </a:xfrm>
          <a:noFill/>
        </p:spPr>
      </p:pic>
    </p:spTree>
    <p:extLst>
      <p:ext uri="{BB962C8B-B14F-4D97-AF65-F5344CB8AC3E}">
        <p14:creationId xmlns:p14="http://schemas.microsoft.com/office/powerpoint/2010/main" val="1645649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521C-1E67-A272-AD15-DBFF39A15E51}"/>
              </a:ext>
            </a:extLst>
          </p:cNvPr>
          <p:cNvSpPr>
            <a:spLocks noGrp="1"/>
          </p:cNvSpPr>
          <p:nvPr>
            <p:ph type="title"/>
          </p:nvPr>
        </p:nvSpPr>
        <p:spPr/>
        <p:txBody>
          <a:bodyPr/>
          <a:lstStyle/>
          <a:p>
            <a:r>
              <a:rPr lang="hr-HR"/>
              <a:t>Primjer 2 (2)</a:t>
            </a:r>
          </a:p>
        </p:txBody>
      </p:sp>
      <p:pic>
        <p:nvPicPr>
          <p:cNvPr id="5" name="Content Placeholder 4">
            <a:extLst>
              <a:ext uri="{FF2B5EF4-FFF2-40B4-BE49-F238E27FC236}">
                <a16:creationId xmlns:a16="http://schemas.microsoft.com/office/drawing/2014/main" id="{F68F0F6F-636E-9028-30DE-B0751B0C24BB}"/>
              </a:ext>
            </a:extLst>
          </p:cNvPr>
          <p:cNvPicPr>
            <a:picLocks noGrp="1" noChangeAspect="1"/>
          </p:cNvPicPr>
          <p:nvPr>
            <p:ph idx="1"/>
          </p:nvPr>
        </p:nvPicPr>
        <p:blipFill>
          <a:blip r:embed="rId2"/>
          <a:stretch>
            <a:fillRect/>
          </a:stretch>
        </p:blipFill>
        <p:spPr>
          <a:xfrm>
            <a:off x="412587" y="1957869"/>
            <a:ext cx="11366825" cy="3127784"/>
          </a:xfrm>
        </p:spPr>
      </p:pic>
    </p:spTree>
    <p:extLst>
      <p:ext uri="{BB962C8B-B14F-4D97-AF65-F5344CB8AC3E}">
        <p14:creationId xmlns:p14="http://schemas.microsoft.com/office/powerpoint/2010/main" val="30970710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187D-A626-3C5E-0BB6-A6D44DA3BACC}"/>
              </a:ext>
            </a:extLst>
          </p:cNvPr>
          <p:cNvSpPr>
            <a:spLocks noGrp="1"/>
          </p:cNvSpPr>
          <p:nvPr>
            <p:ph type="title"/>
          </p:nvPr>
        </p:nvSpPr>
        <p:spPr/>
        <p:txBody>
          <a:bodyPr/>
          <a:lstStyle/>
          <a:p>
            <a:r>
              <a:rPr lang="hr-HR"/>
              <a:t>Primjer 3 – Ponovno punjenje</a:t>
            </a:r>
          </a:p>
        </p:txBody>
      </p:sp>
      <p:sp>
        <p:nvSpPr>
          <p:cNvPr id="3" name="Content Placeholder 2">
            <a:extLst>
              <a:ext uri="{FF2B5EF4-FFF2-40B4-BE49-F238E27FC236}">
                <a16:creationId xmlns:a16="http://schemas.microsoft.com/office/drawing/2014/main" id="{94F1540A-BFE4-4F2F-1826-C397EF8F8C70}"/>
              </a:ext>
            </a:extLst>
          </p:cNvPr>
          <p:cNvSpPr>
            <a:spLocks noGrp="1"/>
          </p:cNvSpPr>
          <p:nvPr>
            <p:ph idx="1"/>
          </p:nvPr>
        </p:nvSpPr>
        <p:spPr/>
        <p:txBody>
          <a:bodyPr/>
          <a:lstStyle/>
          <a:p>
            <a:r>
              <a:rPr lang="hr-HR"/>
              <a:t>Kriteriji za zelenu javnu nabavu u EU za opremu za izradu slika, potrošni materijal i usluge ispisa (</a:t>
            </a:r>
            <a:r>
              <a:rPr lang="hr-HR">
                <a:hlinkClick r:id="rId2"/>
              </a:rPr>
              <a:t>https://www.zelenanabava.hr/dokumenti/mjerila/novo/Mjerila_oprema-za-izradu-slika-potrosni-materijal-i-usluge-ispisa_v1.docx</a:t>
            </a:r>
            <a:r>
              <a:rPr lang="hr-HR"/>
              <a:t> )</a:t>
            </a:r>
          </a:p>
          <a:p>
            <a:endParaRPr lang="hr-HR"/>
          </a:p>
          <a:p>
            <a:endParaRPr lang="hr-HR"/>
          </a:p>
        </p:txBody>
      </p:sp>
    </p:spTree>
    <p:extLst>
      <p:ext uri="{BB962C8B-B14F-4D97-AF65-F5344CB8AC3E}">
        <p14:creationId xmlns:p14="http://schemas.microsoft.com/office/powerpoint/2010/main" val="34599090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86C9-FE03-9246-BD0E-AA03125718E5}"/>
              </a:ext>
            </a:extLst>
          </p:cNvPr>
          <p:cNvSpPr>
            <a:spLocks noGrp="1"/>
          </p:cNvSpPr>
          <p:nvPr>
            <p:ph type="title"/>
          </p:nvPr>
        </p:nvSpPr>
        <p:spPr/>
        <p:txBody>
          <a:bodyPr/>
          <a:lstStyle/>
          <a:p>
            <a:r>
              <a:rPr lang="hr-HR"/>
              <a:t>Primjer 3 (2)</a:t>
            </a:r>
          </a:p>
        </p:txBody>
      </p:sp>
      <p:sp>
        <p:nvSpPr>
          <p:cNvPr id="3" name="Content Placeholder 2">
            <a:extLst>
              <a:ext uri="{FF2B5EF4-FFF2-40B4-BE49-F238E27FC236}">
                <a16:creationId xmlns:a16="http://schemas.microsoft.com/office/drawing/2014/main" id="{46D66E18-98D6-2F07-A3B9-4BD27B70846F}"/>
              </a:ext>
            </a:extLst>
          </p:cNvPr>
          <p:cNvSpPr>
            <a:spLocks noGrp="1"/>
          </p:cNvSpPr>
          <p:nvPr>
            <p:ph idx="1"/>
          </p:nvPr>
        </p:nvSpPr>
        <p:spPr/>
        <p:txBody>
          <a:bodyPr/>
          <a:lstStyle/>
          <a:p>
            <a:r>
              <a:rPr lang="hr-HR"/>
              <a:t>Kriterij za odabir ponuda: </a:t>
            </a:r>
          </a:p>
          <a:p>
            <a:r>
              <a:rPr lang="hr-HR"/>
              <a:t>Isporuka ponovno upotrijebljenih/prerađenih uložaka za tintu i/ili toner</a:t>
            </a:r>
          </a:p>
          <a:p>
            <a:endParaRPr lang="hr-HR"/>
          </a:p>
          <a:p>
            <a:r>
              <a:rPr lang="hr-HR"/>
              <a:t>Ugovorne odredbe:</a:t>
            </a:r>
          </a:p>
          <a:p>
            <a:r>
              <a:rPr lang="hr-HR"/>
              <a:t>Izvještavanje o aktivnostima ponovne upotrebe</a:t>
            </a:r>
          </a:p>
        </p:txBody>
      </p:sp>
    </p:spTree>
    <p:extLst>
      <p:ext uri="{BB962C8B-B14F-4D97-AF65-F5344CB8AC3E}">
        <p14:creationId xmlns:p14="http://schemas.microsoft.com/office/powerpoint/2010/main" val="31903988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2370-3296-44BA-8052-682EF177D8AE}"/>
              </a:ext>
            </a:extLst>
          </p:cNvPr>
          <p:cNvSpPr>
            <a:spLocks noGrp="1"/>
          </p:cNvSpPr>
          <p:nvPr>
            <p:ph type="title"/>
          </p:nvPr>
        </p:nvSpPr>
        <p:spPr/>
        <p:txBody>
          <a:bodyPr/>
          <a:lstStyle/>
          <a:p>
            <a:r>
              <a:rPr lang="hr-HR"/>
              <a:t>Primjer 3 (3) – tehničke specifikacije</a:t>
            </a:r>
          </a:p>
        </p:txBody>
      </p:sp>
      <p:sp>
        <p:nvSpPr>
          <p:cNvPr id="3" name="Content Placeholder 2">
            <a:extLst>
              <a:ext uri="{FF2B5EF4-FFF2-40B4-BE49-F238E27FC236}">
                <a16:creationId xmlns:a16="http://schemas.microsoft.com/office/drawing/2014/main" id="{35222FAF-AB16-6197-E63E-69E3512158A9}"/>
              </a:ext>
            </a:extLst>
          </p:cNvPr>
          <p:cNvSpPr>
            <a:spLocks noGrp="1"/>
          </p:cNvSpPr>
          <p:nvPr>
            <p:ph idx="1"/>
          </p:nvPr>
        </p:nvSpPr>
        <p:spPr/>
        <p:txBody>
          <a:bodyPr>
            <a:normAutofit fontScale="92500" lnSpcReduction="10000"/>
          </a:bodyPr>
          <a:lstStyle/>
          <a:p>
            <a:r>
              <a:rPr lang="hr-HR"/>
              <a:t>Proizvodi ne smiju biti dizajnirani tako da sprečavaju upotrebu prerađenih uložaka i spremnika s tonerom i/ili tintom. Konstruktivne, softverske ili druge mjere koje sprečavaju upotrebu prerađenih uložaka i spremnika ne smiju biti prisutne ili primijenjene.</a:t>
            </a:r>
          </a:p>
          <a:p>
            <a:r>
              <a:rPr lang="hr-HR" b="1"/>
              <a:t>Provjera</a:t>
            </a:r>
            <a:r>
              <a:rPr lang="hr-HR"/>
              <a:t>:</a:t>
            </a:r>
          </a:p>
          <a:p>
            <a:r>
              <a:rPr lang="hr-HR"/>
              <a:t>Ponuditelj mora dostaviti potvrdu ili dokumentaciju koja dokazuje da se prerađeni ulošci i spremnici mogu koristiti u proizvodu. Proizvodi koji imaju odgovarajuću oznaku za okoliš tipa 1. koji ispunjavaju navedene zahtjeve smatrat će se sukladnima.</a:t>
            </a:r>
          </a:p>
          <a:p>
            <a:endParaRPr lang="hr-HR"/>
          </a:p>
        </p:txBody>
      </p:sp>
    </p:spTree>
    <p:extLst>
      <p:ext uri="{BB962C8B-B14F-4D97-AF65-F5344CB8AC3E}">
        <p14:creationId xmlns:p14="http://schemas.microsoft.com/office/powerpoint/2010/main" val="41872050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926859-D7EE-8A5A-BA56-5C34C06638F3}"/>
              </a:ext>
            </a:extLst>
          </p:cNvPr>
          <p:cNvSpPr>
            <a:spLocks noGrp="1"/>
          </p:cNvSpPr>
          <p:nvPr>
            <p:ph type="title"/>
          </p:nvPr>
        </p:nvSpPr>
        <p:spPr/>
        <p:txBody>
          <a:bodyPr/>
          <a:lstStyle/>
          <a:p>
            <a:r>
              <a:rPr lang="hr-HR"/>
              <a:t>Pisači i fotokopirni uređaji</a:t>
            </a:r>
          </a:p>
        </p:txBody>
      </p:sp>
      <p:sp>
        <p:nvSpPr>
          <p:cNvPr id="5" name="Text Placeholder 4">
            <a:extLst>
              <a:ext uri="{FF2B5EF4-FFF2-40B4-BE49-F238E27FC236}">
                <a16:creationId xmlns:a16="http://schemas.microsoft.com/office/drawing/2014/main" id="{C74FE27D-287B-871D-8570-69029A15BCE9}"/>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24574018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0A683-DB98-34FB-C670-D25F968B8537}"/>
              </a:ext>
            </a:extLst>
          </p:cNvPr>
          <p:cNvSpPr>
            <a:spLocks noGrp="1"/>
          </p:cNvSpPr>
          <p:nvPr>
            <p:ph type="title"/>
          </p:nvPr>
        </p:nvSpPr>
        <p:spPr/>
        <p:txBody>
          <a:bodyPr/>
          <a:lstStyle/>
          <a:p>
            <a:r>
              <a:rPr lang="hr-HR"/>
              <a:t>Odluka o provedbi </a:t>
            </a:r>
            <a:r>
              <a:rPr lang="hr-HR" err="1"/>
              <a:t>ZeJN</a:t>
            </a:r>
            <a:endParaRPr lang="hr-HR"/>
          </a:p>
        </p:txBody>
      </p:sp>
      <p:sp>
        <p:nvSpPr>
          <p:cNvPr id="3" name="Content Placeholder 2">
            <a:extLst>
              <a:ext uri="{FF2B5EF4-FFF2-40B4-BE49-F238E27FC236}">
                <a16:creationId xmlns:a16="http://schemas.microsoft.com/office/drawing/2014/main" id="{EFFE5AB6-32C1-8470-2730-AB47ADEDD776}"/>
              </a:ext>
            </a:extLst>
          </p:cNvPr>
          <p:cNvSpPr>
            <a:spLocks noGrp="1"/>
          </p:cNvSpPr>
          <p:nvPr>
            <p:ph idx="1"/>
          </p:nvPr>
        </p:nvSpPr>
        <p:spPr/>
        <p:txBody>
          <a:bodyPr/>
          <a:lstStyle/>
          <a:p>
            <a:r>
              <a:rPr lang="hr-HR"/>
              <a:t>prilikom nabave pisača i fotokopirnih uređaja, minimalno 10 % kvantitativnog kriterija za odabir ekonomski najpovoljnije ponude daje se za uređaje pogodne za uporabu papira koji sadrži 100 % recikliranih vlakana</a:t>
            </a:r>
          </a:p>
        </p:txBody>
      </p:sp>
    </p:spTree>
    <p:extLst>
      <p:ext uri="{BB962C8B-B14F-4D97-AF65-F5344CB8AC3E}">
        <p14:creationId xmlns:p14="http://schemas.microsoft.com/office/powerpoint/2010/main" val="1097590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437B-5646-0EFD-7873-BA9134CA7B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7B181-EA93-9B37-A1F5-CFF644DA6C65}"/>
              </a:ext>
            </a:extLst>
          </p:cNvPr>
          <p:cNvSpPr>
            <a:spLocks noGrp="1"/>
          </p:cNvSpPr>
          <p:nvPr>
            <p:ph idx="1"/>
          </p:nvPr>
        </p:nvSpPr>
        <p:spPr/>
        <p:txBody>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r>
              <a:rPr lang="hr-HR" sz="6000">
                <a:solidFill>
                  <a:prstClr val="black"/>
                </a:solidFill>
                <a:latin typeface="Calibri Light" panose="020F0302020204030204"/>
                <a:ea typeface="+mj-ea"/>
                <a:cs typeface="+mj-cs"/>
              </a:rPr>
              <a:t>Klima uređaji</a:t>
            </a:r>
            <a:endParaRPr lang="hr-HR"/>
          </a:p>
        </p:txBody>
      </p:sp>
    </p:spTree>
    <p:extLst>
      <p:ext uri="{BB962C8B-B14F-4D97-AF65-F5344CB8AC3E}">
        <p14:creationId xmlns:p14="http://schemas.microsoft.com/office/powerpoint/2010/main" val="33306339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4D1-5FE8-101B-4E5D-09F832C5B44B}"/>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F939FB94-2342-8396-16FD-3EDACC0998DD}"/>
              </a:ext>
            </a:extLst>
          </p:cNvPr>
          <p:cNvSpPr>
            <a:spLocks noGrp="1"/>
          </p:cNvSpPr>
          <p:nvPr>
            <p:ph idx="1"/>
          </p:nvPr>
        </p:nvSpPr>
        <p:spPr/>
        <p:txBody>
          <a:bodyPr/>
          <a:lstStyle/>
          <a:p>
            <a:r>
              <a:rPr lang="hr-HR"/>
              <a:t>Svi klima uređaji moraju biti iz energetskog razreda ne manjeg od A+.</a:t>
            </a:r>
          </a:p>
          <a:p>
            <a:endParaRPr lang="hr-HR"/>
          </a:p>
        </p:txBody>
      </p:sp>
    </p:spTree>
    <p:extLst>
      <p:ext uri="{BB962C8B-B14F-4D97-AF65-F5344CB8AC3E}">
        <p14:creationId xmlns:p14="http://schemas.microsoft.com/office/powerpoint/2010/main" val="39230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A446-AC95-9891-628C-948427DD256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7D8A11D-AB07-F9E2-C4F0-42C467738A22}"/>
              </a:ext>
            </a:extLst>
          </p:cNvPr>
          <p:cNvSpPr>
            <a:spLocks noGrp="1"/>
          </p:cNvSpPr>
          <p:nvPr>
            <p:ph type="title"/>
          </p:nvPr>
        </p:nvSpPr>
        <p:spPr>
          <a:xfrm>
            <a:off x="702737" y="381073"/>
            <a:ext cx="6791130" cy="995915"/>
          </a:xfrm>
        </p:spPr>
        <p:txBody>
          <a:bodyPr>
            <a:normAutofit/>
          </a:bodyPr>
          <a:lstStyle/>
          <a:p>
            <a:r>
              <a:rPr lang="hr-HR" noProof="0"/>
              <a:t>Vrijednost zelenih ugovora</a:t>
            </a:r>
          </a:p>
        </p:txBody>
      </p:sp>
      <p:sp>
        <p:nvSpPr>
          <p:cNvPr id="9" name="Text Placeholder 1">
            <a:extLst>
              <a:ext uri="{FF2B5EF4-FFF2-40B4-BE49-F238E27FC236}">
                <a16:creationId xmlns:a16="http://schemas.microsoft.com/office/drawing/2014/main" id="{6CCC59B4-E371-6DC6-6F0C-067D0375182A}"/>
              </a:ext>
            </a:extLst>
          </p:cNvPr>
          <p:cNvSpPr txBox="1">
            <a:spLocks/>
          </p:cNvSpPr>
          <p:nvPr/>
        </p:nvSpPr>
        <p:spPr>
          <a:xfrm>
            <a:off x="2348327" y="5644088"/>
            <a:ext cx="9144000" cy="4710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r-HR" sz="1400" noProof="0"/>
              <a:t>Izvor podataka: </a:t>
            </a:r>
            <a:r>
              <a:rPr lang="hr-HR" sz="1400"/>
              <a:t>Statistička godišnja izvješća o javnoj nabavi</a:t>
            </a:r>
            <a:endParaRPr lang="hr-HR" sz="1400" noProof="0">
              <a:ea typeface="Calibri"/>
              <a:cs typeface="Calibri"/>
            </a:endParaRPr>
          </a:p>
        </p:txBody>
      </p:sp>
      <p:pic>
        <p:nvPicPr>
          <p:cNvPr id="10" name="Content Placeholder 9" descr="A graph with numbers and a line&#10;&#10;AI-generated content may be incorrect.">
            <a:extLst>
              <a:ext uri="{FF2B5EF4-FFF2-40B4-BE49-F238E27FC236}">
                <a16:creationId xmlns:a16="http://schemas.microsoft.com/office/drawing/2014/main" id="{69E7C192-98F2-63A5-F7E4-C0EC548BD798}"/>
              </a:ext>
            </a:extLst>
          </p:cNvPr>
          <p:cNvPicPr>
            <a:picLocks noGrp="1" noChangeAspect="1"/>
          </p:cNvPicPr>
          <p:nvPr>
            <p:ph idx="1"/>
          </p:nvPr>
        </p:nvPicPr>
        <p:blipFill>
          <a:blip r:embed="rId2"/>
          <a:stretch>
            <a:fillRect/>
          </a:stretch>
        </p:blipFill>
        <p:spPr>
          <a:xfrm>
            <a:off x="790801" y="1233628"/>
            <a:ext cx="10707459" cy="4180093"/>
          </a:xfrm>
        </p:spPr>
      </p:pic>
    </p:spTree>
    <p:extLst>
      <p:ext uri="{BB962C8B-B14F-4D97-AF65-F5344CB8AC3E}">
        <p14:creationId xmlns:p14="http://schemas.microsoft.com/office/powerpoint/2010/main" val="31023218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26A6-55A9-B876-9281-32369C7E6A39}"/>
              </a:ext>
            </a:extLst>
          </p:cNvPr>
          <p:cNvSpPr>
            <a:spLocks noGrp="1"/>
          </p:cNvSpPr>
          <p:nvPr>
            <p:ph type="title"/>
          </p:nvPr>
        </p:nvSpPr>
        <p:spPr/>
        <p:txBody>
          <a:bodyPr/>
          <a:lstStyle/>
          <a:p>
            <a:r>
              <a:rPr lang="hr-HR"/>
              <a:t>Obavezne energetske oznake</a:t>
            </a:r>
          </a:p>
        </p:txBody>
      </p:sp>
      <p:sp>
        <p:nvSpPr>
          <p:cNvPr id="3" name="Content Placeholder 2">
            <a:extLst>
              <a:ext uri="{FF2B5EF4-FFF2-40B4-BE49-F238E27FC236}">
                <a16:creationId xmlns:a16="http://schemas.microsoft.com/office/drawing/2014/main" id="{426A2294-0ADD-CA88-3832-D5244585FD7E}"/>
              </a:ext>
            </a:extLst>
          </p:cNvPr>
          <p:cNvSpPr>
            <a:spLocks noGrp="1"/>
          </p:cNvSpPr>
          <p:nvPr>
            <p:ph idx="1"/>
          </p:nvPr>
        </p:nvSpPr>
        <p:spPr>
          <a:xfrm>
            <a:off x="898358" y="2069432"/>
            <a:ext cx="10248709" cy="3512378"/>
          </a:xfrm>
        </p:spPr>
        <p:txBody>
          <a:bodyPr>
            <a:normAutofit fontScale="62500" lnSpcReduction="20000"/>
          </a:bodyPr>
          <a:lstStyle/>
          <a:p>
            <a:pPr marL="457200" indent="-457200">
              <a:buFont typeface="Arial" panose="020B0604020202020204" pitchFamily="34" charset="0"/>
              <a:buChar char="•"/>
            </a:pPr>
            <a:r>
              <a:rPr lang="hr-HR"/>
              <a:t>žarulje i svjetiljke</a:t>
            </a:r>
          </a:p>
          <a:p>
            <a:pPr marL="457200" indent="-457200">
              <a:buFont typeface="Arial" panose="020B0604020202020204" pitchFamily="34" charset="0"/>
              <a:buChar char="•"/>
            </a:pPr>
            <a:r>
              <a:rPr lang="hr-HR"/>
              <a:t>grijače</a:t>
            </a:r>
          </a:p>
          <a:p>
            <a:pPr marL="457200" indent="-457200">
              <a:buFont typeface="Arial" panose="020B0604020202020204" pitchFamily="34" charset="0"/>
              <a:buChar char="•"/>
            </a:pPr>
            <a:r>
              <a:rPr lang="hr-HR"/>
              <a:t>hladnjake i zamrzivače</a:t>
            </a:r>
          </a:p>
          <a:p>
            <a:pPr marL="457200" indent="-457200">
              <a:buFont typeface="Arial" panose="020B0604020202020204" pitchFamily="34" charset="0"/>
              <a:buChar char="•"/>
            </a:pPr>
            <a:r>
              <a:rPr lang="hr-HR"/>
              <a:t>perilice i sušilice rublja</a:t>
            </a:r>
          </a:p>
          <a:p>
            <a:pPr marL="457200" indent="-457200">
              <a:buFont typeface="Arial" panose="020B0604020202020204" pitchFamily="34" charset="0"/>
              <a:buChar char="•"/>
            </a:pPr>
            <a:r>
              <a:rPr lang="hr-HR"/>
              <a:t>klimatizacijske uređaje i ventilatore</a:t>
            </a:r>
          </a:p>
          <a:p>
            <a:pPr marL="457200" indent="-457200">
              <a:buFont typeface="Arial" panose="020B0604020202020204" pitchFamily="34" charset="0"/>
              <a:buChar char="•"/>
            </a:pPr>
            <a:r>
              <a:rPr lang="hr-HR"/>
              <a:t>elektroničke zaslone, uključujući televizore</a:t>
            </a:r>
          </a:p>
          <a:p>
            <a:pPr marL="457200" indent="-457200">
              <a:buFont typeface="Arial" panose="020B0604020202020204" pitchFamily="34" charset="0"/>
              <a:buChar char="•"/>
            </a:pPr>
            <a:r>
              <a:rPr lang="hr-HR"/>
              <a:t>kuhinjske uređaje</a:t>
            </a:r>
          </a:p>
          <a:p>
            <a:pPr marL="457200" indent="-457200">
              <a:buFont typeface="Arial" panose="020B0604020202020204" pitchFamily="34" charset="0"/>
              <a:buChar char="•"/>
            </a:pPr>
            <a:r>
              <a:rPr lang="hr-HR"/>
              <a:t>Gume</a:t>
            </a:r>
          </a:p>
          <a:p>
            <a:pPr marL="457200" indent="-457200">
              <a:buFont typeface="Arial" panose="020B0604020202020204" pitchFamily="34" charset="0"/>
              <a:buChar char="•"/>
            </a:pPr>
            <a:endParaRPr lang="hr-HR"/>
          </a:p>
          <a:p>
            <a:r>
              <a:rPr lang="hr-HR">
                <a:hlinkClick r:id="rId2"/>
              </a:rPr>
              <a:t>https://europa.eu/youreurope/business/product-requirements/labels-markings/energy-labels/index_hr.htm</a:t>
            </a:r>
            <a:r>
              <a:rPr lang="hr-HR"/>
              <a:t> </a:t>
            </a:r>
          </a:p>
        </p:txBody>
      </p:sp>
    </p:spTree>
    <p:extLst>
      <p:ext uri="{BB962C8B-B14F-4D97-AF65-F5344CB8AC3E}">
        <p14:creationId xmlns:p14="http://schemas.microsoft.com/office/powerpoint/2010/main" val="14493966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637B-CE8D-7E81-102C-DB80AB2BF329}"/>
              </a:ext>
            </a:extLst>
          </p:cNvPr>
          <p:cNvSpPr>
            <a:spLocks noGrp="1"/>
          </p:cNvSpPr>
          <p:nvPr>
            <p:ph type="title"/>
          </p:nvPr>
        </p:nvSpPr>
        <p:spPr/>
        <p:txBody>
          <a:bodyPr>
            <a:normAutofit fontScale="90000"/>
          </a:bodyPr>
          <a:lstStyle/>
          <a:p>
            <a:r>
              <a:rPr lang="nn-NO"/>
              <a:t>DELEGIRANA UREDBA KOMISIJE (EU) br. 626/2011</a:t>
            </a:r>
            <a:endParaRPr lang="hr-HR"/>
          </a:p>
        </p:txBody>
      </p:sp>
      <p:sp>
        <p:nvSpPr>
          <p:cNvPr id="3" name="Content Placeholder 2">
            <a:extLst>
              <a:ext uri="{FF2B5EF4-FFF2-40B4-BE49-F238E27FC236}">
                <a16:creationId xmlns:a16="http://schemas.microsoft.com/office/drawing/2014/main" id="{D04C2014-3535-F340-61DB-A13A7CDD4349}"/>
              </a:ext>
            </a:extLst>
          </p:cNvPr>
          <p:cNvSpPr>
            <a:spLocks noGrp="1"/>
          </p:cNvSpPr>
          <p:nvPr>
            <p:ph idx="1"/>
          </p:nvPr>
        </p:nvSpPr>
        <p:spPr/>
        <p:txBody>
          <a:bodyPr/>
          <a:lstStyle/>
          <a:p>
            <a:r>
              <a:rPr lang="hr-HR"/>
              <a:t>Stoga bi za dijeljene, prozorske i zidne klimatske uređaje trebalo koristiti novu ljestvicu energetske učinkovitosti A-G pri kojoj se svake dvije godine na vrhu skale dodaje „+” dok se ne postigne razred A+++.</a:t>
            </a:r>
          </a:p>
          <a:p>
            <a:endParaRPr lang="hr-HR"/>
          </a:p>
          <a:p>
            <a:r>
              <a:rPr lang="hr-HR">
                <a:hlinkClick r:id="rId2"/>
              </a:rPr>
              <a:t>https://eur-lex.europa.eu/legal-content/HR/TXT/PDF/?uri=CELEX:32011R0626</a:t>
            </a:r>
            <a:r>
              <a:rPr lang="hr-HR"/>
              <a:t> </a:t>
            </a:r>
          </a:p>
        </p:txBody>
      </p:sp>
    </p:spTree>
    <p:extLst>
      <p:ext uri="{BB962C8B-B14F-4D97-AF65-F5344CB8AC3E}">
        <p14:creationId xmlns:p14="http://schemas.microsoft.com/office/powerpoint/2010/main" val="22034278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8D0FFB-349D-8225-28C6-A6C6445D948A}"/>
              </a:ext>
            </a:extLst>
          </p:cNvPr>
          <p:cNvSpPr/>
          <p:nvPr/>
        </p:nvSpPr>
        <p:spPr>
          <a:xfrm>
            <a:off x="7924800" y="2582779"/>
            <a:ext cx="288758" cy="1828800"/>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itle 1">
            <a:extLst>
              <a:ext uri="{FF2B5EF4-FFF2-40B4-BE49-F238E27FC236}">
                <a16:creationId xmlns:a16="http://schemas.microsoft.com/office/drawing/2014/main" id="{84E24E97-2211-EF66-5EEE-5B6C5673B080}"/>
              </a:ext>
            </a:extLst>
          </p:cNvPr>
          <p:cNvSpPr>
            <a:spLocks noGrp="1"/>
          </p:cNvSpPr>
          <p:nvPr>
            <p:ph type="title"/>
          </p:nvPr>
        </p:nvSpPr>
        <p:spPr>
          <a:xfrm>
            <a:off x="1612641" y="776433"/>
            <a:ext cx="9534426" cy="995915"/>
          </a:xfrm>
        </p:spPr>
        <p:txBody>
          <a:bodyPr/>
          <a:lstStyle/>
          <a:p>
            <a:r>
              <a:rPr lang="hr-HR"/>
              <a:t>Prepoznatljivost označavanja</a:t>
            </a:r>
            <a:endParaRPr lang="en-US"/>
          </a:p>
        </p:txBody>
      </p:sp>
      <p:sp>
        <p:nvSpPr>
          <p:cNvPr id="10" name="Rectangle 9">
            <a:extLst>
              <a:ext uri="{FF2B5EF4-FFF2-40B4-BE49-F238E27FC236}">
                <a16:creationId xmlns:a16="http://schemas.microsoft.com/office/drawing/2014/main" id="{201633BC-6B56-FC1A-4582-962126A62F22}"/>
              </a:ext>
            </a:extLst>
          </p:cNvPr>
          <p:cNvSpPr/>
          <p:nvPr/>
        </p:nvSpPr>
        <p:spPr>
          <a:xfrm>
            <a:off x="7924800" y="2582779"/>
            <a:ext cx="288758" cy="1828800"/>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Picture 5" descr="A table with flags and numbers&#10;&#10;Description automatically generated">
            <a:extLst>
              <a:ext uri="{FF2B5EF4-FFF2-40B4-BE49-F238E27FC236}">
                <a16:creationId xmlns:a16="http://schemas.microsoft.com/office/drawing/2014/main" id="{370260D7-3CBF-47C6-03BB-B6590CEB2A4D}"/>
              </a:ext>
            </a:extLst>
          </p:cNvPr>
          <p:cNvPicPr>
            <a:picLocks noChangeAspect="1"/>
          </p:cNvPicPr>
          <p:nvPr/>
        </p:nvPicPr>
        <p:blipFill>
          <a:blip r:embed="rId2"/>
          <a:stretch>
            <a:fillRect/>
          </a:stretch>
        </p:blipFill>
        <p:spPr>
          <a:xfrm>
            <a:off x="404068" y="2277979"/>
            <a:ext cx="11242500" cy="3063581"/>
          </a:xfrm>
          <a:prstGeom prst="rect">
            <a:avLst/>
          </a:prstGeom>
          <a:noFill/>
        </p:spPr>
      </p:pic>
      <p:sp>
        <p:nvSpPr>
          <p:cNvPr id="14" name="Rectangle 13">
            <a:extLst>
              <a:ext uri="{FF2B5EF4-FFF2-40B4-BE49-F238E27FC236}">
                <a16:creationId xmlns:a16="http://schemas.microsoft.com/office/drawing/2014/main" id="{877043C6-641E-56FB-C659-AFC94067B6CF}"/>
              </a:ext>
            </a:extLst>
          </p:cNvPr>
          <p:cNvSpPr/>
          <p:nvPr/>
        </p:nvSpPr>
        <p:spPr>
          <a:xfrm>
            <a:off x="7924800" y="2582779"/>
            <a:ext cx="288758" cy="18288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02031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108A-19D3-25C2-1FB0-E6041F8D5A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2E8A5-6BB9-E4E1-2B1D-3E3CDBB0F089}"/>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0ABD4D99-C4F0-73A4-9FC9-108C9EF2401F}"/>
              </a:ext>
            </a:extLst>
          </p:cNvPr>
          <p:cNvSpPr>
            <a:spLocks noGrp="1"/>
          </p:cNvSpPr>
          <p:nvPr>
            <p:ph idx="1"/>
          </p:nvPr>
        </p:nvSpPr>
        <p:spPr/>
        <p:txBody>
          <a:bodyPr>
            <a:normAutofit lnSpcReduction="10000"/>
          </a:bodyPr>
          <a:lstStyle/>
          <a:p>
            <a:r>
              <a:rPr lang="hr-HR"/>
              <a:t>Predmet nabave: </a:t>
            </a:r>
            <a:r>
              <a:rPr lang="pl-PL"/>
              <a:t>Nabava sustava za grijanje/hlađenje za potrebe HZZ-a - po grupama (klima uređaji)</a:t>
            </a:r>
          </a:p>
          <a:p>
            <a:r>
              <a:rPr lang="hr-HR" err="1"/>
              <a:t>Evid</a:t>
            </a:r>
            <a:r>
              <a:rPr lang="hr-HR"/>
              <a:t>. br. nabave: MN 22</a:t>
            </a:r>
          </a:p>
          <a:p>
            <a:r>
              <a:rPr lang="hr-HR"/>
              <a:t>Naručitelj: HZZ</a:t>
            </a:r>
          </a:p>
          <a:p>
            <a:r>
              <a:rPr lang="hr-HR"/>
              <a:t>PVN: 32.600,00</a:t>
            </a:r>
          </a:p>
          <a:p>
            <a:endParaRPr lang="hr-HR"/>
          </a:p>
          <a:p>
            <a:r>
              <a:rPr lang="hr-HR">
                <a:hlinkClick r:id="rId2"/>
              </a:rPr>
              <a:t>https://eojn.hr/tender-eo/24057</a:t>
            </a:r>
            <a:r>
              <a:rPr lang="hr-HR"/>
              <a:t> </a:t>
            </a:r>
          </a:p>
        </p:txBody>
      </p:sp>
    </p:spTree>
    <p:extLst>
      <p:ext uri="{BB962C8B-B14F-4D97-AF65-F5344CB8AC3E}">
        <p14:creationId xmlns:p14="http://schemas.microsoft.com/office/powerpoint/2010/main" val="13296312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D9DB-9C90-12F9-64C0-7F73473D2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E49A1-4F0F-22B4-8253-AD6277F1DAE4}"/>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75A6FEB8-8369-15DE-807D-B8ADE95F0F87}"/>
              </a:ext>
            </a:extLst>
          </p:cNvPr>
          <p:cNvSpPr>
            <a:spLocks noGrp="1"/>
          </p:cNvSpPr>
          <p:nvPr>
            <p:ph idx="1"/>
          </p:nvPr>
        </p:nvSpPr>
        <p:spPr/>
        <p:txBody>
          <a:bodyPr>
            <a:normAutofit/>
          </a:bodyPr>
          <a:lstStyle/>
          <a:p>
            <a:r>
              <a:rPr lang="hr-HR"/>
              <a:t>Uvjeti sposobnosti:</a:t>
            </a:r>
          </a:p>
          <a:p>
            <a:pPr marL="457200" indent="-457200">
              <a:buFont typeface="Arial" panose="020B0604020202020204" pitchFamily="34" charset="0"/>
              <a:buChar char="•"/>
            </a:pPr>
            <a:r>
              <a:rPr lang="hr-HR"/>
              <a:t>Obavljanje profesionalne djelatnosti</a:t>
            </a:r>
          </a:p>
          <a:p>
            <a:pPr marL="457200" indent="-457200">
              <a:buFont typeface="Arial" panose="020B0604020202020204" pitchFamily="34" charset="0"/>
              <a:buChar char="•"/>
            </a:pPr>
            <a:r>
              <a:rPr lang="hr-HR"/>
              <a:t>Tehnička i stručna sposobnost</a:t>
            </a:r>
          </a:p>
          <a:p>
            <a:pPr marL="914400" lvl="1" indent="-457200">
              <a:buFont typeface="Arial" panose="020B0604020202020204" pitchFamily="34" charset="0"/>
              <a:buChar char="•"/>
            </a:pPr>
            <a:r>
              <a:rPr lang="hr-HR" sz="2800">
                <a:solidFill>
                  <a:schemeClr val="tx1">
                    <a:lumMod val="75000"/>
                    <a:lumOff val="25000"/>
                  </a:schemeClr>
                </a:solidFill>
              </a:rPr>
              <a:t>Tehnički stručnjaci ili tijela - kontrola kvalitete</a:t>
            </a:r>
          </a:p>
          <a:p>
            <a:pPr marL="914400" lvl="1" indent="-457200">
              <a:buFont typeface="Arial" panose="020B0604020202020204" pitchFamily="34" charset="0"/>
              <a:buChar char="•"/>
            </a:pPr>
            <a:r>
              <a:rPr lang="hr-HR" sz="2800">
                <a:solidFill>
                  <a:schemeClr val="tx1">
                    <a:lumMod val="75000"/>
                    <a:lumOff val="25000"/>
                  </a:schemeClr>
                </a:solidFill>
              </a:rPr>
              <a:t>Mjere upravljanja okolišem</a:t>
            </a:r>
            <a:endParaRPr lang="hr-HR"/>
          </a:p>
        </p:txBody>
      </p:sp>
    </p:spTree>
    <p:extLst>
      <p:ext uri="{BB962C8B-B14F-4D97-AF65-F5344CB8AC3E}">
        <p14:creationId xmlns:p14="http://schemas.microsoft.com/office/powerpoint/2010/main" val="23641505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F63A-6DB5-9FEC-EB16-2E5D60490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3E1A7-335D-A693-0B97-6124A78DA164}"/>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D0A1A76C-C708-E74C-B2FA-ADE9EE03FEC7}"/>
              </a:ext>
            </a:extLst>
          </p:cNvPr>
          <p:cNvSpPr>
            <a:spLocks noGrp="1"/>
          </p:cNvSpPr>
          <p:nvPr>
            <p:ph idx="1"/>
          </p:nvPr>
        </p:nvSpPr>
        <p:spPr>
          <a:xfrm>
            <a:off x="1447271" y="1305422"/>
            <a:ext cx="10099461" cy="452704"/>
          </a:xfrm>
        </p:spPr>
        <p:txBody>
          <a:bodyPr>
            <a:normAutofit/>
          </a:bodyPr>
          <a:lstStyle/>
          <a:p>
            <a:r>
              <a:rPr lang="hr-HR" sz="2400" b="1"/>
              <a:t>Tehnička i stručna sposobnost - Tehnički stručnjaci ili tijela - kontrola kvalitete</a:t>
            </a:r>
            <a:endParaRPr lang="hr-HR" sz="8000" b="1" i="0">
              <a:effectLst/>
            </a:endParaRPr>
          </a:p>
          <a:p>
            <a:endParaRPr lang="hr-HR"/>
          </a:p>
          <a:p>
            <a:endParaRPr lang="hr-HR"/>
          </a:p>
          <a:p>
            <a:endParaRPr lang="hr-HR"/>
          </a:p>
        </p:txBody>
      </p:sp>
      <p:pic>
        <p:nvPicPr>
          <p:cNvPr id="6" name="Picture 5">
            <a:extLst>
              <a:ext uri="{FF2B5EF4-FFF2-40B4-BE49-F238E27FC236}">
                <a16:creationId xmlns:a16="http://schemas.microsoft.com/office/drawing/2014/main" id="{C5C81D1B-15AF-98CC-E71E-1C47A8A5A58C}"/>
              </a:ext>
            </a:extLst>
          </p:cNvPr>
          <p:cNvPicPr>
            <a:picLocks noChangeAspect="1"/>
          </p:cNvPicPr>
          <p:nvPr/>
        </p:nvPicPr>
        <p:blipFill>
          <a:blip r:embed="rId2"/>
          <a:stretch>
            <a:fillRect/>
          </a:stretch>
        </p:blipFill>
        <p:spPr>
          <a:xfrm>
            <a:off x="1561588" y="1845676"/>
            <a:ext cx="8728785" cy="962070"/>
          </a:xfrm>
          <a:prstGeom prst="rect">
            <a:avLst/>
          </a:prstGeom>
        </p:spPr>
      </p:pic>
      <p:sp>
        <p:nvSpPr>
          <p:cNvPr id="7" name="Content Placeholder 2">
            <a:extLst>
              <a:ext uri="{FF2B5EF4-FFF2-40B4-BE49-F238E27FC236}">
                <a16:creationId xmlns:a16="http://schemas.microsoft.com/office/drawing/2014/main" id="{2ABA9A5A-E788-2A72-9FD7-BA25DC85EBB1}"/>
              </a:ext>
            </a:extLst>
          </p:cNvPr>
          <p:cNvSpPr txBox="1">
            <a:spLocks/>
          </p:cNvSpPr>
          <p:nvPr/>
        </p:nvSpPr>
        <p:spPr>
          <a:xfrm>
            <a:off x="1530913" y="3038938"/>
            <a:ext cx="9450784" cy="20226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a:t>ispunjeni ESPD obrazac.</a:t>
            </a:r>
          </a:p>
          <a:p>
            <a:endParaRPr lang="hr-HR" sz="1800"/>
          </a:p>
        </p:txBody>
      </p:sp>
    </p:spTree>
    <p:extLst>
      <p:ext uri="{BB962C8B-B14F-4D97-AF65-F5344CB8AC3E}">
        <p14:creationId xmlns:p14="http://schemas.microsoft.com/office/powerpoint/2010/main" val="22301933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274A1-6A0F-2D5A-8DF9-2EFD6E545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17F5D-7570-2A2C-4C44-DE02C1A00A30}"/>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A19BC6D6-8023-513D-060B-A7676A38ECF0}"/>
              </a:ext>
            </a:extLst>
          </p:cNvPr>
          <p:cNvSpPr>
            <a:spLocks noGrp="1"/>
          </p:cNvSpPr>
          <p:nvPr>
            <p:ph idx="1"/>
          </p:nvPr>
        </p:nvSpPr>
        <p:spPr>
          <a:xfrm>
            <a:off x="1447271" y="1305421"/>
            <a:ext cx="10099461" cy="4428405"/>
          </a:xfrm>
        </p:spPr>
        <p:txBody>
          <a:bodyPr>
            <a:normAutofit/>
          </a:bodyPr>
          <a:lstStyle/>
          <a:p>
            <a:r>
              <a:rPr lang="hr-HR" sz="2400" b="1"/>
              <a:t>Tehnička i stručna sposobnost - Mjere upravljanja okolišem</a:t>
            </a:r>
            <a:endParaRPr lang="hr-HR" sz="2400" b="1" i="0">
              <a:effectLst/>
            </a:endParaRPr>
          </a:p>
          <a:p>
            <a:r>
              <a:rPr lang="hr-HR" sz="2000" b="1" i="0">
                <a:effectLst/>
              </a:rPr>
              <a:t>Članak 259. stavak 1. ZJN2016</a:t>
            </a:r>
          </a:p>
          <a:p>
            <a:r>
              <a:rPr lang="hr-HR" sz="2000" i="0">
                <a:effectLst/>
              </a:rPr>
              <a:t>Gospodarski subjekt mora dokazati da ima potrebne ljudske i tehničke resurse te iskustvo potrebno za izvršenje ugovora o javnoj nabavi na odgovarajućoj razini kvalitete, a osobito zahtijevati da gospodarski subjekt ima dovoljnu razinu iskustva, što se dokazuje odgovarajućim referencijama iz prije izvršenih ugovora.</a:t>
            </a:r>
          </a:p>
          <a:p>
            <a:r>
              <a:rPr lang="hr-HR" sz="2000"/>
              <a:t>Gospodarski subjekt mora posjedovati važeću dozvolu za obavljanje djelatnosti prikupljanja, provjere propuštanja, ugradnje i servisiranja rashladnih i klimatizacijskih uređaja i opreme, dizalica topline koji sadrže kontrolirane tvari ili </a:t>
            </a:r>
            <a:r>
              <a:rPr lang="hr-HR" sz="2000" err="1"/>
              <a:t>fluorirane</a:t>
            </a:r>
            <a:r>
              <a:rPr lang="hr-HR" sz="2000"/>
              <a:t> stakleničke plinove ili o njima ovise, temeljem članka 67. Zakona o zaštiti zraka (NN 127/19) i Uredbe o tvarima koje oštećuju ozonski sloj i </a:t>
            </a:r>
            <a:r>
              <a:rPr lang="hr-HR" sz="2000" err="1"/>
              <a:t>fluoriranim</a:t>
            </a:r>
            <a:r>
              <a:rPr lang="hr-HR" sz="2000"/>
              <a:t> stakleničkim plinovima (NN 83/21).</a:t>
            </a:r>
          </a:p>
          <a:p>
            <a:r>
              <a:rPr lang="hr-HR" sz="2000"/>
              <a:t>Način dokazivanja: ispunjeni ESPD obrazac.</a:t>
            </a:r>
          </a:p>
          <a:p>
            <a:endParaRPr lang="hr-HR" sz="2000"/>
          </a:p>
          <a:p>
            <a:endParaRPr lang="hr-HR" sz="2000" i="0">
              <a:effectLst/>
            </a:endParaRPr>
          </a:p>
          <a:p>
            <a:endParaRPr lang="hr-HR"/>
          </a:p>
          <a:p>
            <a:endParaRPr lang="hr-HR"/>
          </a:p>
          <a:p>
            <a:endParaRPr lang="hr-HR"/>
          </a:p>
        </p:txBody>
      </p:sp>
    </p:spTree>
    <p:extLst>
      <p:ext uri="{BB962C8B-B14F-4D97-AF65-F5344CB8AC3E}">
        <p14:creationId xmlns:p14="http://schemas.microsoft.com/office/powerpoint/2010/main" val="41575055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0343-FDF1-4EB0-CEFD-45BFCD35C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410D3-ACA0-9E5E-522E-3E2F38B575D5}"/>
              </a:ext>
            </a:extLst>
          </p:cNvPr>
          <p:cNvSpPr>
            <a:spLocks noGrp="1"/>
          </p:cNvSpPr>
          <p:nvPr>
            <p:ph type="title"/>
          </p:nvPr>
        </p:nvSpPr>
        <p:spPr>
          <a:xfrm>
            <a:off x="1612641" y="280275"/>
            <a:ext cx="9534426" cy="995915"/>
          </a:xfrm>
        </p:spPr>
        <p:txBody>
          <a:bodyPr>
            <a:normAutofit/>
          </a:bodyPr>
          <a:lstStyle/>
          <a:p>
            <a:r>
              <a:rPr lang="hr-HR" sz="3200"/>
              <a:t>Primjer 1 (G1)</a:t>
            </a:r>
          </a:p>
        </p:txBody>
      </p:sp>
      <p:sp>
        <p:nvSpPr>
          <p:cNvPr id="3" name="Content Placeholder 2">
            <a:extLst>
              <a:ext uri="{FF2B5EF4-FFF2-40B4-BE49-F238E27FC236}">
                <a16:creationId xmlns:a16="http://schemas.microsoft.com/office/drawing/2014/main" id="{3A814934-51D5-3538-E598-76951060BA9E}"/>
              </a:ext>
            </a:extLst>
          </p:cNvPr>
          <p:cNvSpPr>
            <a:spLocks noGrp="1"/>
          </p:cNvSpPr>
          <p:nvPr>
            <p:ph idx="1"/>
          </p:nvPr>
        </p:nvSpPr>
        <p:spPr>
          <a:xfrm>
            <a:off x="1612641" y="1409251"/>
            <a:ext cx="9534426" cy="2019749"/>
          </a:xfrm>
        </p:spPr>
        <p:txBody>
          <a:bodyPr>
            <a:normAutofit fontScale="92500" lnSpcReduction="20000"/>
          </a:bodyPr>
          <a:lstStyle/>
          <a:p>
            <a:r>
              <a:rPr lang="hr-HR" sz="2400" b="1"/>
              <a:t>Kriterij za odabir ponude – Cijena</a:t>
            </a:r>
          </a:p>
          <a:p>
            <a:endParaRPr lang="hr-HR" sz="2400"/>
          </a:p>
          <a:p>
            <a:r>
              <a:rPr lang="hr-HR" sz="2400"/>
              <a:t>Najveći broj bodova najboljoj ponuđenoj vrijednosti, ostale ponuđene vrijednosti boduju se u odnosu na najbolju vrijednost.</a:t>
            </a:r>
          </a:p>
          <a:p>
            <a:r>
              <a:rPr lang="hr-HR" sz="2400"/>
              <a:t>Ponuda s najnižom cijenom dobiva 90,00 bodova, dok se ostale ponude boduju prema formuli:</a:t>
            </a:r>
          </a:p>
        </p:txBody>
      </p:sp>
      <p:pic>
        <p:nvPicPr>
          <p:cNvPr id="8" name="Picture 7">
            <a:extLst>
              <a:ext uri="{FF2B5EF4-FFF2-40B4-BE49-F238E27FC236}">
                <a16:creationId xmlns:a16="http://schemas.microsoft.com/office/drawing/2014/main" id="{EA448E29-0B50-4F16-4727-11099C090D52}"/>
              </a:ext>
            </a:extLst>
          </p:cNvPr>
          <p:cNvPicPr>
            <a:picLocks noChangeAspect="1"/>
          </p:cNvPicPr>
          <p:nvPr/>
        </p:nvPicPr>
        <p:blipFill>
          <a:blip r:embed="rId2"/>
          <a:stretch>
            <a:fillRect/>
          </a:stretch>
        </p:blipFill>
        <p:spPr>
          <a:xfrm>
            <a:off x="4156391" y="3429000"/>
            <a:ext cx="5399224" cy="1378123"/>
          </a:xfrm>
          <a:prstGeom prst="rect">
            <a:avLst/>
          </a:prstGeom>
        </p:spPr>
      </p:pic>
    </p:spTree>
    <p:extLst>
      <p:ext uri="{BB962C8B-B14F-4D97-AF65-F5344CB8AC3E}">
        <p14:creationId xmlns:p14="http://schemas.microsoft.com/office/powerpoint/2010/main" val="14743022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26F9-E347-D7F3-B9DD-A354DBE2D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35720-A712-A919-739D-E6553939C2F3}"/>
              </a:ext>
            </a:extLst>
          </p:cNvPr>
          <p:cNvSpPr>
            <a:spLocks noGrp="1"/>
          </p:cNvSpPr>
          <p:nvPr>
            <p:ph type="title"/>
          </p:nvPr>
        </p:nvSpPr>
        <p:spPr>
          <a:xfrm>
            <a:off x="1612641" y="280275"/>
            <a:ext cx="9534426" cy="995915"/>
          </a:xfrm>
        </p:spPr>
        <p:txBody>
          <a:bodyPr>
            <a:normAutofit/>
          </a:bodyPr>
          <a:lstStyle/>
          <a:p>
            <a:r>
              <a:rPr lang="hr-HR" sz="3200"/>
              <a:t>Primjer 1 (G1)</a:t>
            </a:r>
          </a:p>
        </p:txBody>
      </p:sp>
      <p:sp>
        <p:nvSpPr>
          <p:cNvPr id="3" name="Content Placeholder 2">
            <a:extLst>
              <a:ext uri="{FF2B5EF4-FFF2-40B4-BE49-F238E27FC236}">
                <a16:creationId xmlns:a16="http://schemas.microsoft.com/office/drawing/2014/main" id="{8BF60BAC-5661-B4DA-36D4-13238F052078}"/>
              </a:ext>
            </a:extLst>
          </p:cNvPr>
          <p:cNvSpPr>
            <a:spLocks noGrp="1"/>
          </p:cNvSpPr>
          <p:nvPr>
            <p:ph idx="1"/>
          </p:nvPr>
        </p:nvSpPr>
        <p:spPr>
          <a:xfrm>
            <a:off x="1612641" y="1409251"/>
            <a:ext cx="9534426" cy="1344707"/>
          </a:xfrm>
        </p:spPr>
        <p:txBody>
          <a:bodyPr>
            <a:normAutofit/>
          </a:bodyPr>
          <a:lstStyle/>
          <a:p>
            <a:r>
              <a:rPr lang="hr-HR" sz="2400" b="1"/>
              <a:t>Kriterij za odabir ponude – Jamstveni rok</a:t>
            </a:r>
          </a:p>
          <a:p>
            <a:endParaRPr lang="hr-HR" sz="2400"/>
          </a:p>
          <a:p>
            <a:r>
              <a:rPr lang="it-IT" sz="2400" err="1"/>
              <a:t>Bodovi</a:t>
            </a:r>
            <a:r>
              <a:rPr lang="it-IT" sz="2400"/>
              <a:t> </a:t>
            </a:r>
            <a:r>
              <a:rPr lang="it-IT" sz="2400" err="1"/>
              <a:t>će</a:t>
            </a:r>
            <a:r>
              <a:rPr lang="it-IT" sz="2400"/>
              <a:t> se </a:t>
            </a:r>
            <a:r>
              <a:rPr lang="it-IT" sz="2400" err="1"/>
              <a:t>dodijeliti</a:t>
            </a:r>
            <a:r>
              <a:rPr lang="it-IT" sz="2400"/>
              <a:t> </a:t>
            </a:r>
            <a:r>
              <a:rPr lang="it-IT" sz="2400" err="1"/>
              <a:t>sukladno</a:t>
            </a:r>
            <a:r>
              <a:rPr lang="it-IT" sz="2400"/>
              <a:t> </a:t>
            </a:r>
            <a:r>
              <a:rPr lang="it-IT" sz="2400" err="1"/>
              <a:t>tablici</a:t>
            </a:r>
            <a:r>
              <a:rPr lang="hr-HR" sz="2400"/>
              <a:t>:</a:t>
            </a:r>
          </a:p>
        </p:txBody>
      </p:sp>
      <p:sp>
        <p:nvSpPr>
          <p:cNvPr id="6" name="Content Placeholder 2">
            <a:extLst>
              <a:ext uri="{FF2B5EF4-FFF2-40B4-BE49-F238E27FC236}">
                <a16:creationId xmlns:a16="http://schemas.microsoft.com/office/drawing/2014/main" id="{2B7FAD9D-E432-0034-0177-E513C4776732}"/>
              </a:ext>
            </a:extLst>
          </p:cNvPr>
          <p:cNvSpPr txBox="1">
            <a:spLocks/>
          </p:cNvSpPr>
          <p:nvPr/>
        </p:nvSpPr>
        <p:spPr>
          <a:xfrm>
            <a:off x="2741216" y="5487399"/>
            <a:ext cx="9285833" cy="1370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pl-PL" sz="1800"/>
              <a:t>Unos numeričkih vrijednosti kriterija za odabir sastavni je dio popunjavanja elektroničke ponude te se traženi dokument Podaci - vrijednosti kriterija za odabir generira putem EOJN i prilaže ponudi</a:t>
            </a:r>
            <a:r>
              <a:rPr lang="hr-HR" sz="1800"/>
              <a:t>.</a:t>
            </a:r>
          </a:p>
        </p:txBody>
      </p:sp>
      <p:pic>
        <p:nvPicPr>
          <p:cNvPr id="7" name="Picture 6">
            <a:extLst>
              <a:ext uri="{FF2B5EF4-FFF2-40B4-BE49-F238E27FC236}">
                <a16:creationId xmlns:a16="http://schemas.microsoft.com/office/drawing/2014/main" id="{E349EEB8-CC93-4FAF-0220-C0D5C9104BEB}"/>
              </a:ext>
            </a:extLst>
          </p:cNvPr>
          <p:cNvPicPr>
            <a:picLocks noChangeAspect="1"/>
          </p:cNvPicPr>
          <p:nvPr/>
        </p:nvPicPr>
        <p:blipFill>
          <a:blip r:embed="rId2"/>
          <a:stretch>
            <a:fillRect/>
          </a:stretch>
        </p:blipFill>
        <p:spPr>
          <a:xfrm>
            <a:off x="1612641" y="2887019"/>
            <a:ext cx="10145541" cy="2467319"/>
          </a:xfrm>
          <a:prstGeom prst="rect">
            <a:avLst/>
          </a:prstGeom>
        </p:spPr>
      </p:pic>
    </p:spTree>
    <p:extLst>
      <p:ext uri="{BB962C8B-B14F-4D97-AF65-F5344CB8AC3E}">
        <p14:creationId xmlns:p14="http://schemas.microsoft.com/office/powerpoint/2010/main" val="40941736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00750-7CD0-570E-4434-FD5C15F66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669DE-2EBD-636C-2AA6-27726009F1C9}"/>
              </a:ext>
            </a:extLst>
          </p:cNvPr>
          <p:cNvSpPr>
            <a:spLocks noGrp="1"/>
          </p:cNvSpPr>
          <p:nvPr>
            <p:ph type="title"/>
          </p:nvPr>
        </p:nvSpPr>
        <p:spPr/>
        <p:txBody>
          <a:bodyPr/>
          <a:lstStyle/>
          <a:p>
            <a:r>
              <a:rPr lang="hr-HR"/>
              <a:t>Primjer 1 </a:t>
            </a:r>
            <a:r>
              <a:rPr lang="hr-HR" sz="4400"/>
              <a:t>(G1)</a:t>
            </a:r>
            <a:endParaRPr lang="hr-HR"/>
          </a:p>
        </p:txBody>
      </p:sp>
      <p:sp>
        <p:nvSpPr>
          <p:cNvPr id="3" name="Content Placeholder 2">
            <a:extLst>
              <a:ext uri="{FF2B5EF4-FFF2-40B4-BE49-F238E27FC236}">
                <a16:creationId xmlns:a16="http://schemas.microsoft.com/office/drawing/2014/main" id="{01C1DC9D-A6F1-26E6-D44D-7A5F1EBA2E8D}"/>
              </a:ext>
            </a:extLst>
          </p:cNvPr>
          <p:cNvSpPr>
            <a:spLocks noGrp="1"/>
          </p:cNvSpPr>
          <p:nvPr>
            <p:ph idx="1"/>
          </p:nvPr>
        </p:nvSpPr>
        <p:spPr>
          <a:xfrm>
            <a:off x="1612641" y="1772348"/>
            <a:ext cx="9534426" cy="738159"/>
          </a:xfrm>
        </p:spPr>
        <p:txBody>
          <a:bodyPr>
            <a:normAutofit/>
          </a:bodyPr>
          <a:lstStyle/>
          <a:p>
            <a:r>
              <a:rPr lang="hr-HR" b="1"/>
              <a:t>Tehničke specifikacije</a:t>
            </a:r>
            <a:endParaRPr lang="hr-HR"/>
          </a:p>
        </p:txBody>
      </p:sp>
      <p:pic>
        <p:nvPicPr>
          <p:cNvPr id="5" name="Picture 4">
            <a:extLst>
              <a:ext uri="{FF2B5EF4-FFF2-40B4-BE49-F238E27FC236}">
                <a16:creationId xmlns:a16="http://schemas.microsoft.com/office/drawing/2014/main" id="{58A21A18-509C-1DED-4AE1-76F4DE0DBCB0}"/>
              </a:ext>
            </a:extLst>
          </p:cNvPr>
          <p:cNvPicPr>
            <a:picLocks noChangeAspect="1"/>
          </p:cNvPicPr>
          <p:nvPr/>
        </p:nvPicPr>
        <p:blipFill>
          <a:blip r:embed="rId2"/>
          <a:stretch>
            <a:fillRect/>
          </a:stretch>
        </p:blipFill>
        <p:spPr>
          <a:xfrm>
            <a:off x="1693674" y="2334927"/>
            <a:ext cx="8885685" cy="3166163"/>
          </a:xfrm>
          <a:prstGeom prst="rect">
            <a:avLst/>
          </a:prstGeom>
        </p:spPr>
      </p:pic>
    </p:spTree>
    <p:extLst>
      <p:ext uri="{BB962C8B-B14F-4D97-AF65-F5344CB8AC3E}">
        <p14:creationId xmlns:p14="http://schemas.microsoft.com/office/powerpoint/2010/main" val="378850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7A19B-C439-797C-B594-D032244B85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F2A90D1-0999-3471-B769-0B8BCB071468}"/>
              </a:ext>
            </a:extLst>
          </p:cNvPr>
          <p:cNvSpPr>
            <a:spLocks noGrp="1"/>
          </p:cNvSpPr>
          <p:nvPr>
            <p:ph type="title"/>
          </p:nvPr>
        </p:nvSpPr>
        <p:spPr>
          <a:xfrm>
            <a:off x="747341" y="874343"/>
            <a:ext cx="8195189" cy="712895"/>
          </a:xfrm>
        </p:spPr>
        <p:txBody>
          <a:bodyPr>
            <a:normAutofit/>
          </a:bodyPr>
          <a:lstStyle/>
          <a:p>
            <a:r>
              <a:rPr lang="hr-HR"/>
              <a:t>2023</a:t>
            </a:r>
            <a:r>
              <a:rPr lang="hr-HR" noProof="0"/>
              <a:t> – vrsta predmeta nabave</a:t>
            </a:r>
          </a:p>
        </p:txBody>
      </p:sp>
      <p:sp>
        <p:nvSpPr>
          <p:cNvPr id="9" name="Text Placeholder 1">
            <a:extLst>
              <a:ext uri="{FF2B5EF4-FFF2-40B4-BE49-F238E27FC236}">
                <a16:creationId xmlns:a16="http://schemas.microsoft.com/office/drawing/2014/main" id="{BA746E7E-B8F6-CB9E-29AB-063E5B4766AA}"/>
              </a:ext>
            </a:extLst>
          </p:cNvPr>
          <p:cNvSpPr txBox="1">
            <a:spLocks/>
          </p:cNvSpPr>
          <p:nvPr/>
        </p:nvSpPr>
        <p:spPr>
          <a:xfrm>
            <a:off x="2003067" y="5743232"/>
            <a:ext cx="9144000" cy="4710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r-HR" sz="1600" noProof="0"/>
              <a:t>Izvor podataka: </a:t>
            </a:r>
            <a:r>
              <a:rPr lang="hr-HR" sz="1600"/>
              <a:t>Statistička godišnja izvješća o javnoj nabavi</a:t>
            </a:r>
            <a:endParaRPr lang="hr-HR" sz="1600" noProof="0"/>
          </a:p>
        </p:txBody>
      </p:sp>
      <p:sp>
        <p:nvSpPr>
          <p:cNvPr id="2" name="Right Arrow 1">
            <a:extLst>
              <a:ext uri="{FF2B5EF4-FFF2-40B4-BE49-F238E27FC236}">
                <a16:creationId xmlns:a16="http://schemas.microsoft.com/office/drawing/2014/main" id="{A207489A-ED2C-37A0-BC65-3B551FB697A6}"/>
              </a:ext>
            </a:extLst>
          </p:cNvPr>
          <p:cNvSpPr/>
          <p:nvPr/>
        </p:nvSpPr>
        <p:spPr>
          <a:xfrm>
            <a:off x="0" y="286603"/>
            <a:ext cx="9326880" cy="58623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hr-HR" noProof="0"/>
              <a:t>NAJČEŠĆI RAZLOG ZA POSTUPKE FINANCIRANE EU SREDSTVIMA – HORIZONTALNE MJERE</a:t>
            </a:r>
          </a:p>
        </p:txBody>
      </p:sp>
      <p:pic>
        <p:nvPicPr>
          <p:cNvPr id="5" name="Content Placeholder 4" descr="A green pie chart with numbers and a few green circles&#10;&#10;AI-generated content may be incorrect.">
            <a:extLst>
              <a:ext uri="{FF2B5EF4-FFF2-40B4-BE49-F238E27FC236}">
                <a16:creationId xmlns:a16="http://schemas.microsoft.com/office/drawing/2014/main" id="{36526398-EC66-8E78-D02B-4D299C84614C}"/>
              </a:ext>
            </a:extLst>
          </p:cNvPr>
          <p:cNvPicPr>
            <a:picLocks noGrp="1" noChangeAspect="1"/>
          </p:cNvPicPr>
          <p:nvPr>
            <p:ph idx="1"/>
          </p:nvPr>
        </p:nvPicPr>
        <p:blipFill>
          <a:blip r:embed="rId2"/>
          <a:stretch>
            <a:fillRect/>
          </a:stretch>
        </p:blipFill>
        <p:spPr>
          <a:xfrm>
            <a:off x="2193051" y="1715482"/>
            <a:ext cx="6390163" cy="3698239"/>
          </a:xfrm>
        </p:spPr>
      </p:pic>
    </p:spTree>
    <p:extLst>
      <p:ext uri="{BB962C8B-B14F-4D97-AF65-F5344CB8AC3E}">
        <p14:creationId xmlns:p14="http://schemas.microsoft.com/office/powerpoint/2010/main" val="33203690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86864-B475-2F0A-98F7-8219BD94F9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46562-961C-F123-4255-2337497232C7}"/>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1934A84B-C49D-3431-462B-6127810314D7}"/>
              </a:ext>
            </a:extLst>
          </p:cNvPr>
          <p:cNvSpPr>
            <a:spLocks noGrp="1"/>
          </p:cNvSpPr>
          <p:nvPr>
            <p:ph idx="1"/>
          </p:nvPr>
        </p:nvSpPr>
        <p:spPr>
          <a:xfrm>
            <a:off x="849854" y="1947134"/>
            <a:ext cx="10832951" cy="3634676"/>
          </a:xfrm>
        </p:spPr>
        <p:txBody>
          <a:bodyPr>
            <a:normAutofit lnSpcReduction="10000"/>
          </a:bodyPr>
          <a:lstStyle/>
          <a:p>
            <a:r>
              <a:rPr lang="hr-HR" sz="2000" b="1"/>
              <a:t>Ugovorne odredbe:</a:t>
            </a:r>
          </a:p>
          <a:p>
            <a:r>
              <a:rPr lang="hr-HR" sz="2000"/>
              <a:t>Ugovorne strane suglasno utvrđuju da je Isporučitelj dužan isporučiti klima uređaje i obaviti ugovorene radove na lokacijama stručno i kvalitetno prema standardima, pravilima struke te na način kako je to određeno Troškovnikom i Tehničkim specifikacijama.</a:t>
            </a:r>
          </a:p>
          <a:p>
            <a:r>
              <a:rPr lang="hr-HR" sz="2000"/>
              <a:t>Isporučitelj ne može mijenjati proizvođača i tip robe koje(g) je specificirao u Troškovniku/Ponudi. </a:t>
            </a:r>
          </a:p>
          <a:p>
            <a:r>
              <a:rPr lang="hr-HR" sz="2000"/>
              <a:t>Po završetku nabave i ugradnje klima uređaja Isporučitelj je dužan dostaviti tehničku i atestnu dokumentaciju ugrađene opreme na hrvatskom jeziku i završno ispitivanje o ugradnji, kao i garantne listove. </a:t>
            </a:r>
          </a:p>
          <a:p>
            <a:r>
              <a:rPr lang="hr-HR" sz="2000"/>
              <a:t>Prilikom primopredaje provest će se kontrola isporučenih i ugrađenih klima uređaja te utvrditi odgovara li kvaliteta isporučenih i ugrađenih klima uređaja ugovorenoj kvaliteti.</a:t>
            </a:r>
          </a:p>
          <a:p>
            <a:r>
              <a:rPr lang="hr-HR" sz="2000"/>
              <a:t>Naručitelj ima pravo zahtijevati od Isporučitelja i naknadu štete koju je zbog tih nedostataka pretrpio. </a:t>
            </a:r>
          </a:p>
          <a:p>
            <a:endParaRPr lang="hr-HR" sz="2000"/>
          </a:p>
        </p:txBody>
      </p:sp>
    </p:spTree>
    <p:extLst>
      <p:ext uri="{BB962C8B-B14F-4D97-AF65-F5344CB8AC3E}">
        <p14:creationId xmlns:p14="http://schemas.microsoft.com/office/powerpoint/2010/main" val="31529507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5C8C8-E503-3EBB-870D-4B8E70916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11DDC-8E7C-8CDC-B259-507FCCD2FDC3}"/>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02AE4479-26D9-4D71-9737-14353C70F64A}"/>
              </a:ext>
            </a:extLst>
          </p:cNvPr>
          <p:cNvSpPr>
            <a:spLocks noGrp="1"/>
          </p:cNvSpPr>
          <p:nvPr>
            <p:ph idx="1"/>
          </p:nvPr>
        </p:nvSpPr>
        <p:spPr>
          <a:xfrm>
            <a:off x="849854" y="1947134"/>
            <a:ext cx="10832951" cy="3634676"/>
          </a:xfrm>
        </p:spPr>
        <p:txBody>
          <a:bodyPr>
            <a:normAutofit/>
          </a:bodyPr>
          <a:lstStyle/>
          <a:p>
            <a:r>
              <a:rPr lang="hr-HR" sz="2000" b="1"/>
              <a:t>Ugovorne odredbe:</a:t>
            </a:r>
          </a:p>
          <a:p>
            <a:pPr marL="342900" indent="-342900">
              <a:buFont typeface="Arial" panose="020B0604020202020204" pitchFamily="34" charset="0"/>
              <a:buChar char="•"/>
            </a:pPr>
            <a:r>
              <a:rPr lang="hr-HR" sz="2000"/>
              <a:t>Jamstva:</a:t>
            </a:r>
          </a:p>
          <a:p>
            <a:pPr marL="800100" lvl="1" indent="-342900">
              <a:buFont typeface="Arial" panose="020B0604020202020204" pitchFamily="34" charset="0"/>
              <a:buChar char="•"/>
            </a:pPr>
            <a:r>
              <a:rPr lang="hr-HR"/>
              <a:t>Jamstvo za otklanjanje nedostataka</a:t>
            </a:r>
          </a:p>
          <a:p>
            <a:pPr marL="800100" lvl="1" indent="-342900">
              <a:buFont typeface="Arial" panose="020B0604020202020204" pitchFamily="34" charset="0"/>
              <a:buChar char="•"/>
            </a:pPr>
            <a:r>
              <a:rPr lang="hr-HR"/>
              <a:t>Jamstvo za uredno ispunjenje ugovora</a:t>
            </a:r>
          </a:p>
          <a:p>
            <a:endParaRPr lang="hr-HR" sz="2000"/>
          </a:p>
          <a:p>
            <a:endParaRPr lang="hr-HR" sz="2000"/>
          </a:p>
        </p:txBody>
      </p:sp>
    </p:spTree>
    <p:extLst>
      <p:ext uri="{BB962C8B-B14F-4D97-AF65-F5344CB8AC3E}">
        <p14:creationId xmlns:p14="http://schemas.microsoft.com/office/powerpoint/2010/main" val="131743856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21403-A4CA-EC93-62C2-0C5F62217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48043-4DD3-5D5E-48B9-9AC5B23DE174}"/>
              </a:ext>
            </a:extLst>
          </p:cNvPr>
          <p:cNvSpPr>
            <a:spLocks noGrp="1"/>
          </p:cNvSpPr>
          <p:nvPr>
            <p:ph type="title"/>
          </p:nvPr>
        </p:nvSpPr>
        <p:spPr/>
        <p:txBody>
          <a:bodyPr/>
          <a:lstStyle/>
          <a:p>
            <a:r>
              <a:rPr lang="hr-HR" sz="6000">
                <a:solidFill>
                  <a:prstClr val="black"/>
                </a:solidFill>
                <a:latin typeface="Calibri Light" panose="020F0302020204030204"/>
                <a:ea typeface="+mj-ea"/>
                <a:cs typeface="+mj-cs"/>
              </a:rPr>
              <a:t>Svjetiljke i električne žarulje</a:t>
            </a:r>
            <a:endParaRPr lang="hr-HR"/>
          </a:p>
        </p:txBody>
      </p:sp>
      <p:sp>
        <p:nvSpPr>
          <p:cNvPr id="3" name="Content Placeholder 2">
            <a:extLst>
              <a:ext uri="{FF2B5EF4-FFF2-40B4-BE49-F238E27FC236}">
                <a16:creationId xmlns:a16="http://schemas.microsoft.com/office/drawing/2014/main" id="{DAD8C143-B9E8-7E2C-426F-421C15DEDABB}"/>
              </a:ext>
            </a:extLst>
          </p:cNvPr>
          <p:cNvSpPr>
            <a:spLocks noGrp="1"/>
          </p:cNvSpPr>
          <p:nvPr>
            <p:ph type="body" idx="1"/>
          </p:nvPr>
        </p:nvSpPr>
        <p:spPr/>
        <p:txBody>
          <a:bodyPr>
            <a:normAutofit/>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494896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2076-570F-A534-3FB2-5992A70C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524C-339B-10A1-F296-095FB4CEC3D7}"/>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1040BDFF-2662-9339-5907-86EC34045A2D}"/>
              </a:ext>
            </a:extLst>
          </p:cNvPr>
          <p:cNvSpPr>
            <a:spLocks noGrp="1"/>
          </p:cNvSpPr>
          <p:nvPr>
            <p:ph idx="1"/>
          </p:nvPr>
        </p:nvSpPr>
        <p:spPr>
          <a:xfrm>
            <a:off x="1612641" y="1896894"/>
            <a:ext cx="9534426" cy="3684916"/>
          </a:xfrm>
        </p:spPr>
        <p:txBody>
          <a:bodyPr>
            <a:normAutofit/>
          </a:bodyPr>
          <a:lstStyle/>
          <a:p>
            <a:r>
              <a:rPr lang="hr-HR"/>
              <a:t>Udio nabave električnih žarulja razvrstanih u najviši energetski razred dostupan na tržištu od 1. siječnja 2025. iznosi najmanje 50 %, od 1. siječnja 2028. iznosi najmanje 70 %, a od 1. siječnja 2030. iznosi najmanje 90 %.</a:t>
            </a:r>
          </a:p>
          <a:p>
            <a:endParaRPr lang="hr-HR"/>
          </a:p>
          <a:p>
            <a:r>
              <a:rPr lang="hr-HR"/>
              <a:t>Udio nabave svjetiljki, koje dopuštaju uporabu električnih žarulja razvrstanih u najviši energetski razred dostupnih na tržištu iznosi najmanje 90 % u svakoj godini provedbe ove Odluke.</a:t>
            </a:r>
          </a:p>
        </p:txBody>
      </p:sp>
    </p:spTree>
    <p:extLst>
      <p:ext uri="{BB962C8B-B14F-4D97-AF65-F5344CB8AC3E}">
        <p14:creationId xmlns:p14="http://schemas.microsoft.com/office/powerpoint/2010/main" val="30768471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3813-E875-D9FC-006B-F3DDCA12F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701D9-43B9-07F6-E691-7D9013A9FC09}"/>
              </a:ext>
            </a:extLst>
          </p:cNvPr>
          <p:cNvSpPr>
            <a:spLocks noGrp="1"/>
          </p:cNvSpPr>
          <p:nvPr>
            <p:ph type="title"/>
          </p:nvPr>
        </p:nvSpPr>
        <p:spPr>
          <a:xfrm>
            <a:off x="914400" y="442946"/>
            <a:ext cx="9534426" cy="995915"/>
          </a:xfrm>
        </p:spPr>
        <p:txBody>
          <a:bodyPr>
            <a:normAutofit/>
          </a:bodyPr>
          <a:lstStyle/>
          <a:p>
            <a:r>
              <a:rPr lang="hr-HR" sz="3200" b="1" i="0" u="none" strike="noStrike">
                <a:solidFill>
                  <a:srgbClr val="231F20"/>
                </a:solidFill>
                <a:effectLst/>
                <a:latin typeface="Minion Pro Cond Disp"/>
              </a:rPr>
              <a:t>Jednostavnije oznake energetske učinkovitosti EU-a za rasvjetna tijela primjenjuju se od 1. rujna 2021. g.</a:t>
            </a:r>
            <a:endParaRPr lang="hr-HR" sz="3200"/>
          </a:p>
        </p:txBody>
      </p:sp>
      <p:sp>
        <p:nvSpPr>
          <p:cNvPr id="3" name="Content Placeholder 2">
            <a:extLst>
              <a:ext uri="{FF2B5EF4-FFF2-40B4-BE49-F238E27FC236}">
                <a16:creationId xmlns:a16="http://schemas.microsoft.com/office/drawing/2014/main" id="{9A3F84A0-38BD-4525-7F55-7A8842465688}"/>
              </a:ext>
            </a:extLst>
          </p:cNvPr>
          <p:cNvSpPr>
            <a:spLocks noGrp="1"/>
          </p:cNvSpPr>
          <p:nvPr>
            <p:ph idx="1"/>
          </p:nvPr>
        </p:nvSpPr>
        <p:spPr>
          <a:xfrm>
            <a:off x="914400" y="1896894"/>
            <a:ext cx="10650071" cy="3684916"/>
          </a:xfrm>
        </p:spPr>
        <p:txBody>
          <a:bodyPr>
            <a:normAutofit/>
          </a:bodyPr>
          <a:lstStyle/>
          <a:p>
            <a:r>
              <a:rPr lang="hr-HR"/>
              <a:t>Od 1. rujna 2021. u svim trgovinama i internetskim maloprodajnim trgovinama primjenjivat će se nova verzija široko prihvaćene oznake energetske učinkovitosti EU-a za žarulje i ostala rasvjetna tijela.</a:t>
            </a:r>
          </a:p>
          <a:p>
            <a:r>
              <a:rPr lang="hr-HR"/>
              <a:t>Nova je ljestvica stroža i osmišljena je tako da se u početku samo manji broj proizvoda može razvrstati u razrede „A” i „B”, čime se ostavlja prostor za buduće učinkovitije proizvode. </a:t>
            </a:r>
          </a:p>
          <a:p>
            <a:endParaRPr lang="hr-HR"/>
          </a:p>
          <a:p>
            <a:r>
              <a:rPr lang="hr-HR" sz="2000">
                <a:hlinkClick r:id="rId2"/>
              </a:rPr>
              <a:t>https://ec.europa.eu/commission/presscorner/detail/hr/ip_21_4484</a:t>
            </a:r>
            <a:r>
              <a:rPr lang="hr-HR" sz="2000"/>
              <a:t> </a:t>
            </a:r>
          </a:p>
        </p:txBody>
      </p:sp>
    </p:spTree>
    <p:extLst>
      <p:ext uri="{BB962C8B-B14F-4D97-AF65-F5344CB8AC3E}">
        <p14:creationId xmlns:p14="http://schemas.microsoft.com/office/powerpoint/2010/main" val="15388020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BCB3-135A-0810-0341-09E29A5BE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30039-A691-DA4A-48D4-0057AF119E66}"/>
              </a:ext>
            </a:extLst>
          </p:cNvPr>
          <p:cNvSpPr>
            <a:spLocks noGrp="1"/>
          </p:cNvSpPr>
          <p:nvPr>
            <p:ph type="title"/>
          </p:nvPr>
        </p:nvSpPr>
        <p:spPr>
          <a:xfrm>
            <a:off x="914400" y="442946"/>
            <a:ext cx="9534426" cy="995915"/>
          </a:xfrm>
        </p:spPr>
        <p:txBody>
          <a:bodyPr>
            <a:normAutofit/>
          </a:bodyPr>
          <a:lstStyle/>
          <a:p>
            <a:r>
              <a:rPr lang="hr-HR" sz="3200" b="1" i="0" u="none" strike="noStrike">
                <a:solidFill>
                  <a:srgbClr val="231F20"/>
                </a:solidFill>
                <a:effectLst/>
                <a:latin typeface="Minion Pro Cond Disp"/>
              </a:rPr>
              <a:t>Jednostavnije oznake energetske učinkovitosti EU-a za rasvjetna tijela primjenjuju se od 1. rujna 2021. g.</a:t>
            </a:r>
            <a:endParaRPr lang="hr-HR" sz="3200"/>
          </a:p>
        </p:txBody>
      </p:sp>
      <p:pic>
        <p:nvPicPr>
          <p:cNvPr id="7" name="Picture 6">
            <a:extLst>
              <a:ext uri="{FF2B5EF4-FFF2-40B4-BE49-F238E27FC236}">
                <a16:creationId xmlns:a16="http://schemas.microsoft.com/office/drawing/2014/main" id="{A2E2BDB2-907F-6E69-7DAA-2A62E6EA3191}"/>
              </a:ext>
            </a:extLst>
          </p:cNvPr>
          <p:cNvPicPr>
            <a:picLocks noChangeAspect="1"/>
          </p:cNvPicPr>
          <p:nvPr/>
        </p:nvPicPr>
        <p:blipFill>
          <a:blip r:embed="rId2"/>
          <a:stretch>
            <a:fillRect/>
          </a:stretch>
        </p:blipFill>
        <p:spPr>
          <a:xfrm>
            <a:off x="3134850" y="1607155"/>
            <a:ext cx="7643522" cy="4999153"/>
          </a:xfrm>
          <a:prstGeom prst="rect">
            <a:avLst/>
          </a:prstGeom>
        </p:spPr>
      </p:pic>
    </p:spTree>
    <p:extLst>
      <p:ext uri="{BB962C8B-B14F-4D97-AF65-F5344CB8AC3E}">
        <p14:creationId xmlns:p14="http://schemas.microsoft.com/office/powerpoint/2010/main" val="1289321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2882-CB2E-8EEE-BBB2-2DEE62EA9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CF35E-A4C2-B11E-839C-E36C12AC6988}"/>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93490400-05AC-D7CC-4071-C2E833DEBB59}"/>
              </a:ext>
            </a:extLst>
          </p:cNvPr>
          <p:cNvSpPr>
            <a:spLocks noGrp="1"/>
          </p:cNvSpPr>
          <p:nvPr>
            <p:ph idx="1"/>
          </p:nvPr>
        </p:nvSpPr>
        <p:spPr/>
        <p:txBody>
          <a:bodyPr>
            <a:normAutofit fontScale="92500" lnSpcReduction="20000"/>
          </a:bodyPr>
          <a:lstStyle/>
          <a:p>
            <a:r>
              <a:rPr lang="hr-HR"/>
              <a:t>Predmet nabave: </a:t>
            </a:r>
            <a:r>
              <a:rPr lang="pl-PL"/>
              <a:t>Žarulje (po grupama) grupa 1: Obične žarulje i grupa 2: Žarulje za S.S. Signale</a:t>
            </a:r>
          </a:p>
          <a:p>
            <a:r>
              <a:rPr lang="hr-HR" err="1"/>
              <a:t>Evid</a:t>
            </a:r>
            <a:r>
              <a:rPr lang="hr-HR"/>
              <a:t>. br. nabave: 159/24/DK</a:t>
            </a:r>
          </a:p>
          <a:p>
            <a:r>
              <a:rPr lang="hr-HR"/>
              <a:t>Naručitelj: HŽ INFRASTRUKTURA d.o.o.</a:t>
            </a:r>
          </a:p>
          <a:p>
            <a:r>
              <a:rPr lang="hr-HR"/>
              <a:t>PVN: 172.717,00</a:t>
            </a:r>
          </a:p>
          <a:p>
            <a:r>
              <a:rPr lang="hr-HR"/>
              <a:t>Sklapa se OS</a:t>
            </a:r>
          </a:p>
          <a:p>
            <a:endParaRPr lang="hr-HR"/>
          </a:p>
          <a:p>
            <a:r>
              <a:rPr lang="hr-HR">
                <a:hlinkClick r:id="rId2"/>
              </a:rPr>
              <a:t>https://eojn.hr/tender-eo/1040</a:t>
            </a:r>
            <a:r>
              <a:rPr lang="hr-HR"/>
              <a:t> </a:t>
            </a:r>
          </a:p>
        </p:txBody>
      </p:sp>
    </p:spTree>
    <p:extLst>
      <p:ext uri="{BB962C8B-B14F-4D97-AF65-F5344CB8AC3E}">
        <p14:creationId xmlns:p14="http://schemas.microsoft.com/office/powerpoint/2010/main" val="37317362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B887-DEB6-C470-A16B-EB741E193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EE2B5-E9EC-3479-31E1-FE5C4E559A68}"/>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1335AC7D-AF58-A10C-5568-7B9D394AE060}"/>
              </a:ext>
            </a:extLst>
          </p:cNvPr>
          <p:cNvSpPr>
            <a:spLocks noGrp="1"/>
          </p:cNvSpPr>
          <p:nvPr>
            <p:ph idx="1"/>
          </p:nvPr>
        </p:nvSpPr>
        <p:spPr/>
        <p:txBody>
          <a:bodyPr>
            <a:normAutofit/>
          </a:bodyPr>
          <a:lstStyle/>
          <a:p>
            <a:r>
              <a:rPr lang="hr-HR"/>
              <a:t>Uvjeti sposobnosti:</a:t>
            </a:r>
          </a:p>
          <a:p>
            <a:pPr marL="457200" indent="-457200">
              <a:buFont typeface="Arial" panose="020B0604020202020204" pitchFamily="34" charset="0"/>
              <a:buChar char="•"/>
            </a:pPr>
            <a:r>
              <a:rPr lang="hr-HR"/>
              <a:t>Obavljanje profesionalne djelatnosti</a:t>
            </a:r>
          </a:p>
          <a:p>
            <a:pPr marL="457200" indent="-457200">
              <a:buFont typeface="Arial" panose="020B0604020202020204" pitchFamily="34" charset="0"/>
              <a:buChar char="•"/>
            </a:pPr>
            <a:r>
              <a:rPr lang="hr-HR"/>
              <a:t>Tehnička i stručna sposobnost</a:t>
            </a:r>
          </a:p>
          <a:p>
            <a:pPr marL="914400" lvl="1" indent="-457200">
              <a:buFont typeface="Arial" panose="020B0604020202020204" pitchFamily="34" charset="0"/>
              <a:buChar char="•"/>
            </a:pPr>
            <a:r>
              <a:rPr lang="hr-HR" sz="2800">
                <a:solidFill>
                  <a:schemeClr val="tx1">
                    <a:lumMod val="75000"/>
                    <a:lumOff val="25000"/>
                  </a:schemeClr>
                </a:solidFill>
              </a:rPr>
              <a:t>Popis glavnih isporuka robe</a:t>
            </a:r>
          </a:p>
          <a:p>
            <a:pPr marL="914400" lvl="1" indent="-457200">
              <a:buFont typeface="Arial" panose="020B0604020202020204" pitchFamily="34" charset="0"/>
              <a:buChar char="•"/>
            </a:pPr>
            <a:r>
              <a:rPr lang="hr-HR" sz="2800">
                <a:solidFill>
                  <a:schemeClr val="tx1">
                    <a:lumMod val="75000"/>
                    <a:lumOff val="25000"/>
                  </a:schemeClr>
                </a:solidFill>
              </a:rPr>
              <a:t>Uzorci, opisi ili fotografije</a:t>
            </a:r>
            <a:endParaRPr lang="hr-HR"/>
          </a:p>
          <a:p>
            <a:endParaRPr lang="hr-HR"/>
          </a:p>
        </p:txBody>
      </p:sp>
    </p:spTree>
    <p:extLst>
      <p:ext uri="{BB962C8B-B14F-4D97-AF65-F5344CB8AC3E}">
        <p14:creationId xmlns:p14="http://schemas.microsoft.com/office/powerpoint/2010/main" val="34124622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9DA88-AF51-48D9-6D63-EBFE2027E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DAB3E-7C40-25DD-AC73-7B66137E2119}"/>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F0D34A6A-8D45-6586-4DEC-3954047B55F1}"/>
              </a:ext>
            </a:extLst>
          </p:cNvPr>
          <p:cNvSpPr>
            <a:spLocks noGrp="1"/>
          </p:cNvSpPr>
          <p:nvPr>
            <p:ph idx="1"/>
          </p:nvPr>
        </p:nvSpPr>
        <p:spPr>
          <a:xfrm>
            <a:off x="1447271" y="1305422"/>
            <a:ext cx="10099461" cy="452704"/>
          </a:xfrm>
        </p:spPr>
        <p:txBody>
          <a:bodyPr>
            <a:normAutofit/>
          </a:bodyPr>
          <a:lstStyle/>
          <a:p>
            <a:r>
              <a:rPr lang="hr-HR" sz="2400" b="1"/>
              <a:t>Tehnička i stručna sposobnost - Popis glavnih isporuka robe</a:t>
            </a:r>
            <a:endParaRPr lang="hr-HR" sz="8000"/>
          </a:p>
          <a:p>
            <a:endParaRPr lang="hr-HR" sz="2400"/>
          </a:p>
          <a:p>
            <a:endParaRPr lang="hr-HR" sz="8000"/>
          </a:p>
          <a:p>
            <a:pPr algn="l"/>
            <a:endParaRPr lang="hr-HR" sz="8000" b="1" i="0">
              <a:effectLst/>
            </a:endParaRPr>
          </a:p>
          <a:p>
            <a:pPr algn="l"/>
            <a:endParaRPr lang="hr-HR" sz="8000" b="1" i="0">
              <a:effectLst/>
            </a:endParaRPr>
          </a:p>
          <a:p>
            <a:endParaRPr lang="hr-HR"/>
          </a:p>
          <a:p>
            <a:endParaRPr lang="hr-HR"/>
          </a:p>
          <a:p>
            <a:endParaRPr lang="hr-HR"/>
          </a:p>
        </p:txBody>
      </p:sp>
      <p:sp>
        <p:nvSpPr>
          <p:cNvPr id="4" name="Content Placeholder 2">
            <a:extLst>
              <a:ext uri="{FF2B5EF4-FFF2-40B4-BE49-F238E27FC236}">
                <a16:creationId xmlns:a16="http://schemas.microsoft.com/office/drawing/2014/main" id="{4D1932B0-96D2-D154-692D-59E69CA58809}"/>
              </a:ext>
            </a:extLst>
          </p:cNvPr>
          <p:cNvSpPr txBox="1">
            <a:spLocks/>
          </p:cNvSpPr>
          <p:nvPr/>
        </p:nvSpPr>
        <p:spPr>
          <a:xfrm>
            <a:off x="1447271" y="3261056"/>
            <a:ext cx="10504475" cy="23912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2000"/>
              <a:t>Popis glavnih isporuka robe izvršenih u godini u kojoj je započeo postupak javne nabave i tijekom tri godine koje prethode toj godini. Popis ugovora sadrži vrijednost robe, datum te naziv druge ugovorne strane.</a:t>
            </a:r>
          </a:p>
          <a:p>
            <a:r>
              <a:rPr lang="hr-HR" sz="2000"/>
              <a:t>Popis mora sadržavati izvršenje najmanje 1 (jednog), a najviše 5 (pet) ugovora vezanih uz predmet nabave zbirne vrijednosti od minimalno:</a:t>
            </a:r>
          </a:p>
          <a:p>
            <a:r>
              <a:rPr lang="hr-HR" sz="2000"/>
              <a:t>Za grupu 1: 43.000,00 EUR</a:t>
            </a:r>
          </a:p>
          <a:p>
            <a:r>
              <a:rPr lang="hr-HR" sz="2000"/>
              <a:t>Za grupu 2: 129.000,00 EUR</a:t>
            </a:r>
            <a:endParaRPr lang="hr-HR" sz="1800"/>
          </a:p>
          <a:p>
            <a:endParaRPr lang="hr-HR" sz="1800"/>
          </a:p>
        </p:txBody>
      </p:sp>
      <p:pic>
        <p:nvPicPr>
          <p:cNvPr id="9" name="Picture 8">
            <a:extLst>
              <a:ext uri="{FF2B5EF4-FFF2-40B4-BE49-F238E27FC236}">
                <a16:creationId xmlns:a16="http://schemas.microsoft.com/office/drawing/2014/main" id="{93FCBC34-6095-92D8-EF31-CFD1A77DCE75}"/>
              </a:ext>
            </a:extLst>
          </p:cNvPr>
          <p:cNvPicPr>
            <a:picLocks noChangeAspect="1"/>
          </p:cNvPicPr>
          <p:nvPr/>
        </p:nvPicPr>
        <p:blipFill>
          <a:blip r:embed="rId2"/>
          <a:stretch>
            <a:fillRect/>
          </a:stretch>
        </p:blipFill>
        <p:spPr>
          <a:xfrm>
            <a:off x="1562198" y="1845676"/>
            <a:ext cx="9911968" cy="1327830"/>
          </a:xfrm>
          <a:prstGeom prst="rect">
            <a:avLst/>
          </a:prstGeom>
        </p:spPr>
      </p:pic>
    </p:spTree>
    <p:extLst>
      <p:ext uri="{BB962C8B-B14F-4D97-AF65-F5344CB8AC3E}">
        <p14:creationId xmlns:p14="http://schemas.microsoft.com/office/powerpoint/2010/main" val="31767557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4EE1-FE08-0153-FF94-F533D414A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537F92-4FDC-795F-94ED-DC8389E5C1E0}"/>
              </a:ext>
            </a:extLst>
          </p:cNvPr>
          <p:cNvSpPr>
            <a:spLocks noGrp="1"/>
          </p:cNvSpPr>
          <p:nvPr>
            <p:ph type="title"/>
          </p:nvPr>
        </p:nvSpPr>
        <p:spPr>
          <a:xfrm>
            <a:off x="1447271" y="221957"/>
            <a:ext cx="9534426" cy="995915"/>
          </a:xfrm>
        </p:spPr>
        <p:txBody>
          <a:bodyPr>
            <a:normAutofit/>
          </a:bodyPr>
          <a:lstStyle/>
          <a:p>
            <a:r>
              <a:rPr lang="hr-HR"/>
              <a:t>Primjer 1.</a:t>
            </a:r>
          </a:p>
        </p:txBody>
      </p:sp>
      <p:sp>
        <p:nvSpPr>
          <p:cNvPr id="6" name="Content Placeholder 2">
            <a:extLst>
              <a:ext uri="{FF2B5EF4-FFF2-40B4-BE49-F238E27FC236}">
                <a16:creationId xmlns:a16="http://schemas.microsoft.com/office/drawing/2014/main" id="{C7DFABE3-0C90-8C78-B064-CD2B3058B807}"/>
              </a:ext>
            </a:extLst>
          </p:cNvPr>
          <p:cNvSpPr txBox="1">
            <a:spLocks/>
          </p:cNvSpPr>
          <p:nvPr/>
        </p:nvSpPr>
        <p:spPr>
          <a:xfrm>
            <a:off x="1489092" y="1670998"/>
            <a:ext cx="9450784" cy="37400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a:t>Naručitelj može u bilo kojem trenutku tijekom postupka javne nabave, ako je to potrebno za pravilno provođenje postupka, provjeriti informacije navedene u europskoj jedinstvenoj dokumentaciji o nabavi kod nadležnog tijela za vođenje službene evidencije o tim podacima sukladno posebnom propisu i zatražiti izdavanje potvrde o tome, uvidom u popratne dokumente ili dokaze koje već posjeduje, ili izravnim pristupom elektroničkim sredstvima komunikacije besplatnoj nacionalnoj bazi podataka na hrvatskom jeziku.</a:t>
            </a:r>
          </a:p>
          <a:p>
            <a:pPr marL="457200" indent="-457200">
              <a:buFont typeface="Arial" panose="020B0604020202020204" pitchFamily="34" charset="0"/>
              <a:buChar char="•"/>
            </a:pPr>
            <a:r>
              <a:rPr lang="hr-HR" sz="1800"/>
              <a:t>Ako se ne može obaviti provjera ili ishoditi potvrda sukladno gore navedenom stavku, Naručitelj može zahtijevati od gospodarskog subjekta da u primjerenom roku, ne kraćem od 5 dana, dostavi sve ili dio popratnih dokumenta ili dokaza.</a:t>
            </a:r>
          </a:p>
          <a:p>
            <a:pPr marL="457200" indent="-457200">
              <a:buFont typeface="Arial" panose="020B0604020202020204" pitchFamily="34" charset="0"/>
              <a:buChar char="•"/>
            </a:pPr>
            <a:r>
              <a:rPr lang="hr-HR" sz="1800"/>
              <a:t>Naručitelj može prije donošenja odluke u postupku javne nabave od ponuditelja koji je podnio ekonomski najpovoljniju ponudu zatražiti da u primjerenom roku, ne kraćem od 5 dana, dostavi ažurirane popratne dokumente.</a:t>
            </a:r>
          </a:p>
        </p:txBody>
      </p:sp>
    </p:spTree>
    <p:extLst>
      <p:ext uri="{BB962C8B-B14F-4D97-AF65-F5344CB8AC3E}">
        <p14:creationId xmlns:p14="http://schemas.microsoft.com/office/powerpoint/2010/main" val="396717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F047-FFF5-A9B2-84A8-6A6BA448B5DD}"/>
              </a:ext>
            </a:extLst>
          </p:cNvPr>
          <p:cNvSpPr>
            <a:spLocks noGrp="1"/>
          </p:cNvSpPr>
          <p:nvPr>
            <p:ph type="title"/>
          </p:nvPr>
        </p:nvSpPr>
        <p:spPr/>
        <p:txBody>
          <a:bodyPr>
            <a:normAutofit/>
          </a:bodyPr>
          <a:lstStyle/>
          <a:p>
            <a:r>
              <a:rPr lang="hr-HR" sz="4400" noProof="0"/>
              <a:t>Zakonodavni okvir na EU nivou</a:t>
            </a:r>
            <a:endParaRPr lang="hr-HR" noProof="0"/>
          </a:p>
        </p:txBody>
      </p:sp>
      <p:sp>
        <p:nvSpPr>
          <p:cNvPr id="3" name="Content Placeholder 2">
            <a:extLst>
              <a:ext uri="{FF2B5EF4-FFF2-40B4-BE49-F238E27FC236}">
                <a16:creationId xmlns:a16="http://schemas.microsoft.com/office/drawing/2014/main" id="{B4285309-0DFC-6248-239E-7D763B66CE50}"/>
              </a:ext>
            </a:extLst>
          </p:cNvPr>
          <p:cNvSpPr>
            <a:spLocks noGrp="1"/>
          </p:cNvSpPr>
          <p:nvPr>
            <p:ph idx="1"/>
          </p:nvPr>
        </p:nvSpPr>
        <p:spPr>
          <a:xfrm>
            <a:off x="936171" y="1772348"/>
            <a:ext cx="10591800" cy="3931766"/>
          </a:xfrm>
        </p:spPr>
        <p:txBody>
          <a:bodyPr>
            <a:normAutofit fontScale="62500" lnSpcReduction="20000"/>
          </a:bodyPr>
          <a:lstStyle/>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sng" noProof="0">
                <a:solidFill>
                  <a:srgbClr val="000000"/>
                </a:solidFill>
                <a:effectLst/>
                <a:hlinkClick r:id="rId2"/>
              </a:rPr>
              <a:t>Uredba (EU) 2021/1119 Europskog parlamenta i Vijeća o uspostavi okvira za postizanje klimatske neutralnosti i o izmjeni uredaba (EZ) br. 401/2009 i (EU) 2018/1999 („Europski zakon o klimi”)</a:t>
            </a:r>
            <a:r>
              <a:rPr lang="hr-HR" b="0" i="0" noProof="0">
                <a:solidFill>
                  <a:srgbClr val="333333"/>
                </a:solidFill>
                <a:effectLst/>
              </a:rPr>
              <a:t> </a:t>
            </a:r>
          </a:p>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none" strike="noStrike" noProof="0">
                <a:solidFill>
                  <a:srgbClr val="008F4D"/>
                </a:solidFill>
                <a:effectLst/>
                <a:hlinkClick r:id="rId3"/>
              </a:rPr>
              <a:t>Direktiva o čistim i energetski učinkovitim vozilima</a:t>
            </a:r>
            <a:r>
              <a:rPr lang="hr-HR" b="0" i="0" noProof="0">
                <a:solidFill>
                  <a:srgbClr val="333333"/>
                </a:solidFill>
                <a:effectLst/>
              </a:rPr>
              <a:t> (Direktiva (EU) 2019/1161 Europskog parlamenta i vijeća od 20. lipnja 2019. o izmjeni Direktive 2009/33/EZ o promicanju čistih i energetski učinkovitih vozila u cestovnom prijevozu</a:t>
            </a:r>
          </a:p>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none" strike="noStrike" noProof="0">
                <a:solidFill>
                  <a:srgbClr val="008F4D"/>
                </a:solidFill>
                <a:effectLst/>
                <a:hlinkClick r:id="rId4"/>
              </a:rPr>
              <a:t>Direktiva 2012/27/EU</a:t>
            </a:r>
            <a:r>
              <a:rPr lang="hr-HR" b="0" i="0" noProof="0">
                <a:solidFill>
                  <a:srgbClr val="333333"/>
                </a:solidFill>
                <a:effectLst/>
              </a:rPr>
              <a:t> Europskog parlamenta i Vijeća od 25. listopada 2012. o energetskoj učinkovitosti, izmjeni direktiva 2009/125/EZ i 2010/30/EU i stavljanju izvan snage direktiva 2004/8/EZ i 2006/32/EZ a koju je 14. 04. 2023. izmijenila </a:t>
            </a:r>
            <a:r>
              <a:rPr lang="hr-HR" b="0" i="0" u="none" strike="noStrike" noProof="0">
                <a:solidFill>
                  <a:srgbClr val="008F4D"/>
                </a:solidFill>
                <a:effectLst/>
                <a:hlinkClick r:id="rId5"/>
              </a:rPr>
              <a:t>Delegirana uredba Komisije</a:t>
            </a:r>
            <a:r>
              <a:rPr lang="hr-HR" b="0" i="0" noProof="0">
                <a:solidFill>
                  <a:srgbClr val="333333"/>
                </a:solidFill>
                <a:effectLst/>
              </a:rPr>
              <a:t> (EU) 2023/807 </a:t>
            </a:r>
            <a:r>
              <a:rPr lang="hr-HR" b="0" i="0" noProof="0" err="1">
                <a:solidFill>
                  <a:srgbClr val="333333"/>
                </a:solidFill>
                <a:effectLst/>
              </a:rPr>
              <a:t>оd</a:t>
            </a:r>
            <a:r>
              <a:rPr lang="hr-HR" b="0" i="0" noProof="0">
                <a:solidFill>
                  <a:srgbClr val="333333"/>
                </a:solidFill>
                <a:effectLst/>
              </a:rPr>
              <a:t> 15. prosinca 2022. o reviziji faktora primarne energije za električnu energiju u primjeni Direktive 2012/27/EU Europskog parlamenta i Vijeća </a:t>
            </a:r>
          </a:p>
          <a:p>
            <a:pPr marL="355600" indent="-228600" algn="just">
              <a:lnSpc>
                <a:spcPct val="120000"/>
              </a:lnSpc>
              <a:spcAft>
                <a:spcPts val="600"/>
              </a:spcAft>
              <a:buClr>
                <a:schemeClr val="accent1">
                  <a:lumMod val="75000"/>
                </a:schemeClr>
              </a:buClr>
              <a:buFont typeface="Arial" panose="020B0604020202020204" pitchFamily="34" charset="0"/>
              <a:buChar char="•"/>
            </a:pPr>
            <a:r>
              <a:rPr lang="hr-HR" b="0" i="0" u="none" strike="noStrike" noProof="0">
                <a:solidFill>
                  <a:srgbClr val="008F4D"/>
                </a:solidFill>
                <a:effectLst/>
                <a:hlinkClick r:id="rId6"/>
              </a:rPr>
              <a:t>Direktiva (EU) 2018/844 Europskog </a:t>
            </a:r>
            <a:r>
              <a:rPr lang="hr-HR" b="0" i="0" u="none" strike="noStrike" noProof="0" err="1">
                <a:solidFill>
                  <a:srgbClr val="008F4D"/>
                </a:solidFill>
                <a:effectLst/>
                <a:hlinkClick r:id="rId6"/>
              </a:rPr>
              <a:t>parlamentai</a:t>
            </a:r>
            <a:r>
              <a:rPr lang="hr-HR" b="0" i="0" u="none" strike="noStrike" noProof="0">
                <a:solidFill>
                  <a:srgbClr val="008F4D"/>
                </a:solidFill>
                <a:effectLst/>
                <a:hlinkClick r:id="rId6"/>
              </a:rPr>
              <a:t> Vijeća</a:t>
            </a:r>
            <a:r>
              <a:rPr lang="hr-HR" b="0" i="0" noProof="0">
                <a:solidFill>
                  <a:srgbClr val="333333"/>
                </a:solidFill>
                <a:effectLst/>
              </a:rPr>
              <a:t> od 30. svibnja 2018. o izmjeni Direktive 2010/31/EU o energetskim svojstvima zgrada i Direktive 2012/27/EU o energetskoj učinkovitosti</a:t>
            </a:r>
          </a:p>
          <a:p>
            <a:endParaRPr lang="hr-HR" noProof="0"/>
          </a:p>
        </p:txBody>
      </p:sp>
    </p:spTree>
    <p:extLst>
      <p:ext uri="{BB962C8B-B14F-4D97-AF65-F5344CB8AC3E}">
        <p14:creationId xmlns:p14="http://schemas.microsoft.com/office/powerpoint/2010/main" val="6017600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FEAD6-7B37-0C8F-CEE0-D54278CFB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B5871-7D13-3730-43ED-16E4A9231119}"/>
              </a:ext>
            </a:extLst>
          </p:cNvPr>
          <p:cNvSpPr>
            <a:spLocks noGrp="1"/>
          </p:cNvSpPr>
          <p:nvPr>
            <p:ph type="title"/>
          </p:nvPr>
        </p:nvSpPr>
        <p:spPr>
          <a:xfrm>
            <a:off x="1447271" y="221957"/>
            <a:ext cx="9534426" cy="995915"/>
          </a:xfrm>
        </p:spPr>
        <p:txBody>
          <a:bodyPr>
            <a:normAutofit/>
          </a:bodyPr>
          <a:lstStyle/>
          <a:p>
            <a:r>
              <a:rPr lang="hr-HR"/>
              <a:t>Primjer 1.</a:t>
            </a:r>
          </a:p>
        </p:txBody>
      </p:sp>
      <p:sp>
        <p:nvSpPr>
          <p:cNvPr id="3" name="Content Placeholder 2">
            <a:extLst>
              <a:ext uri="{FF2B5EF4-FFF2-40B4-BE49-F238E27FC236}">
                <a16:creationId xmlns:a16="http://schemas.microsoft.com/office/drawing/2014/main" id="{92028907-4694-F35F-96C4-B2764D75541F}"/>
              </a:ext>
            </a:extLst>
          </p:cNvPr>
          <p:cNvSpPr>
            <a:spLocks noGrp="1"/>
          </p:cNvSpPr>
          <p:nvPr>
            <p:ph idx="1"/>
          </p:nvPr>
        </p:nvSpPr>
        <p:spPr>
          <a:xfrm>
            <a:off x="774551" y="1305421"/>
            <a:ext cx="10772181" cy="1513083"/>
          </a:xfrm>
        </p:spPr>
        <p:txBody>
          <a:bodyPr>
            <a:normAutofit/>
          </a:bodyPr>
          <a:lstStyle/>
          <a:p>
            <a:r>
              <a:rPr lang="hr-HR" sz="2400" b="1"/>
              <a:t>Tehnička i stručna sposobnost - Uzorci, opisi ili fotografije</a:t>
            </a:r>
          </a:p>
          <a:p>
            <a:pPr marL="342900" indent="-342900">
              <a:buFont typeface="Arial" panose="020B0604020202020204" pitchFamily="34" charset="0"/>
              <a:buChar char="•"/>
            </a:pPr>
            <a:r>
              <a:rPr lang="hr-HR" sz="2000"/>
              <a:t>Gospodarski subjekt dostavit će tražene uzorke, opise ili fotografije proizvoda za isporuku, a ukoliko je utvrđen u odgovarajućoj obavijesti, dokumentaciji o nabavi ili europskoj jedinstvenoj dokumentaciji o nabavi gospodarski subjekt moraju priložiti potvrde o autentičnosti</a:t>
            </a:r>
            <a:r>
              <a:rPr lang="hr-HR" sz="2100"/>
              <a:t>.</a:t>
            </a:r>
          </a:p>
          <a:p>
            <a:pPr marL="342900" indent="-342900">
              <a:buFont typeface="Arial" panose="020B0604020202020204" pitchFamily="34" charset="0"/>
              <a:buChar char="•"/>
            </a:pPr>
            <a:endParaRPr lang="hr-HR" sz="2000"/>
          </a:p>
          <a:p>
            <a:endParaRPr lang="hr-HR" sz="2000"/>
          </a:p>
          <a:p>
            <a:endParaRPr lang="hr-HR" sz="2400"/>
          </a:p>
          <a:p>
            <a:endParaRPr lang="hr-HR" sz="2000"/>
          </a:p>
          <a:p>
            <a:pPr algn="l"/>
            <a:endParaRPr lang="hr-HR" sz="8000" b="1" i="0">
              <a:effectLst/>
            </a:endParaRPr>
          </a:p>
          <a:p>
            <a:pPr algn="l"/>
            <a:endParaRPr lang="hr-HR" sz="8000" b="1" i="0">
              <a:effectLst/>
            </a:endParaRPr>
          </a:p>
          <a:p>
            <a:endParaRPr lang="hr-HR"/>
          </a:p>
          <a:p>
            <a:endParaRPr lang="hr-HR"/>
          </a:p>
          <a:p>
            <a:endParaRPr lang="hr-HR"/>
          </a:p>
        </p:txBody>
      </p:sp>
      <p:sp>
        <p:nvSpPr>
          <p:cNvPr id="6" name="Content Placeholder 2">
            <a:extLst>
              <a:ext uri="{FF2B5EF4-FFF2-40B4-BE49-F238E27FC236}">
                <a16:creationId xmlns:a16="http://schemas.microsoft.com/office/drawing/2014/main" id="{BD3890A4-EF7F-F5AF-443A-2C6DA764BF41}"/>
              </a:ext>
            </a:extLst>
          </p:cNvPr>
          <p:cNvSpPr txBox="1">
            <a:spLocks/>
          </p:cNvSpPr>
          <p:nvPr/>
        </p:nvSpPr>
        <p:spPr>
          <a:xfrm>
            <a:off x="2483033" y="4039497"/>
            <a:ext cx="9450784" cy="20226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b="1"/>
              <a:t>Način dokazivanja</a:t>
            </a:r>
          </a:p>
          <a:p>
            <a:pPr marL="457200" indent="-457200">
              <a:buFont typeface="Arial" panose="020B0604020202020204" pitchFamily="34" charset="0"/>
              <a:buChar char="•"/>
            </a:pPr>
            <a:r>
              <a:rPr lang="hr-HR" sz="1800"/>
              <a:t>Prospekti/tehničke karakteristike proizvođača s punim tehničkim podacima za ponuđene stavke. Prospekti/tehničke karakteristike trebaju biti na hrvatskom/engleskom jeziku te je potrebno da svaka stavka iz ponude bude točno označena u ponuđenom prospektu.</a:t>
            </a:r>
          </a:p>
          <a:p>
            <a:endParaRPr lang="hr-HR" sz="1800"/>
          </a:p>
        </p:txBody>
      </p:sp>
      <p:pic>
        <p:nvPicPr>
          <p:cNvPr id="8" name="Picture 7">
            <a:extLst>
              <a:ext uri="{FF2B5EF4-FFF2-40B4-BE49-F238E27FC236}">
                <a16:creationId xmlns:a16="http://schemas.microsoft.com/office/drawing/2014/main" id="{76DEA1C8-625F-B50C-EEEE-BC64B1F6112B}"/>
              </a:ext>
            </a:extLst>
          </p:cNvPr>
          <p:cNvPicPr>
            <a:picLocks noChangeAspect="1"/>
          </p:cNvPicPr>
          <p:nvPr/>
        </p:nvPicPr>
        <p:blipFill>
          <a:blip r:embed="rId2"/>
          <a:stretch>
            <a:fillRect/>
          </a:stretch>
        </p:blipFill>
        <p:spPr>
          <a:xfrm>
            <a:off x="1195091" y="2906053"/>
            <a:ext cx="8949370" cy="847924"/>
          </a:xfrm>
          <a:prstGeom prst="rect">
            <a:avLst/>
          </a:prstGeom>
        </p:spPr>
      </p:pic>
    </p:spTree>
    <p:extLst>
      <p:ext uri="{BB962C8B-B14F-4D97-AF65-F5344CB8AC3E}">
        <p14:creationId xmlns:p14="http://schemas.microsoft.com/office/powerpoint/2010/main" val="39036317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7521-03D6-31FE-F788-DB8401907A9B}"/>
              </a:ext>
            </a:extLst>
          </p:cNvPr>
          <p:cNvSpPr>
            <a:spLocks noGrp="1"/>
          </p:cNvSpPr>
          <p:nvPr>
            <p:ph type="title"/>
          </p:nvPr>
        </p:nvSpPr>
        <p:spPr/>
        <p:txBody>
          <a:bodyPr/>
          <a:lstStyle/>
          <a:p>
            <a:r>
              <a:rPr lang="hr-HR"/>
              <a:t>Primjer 1</a:t>
            </a:r>
          </a:p>
        </p:txBody>
      </p:sp>
      <p:sp>
        <p:nvSpPr>
          <p:cNvPr id="3" name="Content Placeholder 2">
            <a:extLst>
              <a:ext uri="{FF2B5EF4-FFF2-40B4-BE49-F238E27FC236}">
                <a16:creationId xmlns:a16="http://schemas.microsoft.com/office/drawing/2014/main" id="{D939FA03-EE80-407B-3BDF-A67644EC4510}"/>
              </a:ext>
            </a:extLst>
          </p:cNvPr>
          <p:cNvSpPr>
            <a:spLocks noGrp="1"/>
          </p:cNvSpPr>
          <p:nvPr>
            <p:ph idx="1"/>
          </p:nvPr>
        </p:nvSpPr>
        <p:spPr>
          <a:xfrm>
            <a:off x="1612641" y="1882588"/>
            <a:ext cx="9534426" cy="505610"/>
          </a:xfrm>
        </p:spPr>
        <p:txBody>
          <a:bodyPr>
            <a:normAutofit/>
          </a:bodyPr>
          <a:lstStyle/>
          <a:p>
            <a:r>
              <a:rPr lang="hr-HR" b="1"/>
              <a:t>Kriterij za odabir ponude</a:t>
            </a:r>
            <a:endParaRPr lang="hr-HR"/>
          </a:p>
        </p:txBody>
      </p:sp>
      <p:pic>
        <p:nvPicPr>
          <p:cNvPr id="5" name="Picture 4">
            <a:extLst>
              <a:ext uri="{FF2B5EF4-FFF2-40B4-BE49-F238E27FC236}">
                <a16:creationId xmlns:a16="http://schemas.microsoft.com/office/drawing/2014/main" id="{C3168EFD-4818-3691-F5D1-4B9B204DE3DC}"/>
              </a:ext>
            </a:extLst>
          </p:cNvPr>
          <p:cNvPicPr>
            <a:picLocks noChangeAspect="1"/>
          </p:cNvPicPr>
          <p:nvPr/>
        </p:nvPicPr>
        <p:blipFill>
          <a:blip r:embed="rId2"/>
          <a:stretch>
            <a:fillRect/>
          </a:stretch>
        </p:blipFill>
        <p:spPr>
          <a:xfrm>
            <a:off x="1705185" y="2576817"/>
            <a:ext cx="9683717" cy="2425489"/>
          </a:xfrm>
          <a:prstGeom prst="rect">
            <a:avLst/>
          </a:prstGeom>
        </p:spPr>
      </p:pic>
    </p:spTree>
    <p:extLst>
      <p:ext uri="{BB962C8B-B14F-4D97-AF65-F5344CB8AC3E}">
        <p14:creationId xmlns:p14="http://schemas.microsoft.com/office/powerpoint/2010/main" val="27453782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5AFC-B6D2-53A3-CD67-155C78783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A0258-C91F-6B29-0641-F3D300EE86EE}"/>
              </a:ext>
            </a:extLst>
          </p:cNvPr>
          <p:cNvSpPr>
            <a:spLocks noGrp="1"/>
          </p:cNvSpPr>
          <p:nvPr>
            <p:ph type="title"/>
          </p:nvPr>
        </p:nvSpPr>
        <p:spPr>
          <a:xfrm>
            <a:off x="1612641" y="280275"/>
            <a:ext cx="9534426" cy="995915"/>
          </a:xfrm>
        </p:spPr>
        <p:txBody>
          <a:bodyPr>
            <a:normAutofit/>
          </a:bodyPr>
          <a:lstStyle/>
          <a:p>
            <a:r>
              <a:rPr lang="hr-HR" sz="3200"/>
              <a:t>Primjer 1 (G1)</a:t>
            </a:r>
          </a:p>
        </p:txBody>
      </p:sp>
      <p:sp>
        <p:nvSpPr>
          <p:cNvPr id="3" name="Content Placeholder 2">
            <a:extLst>
              <a:ext uri="{FF2B5EF4-FFF2-40B4-BE49-F238E27FC236}">
                <a16:creationId xmlns:a16="http://schemas.microsoft.com/office/drawing/2014/main" id="{CE5D2619-2415-7241-6FAA-EF533475E3C8}"/>
              </a:ext>
            </a:extLst>
          </p:cNvPr>
          <p:cNvSpPr>
            <a:spLocks noGrp="1"/>
          </p:cNvSpPr>
          <p:nvPr>
            <p:ph idx="1"/>
          </p:nvPr>
        </p:nvSpPr>
        <p:spPr>
          <a:xfrm>
            <a:off x="1612641" y="1409251"/>
            <a:ext cx="9534426" cy="2019749"/>
          </a:xfrm>
        </p:spPr>
        <p:txBody>
          <a:bodyPr>
            <a:normAutofit fontScale="92500" lnSpcReduction="20000"/>
          </a:bodyPr>
          <a:lstStyle/>
          <a:p>
            <a:r>
              <a:rPr lang="hr-HR" sz="2400" b="1"/>
              <a:t>Kriterij za odabir ponude – Cijena</a:t>
            </a:r>
          </a:p>
          <a:p>
            <a:endParaRPr lang="hr-HR" sz="2400"/>
          </a:p>
          <a:p>
            <a:r>
              <a:rPr lang="hr-HR" sz="2400"/>
              <a:t>Najveći broj bodova najboljoj ponuđenoj vrijednosti, ostale ponuđene vrijednosti boduju se u odnosu na najbolju vrijednost.</a:t>
            </a:r>
          </a:p>
          <a:p>
            <a:r>
              <a:rPr lang="hr-HR" sz="2400"/>
              <a:t>Ponuda s najnižom cijenom dobiva 90,00 bodova, dok se ostale ponude boduju prema formuli:</a:t>
            </a:r>
          </a:p>
        </p:txBody>
      </p:sp>
      <p:pic>
        <p:nvPicPr>
          <p:cNvPr id="8" name="Picture 7">
            <a:extLst>
              <a:ext uri="{FF2B5EF4-FFF2-40B4-BE49-F238E27FC236}">
                <a16:creationId xmlns:a16="http://schemas.microsoft.com/office/drawing/2014/main" id="{AE38AF9E-74E8-AF7E-C8CC-7E358DD8ECAF}"/>
              </a:ext>
            </a:extLst>
          </p:cNvPr>
          <p:cNvPicPr>
            <a:picLocks noChangeAspect="1"/>
          </p:cNvPicPr>
          <p:nvPr/>
        </p:nvPicPr>
        <p:blipFill>
          <a:blip r:embed="rId2"/>
          <a:stretch>
            <a:fillRect/>
          </a:stretch>
        </p:blipFill>
        <p:spPr>
          <a:xfrm>
            <a:off x="4156391" y="3429000"/>
            <a:ext cx="5399224" cy="1378123"/>
          </a:xfrm>
          <a:prstGeom prst="rect">
            <a:avLst/>
          </a:prstGeom>
        </p:spPr>
      </p:pic>
    </p:spTree>
    <p:extLst>
      <p:ext uri="{BB962C8B-B14F-4D97-AF65-F5344CB8AC3E}">
        <p14:creationId xmlns:p14="http://schemas.microsoft.com/office/powerpoint/2010/main" val="20531083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6C236-50FD-6568-C2AC-EFD57ECA2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A4FE79-4DB6-2233-5963-5E32CF70A963}"/>
              </a:ext>
            </a:extLst>
          </p:cNvPr>
          <p:cNvSpPr>
            <a:spLocks noGrp="1"/>
          </p:cNvSpPr>
          <p:nvPr>
            <p:ph type="title"/>
          </p:nvPr>
        </p:nvSpPr>
        <p:spPr>
          <a:xfrm>
            <a:off x="1612641" y="280275"/>
            <a:ext cx="9534426" cy="995915"/>
          </a:xfrm>
        </p:spPr>
        <p:txBody>
          <a:bodyPr>
            <a:normAutofit/>
          </a:bodyPr>
          <a:lstStyle/>
          <a:p>
            <a:r>
              <a:rPr lang="hr-HR" sz="3200"/>
              <a:t>Primjer 1 (G1)</a:t>
            </a:r>
          </a:p>
        </p:txBody>
      </p:sp>
      <p:sp>
        <p:nvSpPr>
          <p:cNvPr id="3" name="Content Placeholder 2">
            <a:extLst>
              <a:ext uri="{FF2B5EF4-FFF2-40B4-BE49-F238E27FC236}">
                <a16:creationId xmlns:a16="http://schemas.microsoft.com/office/drawing/2014/main" id="{087C2A8E-3010-CC15-7145-FCC2FB38B86D}"/>
              </a:ext>
            </a:extLst>
          </p:cNvPr>
          <p:cNvSpPr>
            <a:spLocks noGrp="1"/>
          </p:cNvSpPr>
          <p:nvPr>
            <p:ph idx="1"/>
          </p:nvPr>
        </p:nvSpPr>
        <p:spPr>
          <a:xfrm>
            <a:off x="1612641" y="1409251"/>
            <a:ext cx="9534426" cy="1344707"/>
          </a:xfrm>
        </p:spPr>
        <p:txBody>
          <a:bodyPr>
            <a:normAutofit/>
          </a:bodyPr>
          <a:lstStyle/>
          <a:p>
            <a:r>
              <a:rPr lang="hr-HR" sz="2400" b="1"/>
              <a:t>Kriterij za odabir ponude – Jamstveni rok</a:t>
            </a:r>
          </a:p>
          <a:p>
            <a:endParaRPr lang="hr-HR" sz="2400"/>
          </a:p>
          <a:p>
            <a:r>
              <a:rPr lang="it-IT" sz="2400" err="1"/>
              <a:t>Bodovi</a:t>
            </a:r>
            <a:r>
              <a:rPr lang="it-IT" sz="2400"/>
              <a:t> </a:t>
            </a:r>
            <a:r>
              <a:rPr lang="it-IT" sz="2400" err="1"/>
              <a:t>će</a:t>
            </a:r>
            <a:r>
              <a:rPr lang="it-IT" sz="2400"/>
              <a:t> se </a:t>
            </a:r>
            <a:r>
              <a:rPr lang="it-IT" sz="2400" err="1"/>
              <a:t>dodijeliti</a:t>
            </a:r>
            <a:r>
              <a:rPr lang="it-IT" sz="2400"/>
              <a:t> </a:t>
            </a:r>
            <a:r>
              <a:rPr lang="it-IT" sz="2400" err="1"/>
              <a:t>sukladno</a:t>
            </a:r>
            <a:r>
              <a:rPr lang="it-IT" sz="2400"/>
              <a:t> </a:t>
            </a:r>
            <a:r>
              <a:rPr lang="it-IT" sz="2400" err="1"/>
              <a:t>tablici</a:t>
            </a:r>
            <a:r>
              <a:rPr lang="hr-HR" sz="2400"/>
              <a:t>:</a:t>
            </a:r>
          </a:p>
        </p:txBody>
      </p:sp>
      <p:pic>
        <p:nvPicPr>
          <p:cNvPr id="5" name="Picture 4">
            <a:extLst>
              <a:ext uri="{FF2B5EF4-FFF2-40B4-BE49-F238E27FC236}">
                <a16:creationId xmlns:a16="http://schemas.microsoft.com/office/drawing/2014/main" id="{F3E7F28F-34AE-D38B-160B-E2901E4BF71D}"/>
              </a:ext>
            </a:extLst>
          </p:cNvPr>
          <p:cNvPicPr>
            <a:picLocks noChangeAspect="1"/>
          </p:cNvPicPr>
          <p:nvPr/>
        </p:nvPicPr>
        <p:blipFill>
          <a:blip r:embed="rId2"/>
          <a:stretch>
            <a:fillRect/>
          </a:stretch>
        </p:blipFill>
        <p:spPr>
          <a:xfrm>
            <a:off x="1612640" y="2887019"/>
            <a:ext cx="9684185" cy="2083014"/>
          </a:xfrm>
          <a:prstGeom prst="rect">
            <a:avLst/>
          </a:prstGeom>
        </p:spPr>
      </p:pic>
      <p:sp>
        <p:nvSpPr>
          <p:cNvPr id="6" name="Content Placeholder 2">
            <a:extLst>
              <a:ext uri="{FF2B5EF4-FFF2-40B4-BE49-F238E27FC236}">
                <a16:creationId xmlns:a16="http://schemas.microsoft.com/office/drawing/2014/main" id="{2F861569-6BD9-BD9F-3872-8A21CC6D7F4B}"/>
              </a:ext>
            </a:extLst>
          </p:cNvPr>
          <p:cNvSpPr txBox="1">
            <a:spLocks/>
          </p:cNvSpPr>
          <p:nvPr/>
        </p:nvSpPr>
        <p:spPr>
          <a:xfrm>
            <a:off x="2741216" y="5103094"/>
            <a:ext cx="9285833" cy="14746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r-HR" sz="1800" b="1"/>
          </a:p>
          <a:p>
            <a:r>
              <a:rPr lang="hr-HR" sz="1800" b="1"/>
              <a:t>Način dokazivanja</a:t>
            </a:r>
          </a:p>
          <a:p>
            <a:pPr marL="457200" indent="-457200">
              <a:buFont typeface="Arial" panose="020B0604020202020204" pitchFamily="34" charset="0"/>
              <a:buChar char="•"/>
            </a:pPr>
            <a:r>
              <a:rPr lang="pl-PL" sz="1800"/>
              <a:t>Gospodarski subjekt je dužan u troškovniku upisati koliko iznosi ponuđeni jamstveni rok.</a:t>
            </a:r>
            <a:r>
              <a:rPr lang="hr-HR" sz="1800"/>
              <a:t>.</a:t>
            </a:r>
          </a:p>
          <a:p>
            <a:endParaRPr lang="hr-HR" sz="1800"/>
          </a:p>
        </p:txBody>
      </p:sp>
    </p:spTree>
    <p:extLst>
      <p:ext uri="{BB962C8B-B14F-4D97-AF65-F5344CB8AC3E}">
        <p14:creationId xmlns:p14="http://schemas.microsoft.com/office/powerpoint/2010/main" val="32556680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83247-6ECD-3EE1-3F83-22ECF56E9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09BB2-6551-6529-8CEB-8D5805829BBF}"/>
              </a:ext>
            </a:extLst>
          </p:cNvPr>
          <p:cNvSpPr>
            <a:spLocks noGrp="1"/>
          </p:cNvSpPr>
          <p:nvPr>
            <p:ph type="title"/>
          </p:nvPr>
        </p:nvSpPr>
        <p:spPr/>
        <p:txBody>
          <a:bodyPr/>
          <a:lstStyle/>
          <a:p>
            <a:r>
              <a:rPr lang="hr-HR"/>
              <a:t>Primjer 1 </a:t>
            </a:r>
            <a:r>
              <a:rPr lang="hr-HR" sz="4400"/>
              <a:t>(G1)</a:t>
            </a:r>
            <a:endParaRPr lang="hr-HR"/>
          </a:p>
        </p:txBody>
      </p:sp>
      <p:sp>
        <p:nvSpPr>
          <p:cNvPr id="3" name="Content Placeholder 2">
            <a:extLst>
              <a:ext uri="{FF2B5EF4-FFF2-40B4-BE49-F238E27FC236}">
                <a16:creationId xmlns:a16="http://schemas.microsoft.com/office/drawing/2014/main" id="{55388336-3DAC-2335-0C1C-F23FFAB6FDDE}"/>
              </a:ext>
            </a:extLst>
          </p:cNvPr>
          <p:cNvSpPr>
            <a:spLocks noGrp="1"/>
          </p:cNvSpPr>
          <p:nvPr>
            <p:ph idx="1"/>
          </p:nvPr>
        </p:nvSpPr>
        <p:spPr>
          <a:xfrm>
            <a:off x="1612641" y="1772348"/>
            <a:ext cx="9534426" cy="738159"/>
          </a:xfrm>
        </p:spPr>
        <p:txBody>
          <a:bodyPr>
            <a:normAutofit/>
          </a:bodyPr>
          <a:lstStyle/>
          <a:p>
            <a:r>
              <a:rPr lang="hr-HR" b="1"/>
              <a:t>Tehničke specifikacije</a:t>
            </a:r>
            <a:endParaRPr lang="hr-HR"/>
          </a:p>
        </p:txBody>
      </p:sp>
      <p:pic>
        <p:nvPicPr>
          <p:cNvPr id="8" name="Picture 7">
            <a:extLst>
              <a:ext uri="{FF2B5EF4-FFF2-40B4-BE49-F238E27FC236}">
                <a16:creationId xmlns:a16="http://schemas.microsoft.com/office/drawing/2014/main" id="{D0BEC0E1-46F1-CCB4-9A70-2BDD8B408CE6}"/>
              </a:ext>
            </a:extLst>
          </p:cNvPr>
          <p:cNvPicPr>
            <a:picLocks noChangeAspect="1"/>
          </p:cNvPicPr>
          <p:nvPr/>
        </p:nvPicPr>
        <p:blipFill>
          <a:blip r:embed="rId2"/>
          <a:stretch>
            <a:fillRect/>
          </a:stretch>
        </p:blipFill>
        <p:spPr>
          <a:xfrm>
            <a:off x="6467950" y="2354487"/>
            <a:ext cx="5080911" cy="2149026"/>
          </a:xfrm>
          <a:prstGeom prst="rect">
            <a:avLst/>
          </a:prstGeom>
        </p:spPr>
      </p:pic>
      <p:pic>
        <p:nvPicPr>
          <p:cNvPr id="10" name="Picture 9">
            <a:extLst>
              <a:ext uri="{FF2B5EF4-FFF2-40B4-BE49-F238E27FC236}">
                <a16:creationId xmlns:a16="http://schemas.microsoft.com/office/drawing/2014/main" id="{B9AF0036-EA14-3E84-EEEA-F4A5959854EF}"/>
              </a:ext>
            </a:extLst>
          </p:cNvPr>
          <p:cNvPicPr>
            <a:picLocks noChangeAspect="1"/>
          </p:cNvPicPr>
          <p:nvPr/>
        </p:nvPicPr>
        <p:blipFill>
          <a:blip r:embed="rId3"/>
          <a:stretch>
            <a:fillRect/>
          </a:stretch>
        </p:blipFill>
        <p:spPr>
          <a:xfrm>
            <a:off x="3119933" y="4582223"/>
            <a:ext cx="5349704" cy="1996613"/>
          </a:xfrm>
          <a:prstGeom prst="rect">
            <a:avLst/>
          </a:prstGeom>
        </p:spPr>
      </p:pic>
      <p:pic>
        <p:nvPicPr>
          <p:cNvPr id="12" name="Picture 11">
            <a:extLst>
              <a:ext uri="{FF2B5EF4-FFF2-40B4-BE49-F238E27FC236}">
                <a16:creationId xmlns:a16="http://schemas.microsoft.com/office/drawing/2014/main" id="{E6DE295C-44A8-8811-DF00-23A6C386229C}"/>
              </a:ext>
            </a:extLst>
          </p:cNvPr>
          <p:cNvPicPr>
            <a:picLocks noChangeAspect="1"/>
          </p:cNvPicPr>
          <p:nvPr/>
        </p:nvPicPr>
        <p:blipFill>
          <a:blip r:embed="rId4"/>
          <a:stretch>
            <a:fillRect/>
          </a:stretch>
        </p:blipFill>
        <p:spPr>
          <a:xfrm>
            <a:off x="473842" y="2354487"/>
            <a:ext cx="5906012" cy="2149026"/>
          </a:xfrm>
          <a:prstGeom prst="rect">
            <a:avLst/>
          </a:prstGeom>
        </p:spPr>
      </p:pic>
    </p:spTree>
    <p:extLst>
      <p:ext uri="{BB962C8B-B14F-4D97-AF65-F5344CB8AC3E}">
        <p14:creationId xmlns:p14="http://schemas.microsoft.com/office/powerpoint/2010/main" val="41065217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11C3-1FA4-9137-90C0-743208587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47D24-F8CB-4192-5253-1D5372ACA96C}"/>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1E3519B3-1542-81BB-194F-05D94F0C02F6}"/>
              </a:ext>
            </a:extLst>
          </p:cNvPr>
          <p:cNvSpPr>
            <a:spLocks noGrp="1"/>
          </p:cNvSpPr>
          <p:nvPr>
            <p:ph idx="1"/>
          </p:nvPr>
        </p:nvSpPr>
        <p:spPr>
          <a:xfrm>
            <a:off x="1612641" y="1947134"/>
            <a:ext cx="9534426" cy="3634676"/>
          </a:xfrm>
        </p:spPr>
        <p:txBody>
          <a:bodyPr>
            <a:normAutofit fontScale="85000" lnSpcReduction="10000"/>
          </a:bodyPr>
          <a:lstStyle/>
          <a:p>
            <a:r>
              <a:rPr lang="hr-HR" b="1"/>
              <a:t>Ugovorne odredbe:</a:t>
            </a:r>
          </a:p>
          <a:p>
            <a:r>
              <a:rPr lang="hr-HR"/>
              <a:t>Odabrani Ponuditelj je u obvezi, o svom trošku, isporučiti, istovariti s prijevoznog sredstva ponuditelja na navedenu lokaciju predmetnu robu. Naručitelj obavlja </a:t>
            </a:r>
            <a:r>
              <a:rPr lang="hr-HR" b="1"/>
              <a:t>vizualni pregled i kvantitativno preuzimanje robe</a:t>
            </a:r>
            <a:r>
              <a:rPr lang="hr-HR"/>
              <a:t>.</a:t>
            </a:r>
          </a:p>
          <a:p>
            <a:r>
              <a:rPr lang="hr-HR"/>
              <a:t>Nije dozvoljeno isporučiti veću količinu od tražene u pojedinoj dispoziciji/narudžbenici.</a:t>
            </a:r>
          </a:p>
          <a:p>
            <a:r>
              <a:rPr lang="hr-HR"/>
              <a:t>Na otpremni dokument potrebno je upisati naziv robe koji je u skladu s nazivom iz dispozicije/narudžbenice te HŽ šifre.</a:t>
            </a:r>
          </a:p>
          <a:p>
            <a:r>
              <a:rPr lang="hr-HR"/>
              <a:t>Svu zapakiranu/nezapakiranu robu potrebno je označiti HŽ šiframa sukladno ispostavljenoj dispoziciji/narudžbenici.</a:t>
            </a:r>
          </a:p>
        </p:txBody>
      </p:sp>
    </p:spTree>
    <p:extLst>
      <p:ext uri="{BB962C8B-B14F-4D97-AF65-F5344CB8AC3E}">
        <p14:creationId xmlns:p14="http://schemas.microsoft.com/office/powerpoint/2010/main" val="22435776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2433-D43D-7EB6-DDBA-FE09C1A8A3AD}"/>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E2B2D346-5CEE-0AE0-EF3A-A8484E13321A}"/>
              </a:ext>
            </a:extLst>
          </p:cNvPr>
          <p:cNvSpPr>
            <a:spLocks noGrp="1"/>
          </p:cNvSpPr>
          <p:nvPr>
            <p:ph idx="1"/>
          </p:nvPr>
        </p:nvSpPr>
        <p:spPr/>
        <p:txBody>
          <a:bodyPr>
            <a:normAutofit/>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Sredstva za higijenu</a:t>
            </a:r>
            <a:endParaRPr lang="hr-HR"/>
          </a:p>
        </p:txBody>
      </p:sp>
    </p:spTree>
    <p:extLst>
      <p:ext uri="{BB962C8B-B14F-4D97-AF65-F5344CB8AC3E}">
        <p14:creationId xmlns:p14="http://schemas.microsoft.com/office/powerpoint/2010/main" val="23209390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9137-FE42-D32A-DE9A-EED784E98831}"/>
              </a:ext>
            </a:extLst>
          </p:cNvPr>
          <p:cNvSpPr>
            <a:spLocks noGrp="1"/>
          </p:cNvSpPr>
          <p:nvPr>
            <p:ph type="title"/>
          </p:nvPr>
        </p:nvSpPr>
        <p:spPr/>
        <p:txBody>
          <a:bodyPr>
            <a:normAutofit/>
          </a:bodyPr>
          <a:lstStyle/>
          <a:p>
            <a:pPr fontAlgn="base"/>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BAE4C996-7F14-93A6-D981-CC180139C178}"/>
              </a:ext>
            </a:extLst>
          </p:cNvPr>
          <p:cNvSpPr>
            <a:spLocks noGrp="1"/>
          </p:cNvSpPr>
          <p:nvPr>
            <p:ph idx="1"/>
          </p:nvPr>
        </p:nvSpPr>
        <p:spPr/>
        <p:txBody>
          <a:bodyPr/>
          <a:lstStyle/>
          <a:p>
            <a:r>
              <a:rPr lang="hr-HR" b="0" i="0">
                <a:solidFill>
                  <a:srgbClr val="231F20"/>
                </a:solidFill>
                <a:effectLst/>
                <a:latin typeface="Minion Pro Cond"/>
              </a:rPr>
              <a:t>4. sredstva za higijenu, sapun, šampon, regenerator, kreme, ulja, proizvodi za kosu, dekorativna kozmetika i dezodoransi/</a:t>
            </a:r>
            <a:r>
              <a:rPr lang="hr-HR" b="0" i="0" err="1">
                <a:solidFill>
                  <a:srgbClr val="231F20"/>
                </a:solidFill>
                <a:effectLst/>
                <a:latin typeface="Minion Pro Cond"/>
              </a:rPr>
              <a:t>antiperspiranti</a:t>
            </a:r>
            <a:r>
              <a:rPr lang="hr-HR" b="0" i="0">
                <a:solidFill>
                  <a:srgbClr val="231F20"/>
                </a:solidFill>
                <a:effectLst/>
                <a:latin typeface="Minion Pro Cond"/>
              </a:rPr>
              <a:t>, </a:t>
            </a:r>
          </a:p>
          <a:p>
            <a:r>
              <a:rPr lang="hr-HR" b="0" i="0">
                <a:solidFill>
                  <a:srgbClr val="231F20"/>
                </a:solidFill>
                <a:effectLst/>
                <a:latin typeface="Minion Pro Cond"/>
              </a:rPr>
              <a:t>moraju biti </a:t>
            </a:r>
            <a:r>
              <a:rPr lang="hr-HR" b="0" i="0" u="sng">
                <a:solidFill>
                  <a:srgbClr val="231F20"/>
                </a:solidFill>
                <a:effectLst/>
                <a:latin typeface="Minion Pro Cond"/>
              </a:rPr>
              <a:t>u skladu s mjerilima oznake za okoliš EU </a:t>
            </a:r>
            <a:r>
              <a:rPr lang="hr-HR" b="0" i="0" u="sng" err="1">
                <a:solidFill>
                  <a:srgbClr val="231F20"/>
                </a:solidFill>
                <a:effectLst/>
                <a:latin typeface="Minion Pro Cond"/>
              </a:rPr>
              <a:t>Ecolabel</a:t>
            </a:r>
            <a:r>
              <a:rPr lang="hr-HR" b="0" i="0" u="sng">
                <a:solidFill>
                  <a:srgbClr val="231F20"/>
                </a:solidFill>
                <a:effectLst/>
                <a:latin typeface="Minion Pro Cond"/>
              </a:rPr>
              <a:t> za kozmetičke proizvode</a:t>
            </a:r>
            <a:endParaRPr lang="hr-HR" u="sng"/>
          </a:p>
        </p:txBody>
      </p:sp>
    </p:spTree>
    <p:extLst>
      <p:ext uri="{BB962C8B-B14F-4D97-AF65-F5344CB8AC3E}">
        <p14:creationId xmlns:p14="http://schemas.microsoft.com/office/powerpoint/2010/main" val="32813341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6876-FCE1-DA6D-3283-1E943D700CE1}"/>
              </a:ext>
            </a:extLst>
          </p:cNvPr>
          <p:cNvSpPr>
            <a:spLocks noGrp="1"/>
          </p:cNvSpPr>
          <p:nvPr>
            <p:ph type="title"/>
          </p:nvPr>
        </p:nvSpPr>
        <p:spPr>
          <a:xfrm>
            <a:off x="1047033" y="606751"/>
            <a:ext cx="9534426" cy="995915"/>
          </a:xfrm>
        </p:spPr>
        <p:txBody>
          <a:bodyPr>
            <a:normAutofit fontScale="90000"/>
          </a:bodyPr>
          <a:lstStyle/>
          <a:p>
            <a:r>
              <a:rPr lang="en-GB" sz="6000">
                <a:solidFill>
                  <a:schemeClr val="tx1"/>
                </a:solidFill>
                <a:latin typeface="+mj-lt"/>
              </a:rPr>
              <a:t>ODLUKA KOMISIJE (EU) 2021/1870</a:t>
            </a:r>
            <a:endParaRPr lang="hr-HR" sz="6000">
              <a:solidFill>
                <a:schemeClr val="tx1"/>
              </a:solidFill>
              <a:latin typeface="+mj-lt"/>
            </a:endParaRPr>
          </a:p>
        </p:txBody>
      </p:sp>
      <p:sp>
        <p:nvSpPr>
          <p:cNvPr id="3" name="Content Placeholder 2">
            <a:extLst>
              <a:ext uri="{FF2B5EF4-FFF2-40B4-BE49-F238E27FC236}">
                <a16:creationId xmlns:a16="http://schemas.microsoft.com/office/drawing/2014/main" id="{D331ECF1-B546-AB30-10C8-A9169E8850C9}"/>
              </a:ext>
            </a:extLst>
          </p:cNvPr>
          <p:cNvSpPr>
            <a:spLocks noGrp="1"/>
          </p:cNvSpPr>
          <p:nvPr>
            <p:ph idx="1"/>
          </p:nvPr>
        </p:nvSpPr>
        <p:spPr>
          <a:xfrm>
            <a:off x="859971" y="1904999"/>
            <a:ext cx="10287096" cy="3892485"/>
          </a:xfrm>
        </p:spPr>
        <p:txBody>
          <a:bodyPr>
            <a:normAutofit fontScale="92500"/>
          </a:bodyPr>
          <a:lstStyle/>
          <a:p>
            <a:pPr algn="just"/>
            <a:r>
              <a:rPr lang="hr-HR"/>
              <a:t>ODLUKA KOMISIJE (EU) 2021/1870 </a:t>
            </a:r>
            <a:r>
              <a:rPr lang="az-Cyrl-AZ"/>
              <a:t>о</a:t>
            </a:r>
            <a:r>
              <a:rPr lang="hr-HR"/>
              <a:t>d 22. listopada 2021. o utvrđivanju mjerila za dodjelu znaka za okoliš EU-a za kozmetičke proizvode i proizvode za njegu životinja </a:t>
            </a:r>
            <a:endParaRPr lang="hr-HR" noProof="0"/>
          </a:p>
          <a:p>
            <a:pPr algn="just"/>
            <a:r>
              <a:rPr lang="hr-HR"/>
              <a:t>Za potrebe ove Odluke primjenjuju se sljedeće definicije: </a:t>
            </a:r>
          </a:p>
          <a:p>
            <a:pPr marL="514350" indent="-514350" algn="just">
              <a:buAutoNum type="arabicParenR"/>
            </a:pPr>
            <a:r>
              <a:rPr lang="hr-HR"/>
              <a:t>„proizvodi koji se ne ispiru” znači proizvodi koji se prodaju kao proizvodi koji se ne moraju ukloniti vodom nakon primjene u uobičajenim uvjetima; </a:t>
            </a:r>
          </a:p>
          <a:p>
            <a:pPr marL="514350" indent="-514350" algn="just">
              <a:buAutoNum type="arabicParenR"/>
            </a:pPr>
            <a:r>
              <a:rPr lang="hr-HR"/>
              <a:t>„proizvodi koji se ispiru” znači proizvodi koji se prodaju kao proizvodi koji se moraju ukloniti vodom nakon primjene u uobičajenim uvjetima.</a:t>
            </a:r>
            <a:endParaRPr lang="hr-HR" noProof="0"/>
          </a:p>
        </p:txBody>
      </p:sp>
    </p:spTree>
    <p:extLst>
      <p:ext uri="{BB962C8B-B14F-4D97-AF65-F5344CB8AC3E}">
        <p14:creationId xmlns:p14="http://schemas.microsoft.com/office/powerpoint/2010/main" val="7684748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B7536E-65D8-C027-C71B-FF96BB879B99}"/>
              </a:ext>
            </a:extLst>
          </p:cNvPr>
          <p:cNvSpPr>
            <a:spLocks noGrp="1"/>
          </p:cNvSpPr>
          <p:nvPr>
            <p:ph type="title"/>
          </p:nvPr>
        </p:nvSpPr>
        <p:spPr>
          <a:xfrm>
            <a:off x="1381355" y="493629"/>
            <a:ext cx="9534426" cy="995915"/>
          </a:xfrm>
        </p:spPr>
        <p:txBody>
          <a:bodyPr/>
          <a:lstStyle/>
          <a:p>
            <a:r>
              <a:rPr lang="en-GB" sz="4400">
                <a:solidFill>
                  <a:schemeClr val="tx1"/>
                </a:solidFill>
                <a:latin typeface="+mj-lt"/>
              </a:rPr>
              <a:t>ODLUKA KOMISIJE (EU) 2021/1870</a:t>
            </a:r>
            <a:endParaRPr lang="hr-HR"/>
          </a:p>
        </p:txBody>
      </p:sp>
      <p:sp>
        <p:nvSpPr>
          <p:cNvPr id="3" name="Rezervirano mjesto sadržaja 2">
            <a:extLst>
              <a:ext uri="{FF2B5EF4-FFF2-40B4-BE49-F238E27FC236}">
                <a16:creationId xmlns:a16="http://schemas.microsoft.com/office/drawing/2014/main" id="{79956BC3-1273-0397-03D0-CD07185484AB}"/>
              </a:ext>
            </a:extLst>
          </p:cNvPr>
          <p:cNvSpPr>
            <a:spLocks noGrp="1"/>
          </p:cNvSpPr>
          <p:nvPr>
            <p:ph idx="1"/>
          </p:nvPr>
        </p:nvSpPr>
        <p:spPr>
          <a:xfrm>
            <a:off x="1150070" y="1913641"/>
            <a:ext cx="9996997" cy="3668169"/>
          </a:xfrm>
        </p:spPr>
        <p:txBody>
          <a:bodyPr/>
          <a:lstStyle/>
          <a:p>
            <a:r>
              <a:rPr lang="hr-HR"/>
              <a:t>Skupinu proizvoda „kozmetički proizvodi” čine sve tvari ili smjese koje su obuhvaćene Uredbom (EZ) br. 1223/2009, namijenjene dodiru s vanjskim dijelovima ljudskog tijela ili sa zubima i sluznicom usne šupljine isključivo ili prvenstveno radi njihova čišćenja, parfimiranja, zaštite i održavanja u dobrom stanju, mijenjanja njihova izgleda ili korekcije tjelesnih mirisa. </a:t>
            </a:r>
          </a:p>
          <a:p>
            <a:r>
              <a:rPr lang="hr-HR"/>
              <a:t>Skupina proizvoda „kozmetički proizvodi” uključuje proizvode za privatnu i profesionalnu upotrebu koji se ispiru i koji se ne ispiru.</a:t>
            </a:r>
          </a:p>
        </p:txBody>
      </p:sp>
    </p:spTree>
    <p:extLst>
      <p:ext uri="{BB962C8B-B14F-4D97-AF65-F5344CB8AC3E}">
        <p14:creationId xmlns:p14="http://schemas.microsoft.com/office/powerpoint/2010/main" val="54542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9916" y="513694"/>
            <a:ext cx="10551483" cy="995915"/>
          </a:xfrm>
        </p:spPr>
        <p:txBody>
          <a:bodyPr>
            <a:noAutofit/>
          </a:bodyPr>
          <a:lstStyle/>
          <a:p>
            <a:r>
              <a:rPr lang="hr-HR" sz="4000" noProof="0"/>
              <a:t>Zakonodavni okvir na nivou Republike Hrvatske</a:t>
            </a:r>
          </a:p>
        </p:txBody>
      </p:sp>
      <p:sp>
        <p:nvSpPr>
          <p:cNvPr id="8" name="Content Placeholder 7"/>
          <p:cNvSpPr>
            <a:spLocks noGrp="1"/>
          </p:cNvSpPr>
          <p:nvPr>
            <p:ph idx="1"/>
          </p:nvPr>
        </p:nvSpPr>
        <p:spPr>
          <a:xfrm>
            <a:off x="649917" y="1894986"/>
            <a:ext cx="11180570" cy="3690760"/>
          </a:xfrm>
        </p:spPr>
        <p:txBody>
          <a:bodyPr>
            <a:normAutofit/>
          </a:bodyPr>
          <a:lstStyle/>
          <a:p>
            <a:pPr marL="457200" indent="-457200">
              <a:buFont typeface="Wingdings" panose="05000000000000000000" pitchFamily="2" charset="2"/>
              <a:buChar char="q"/>
            </a:pPr>
            <a:r>
              <a:rPr lang="hr-HR" sz="2000" noProof="0">
                <a:solidFill>
                  <a:schemeClr val="tx1"/>
                </a:solidFill>
              </a:rPr>
              <a:t>Zakon o javnoj nabavi</a:t>
            </a:r>
          </a:p>
          <a:p>
            <a:pPr marL="457200" indent="-457200">
              <a:buFont typeface="Wingdings" panose="05000000000000000000" pitchFamily="2" charset="2"/>
              <a:buChar char="q"/>
            </a:pPr>
            <a:r>
              <a:rPr lang="hr-HR" sz="2000" noProof="0">
                <a:solidFill>
                  <a:schemeClr val="tx1"/>
                </a:solidFill>
              </a:rPr>
              <a:t>Odluka o provedbi zelene javne nabave</a:t>
            </a:r>
          </a:p>
          <a:p>
            <a:pPr marL="457200" indent="-457200">
              <a:buFont typeface="Wingdings" panose="05000000000000000000" pitchFamily="2" charset="2"/>
              <a:buChar char="q"/>
            </a:pPr>
            <a:r>
              <a:rPr lang="hr-HR" sz="2000" b="0" i="0" u="none" strike="noStrike" noProof="0">
                <a:solidFill>
                  <a:srgbClr val="008F4D"/>
                </a:solidFill>
                <a:effectLst/>
                <a:hlinkClick r:id="rId2"/>
              </a:rPr>
              <a:t>Zakon o promicanju čistih vozila </a:t>
            </a:r>
            <a:endParaRPr lang="hr-HR" sz="2000" noProof="0">
              <a:solidFill>
                <a:schemeClr val="tx1"/>
              </a:solidFill>
            </a:endParaRPr>
          </a:p>
          <a:p>
            <a:pPr marL="457200" indent="-457200">
              <a:buFont typeface="Wingdings" panose="05000000000000000000" pitchFamily="2" charset="2"/>
              <a:buChar char="q"/>
            </a:pPr>
            <a:r>
              <a:rPr lang="hr-HR" sz="2000" b="0" i="0" u="none" strike="noStrike" noProof="0">
                <a:solidFill>
                  <a:srgbClr val="008F4D"/>
                </a:solidFill>
                <a:effectLst/>
                <a:hlinkClick r:id="rId3"/>
              </a:rPr>
              <a:t>Zakon o energetskoj učinkovitosti</a:t>
            </a:r>
            <a:r>
              <a:rPr lang="hr-HR" sz="2000" b="0" i="0" noProof="0">
                <a:solidFill>
                  <a:srgbClr val="000000"/>
                </a:solidFill>
                <a:effectLst/>
              </a:rPr>
              <a:t> i njegove </a:t>
            </a:r>
            <a:r>
              <a:rPr lang="hr-HR" sz="2000" b="0" i="0" u="none" strike="noStrike" noProof="0">
                <a:solidFill>
                  <a:srgbClr val="008F4D"/>
                </a:solidFill>
                <a:effectLst/>
                <a:hlinkClick r:id="rId4"/>
              </a:rPr>
              <a:t>izmjene i dopune</a:t>
            </a:r>
            <a:r>
              <a:rPr lang="hr-HR" sz="2000" b="0" i="0" noProof="0">
                <a:solidFill>
                  <a:srgbClr val="000000"/>
                </a:solidFill>
                <a:effectLst/>
              </a:rPr>
              <a:t> </a:t>
            </a:r>
          </a:p>
          <a:p>
            <a:pPr marL="457200" indent="-457200">
              <a:buFont typeface="Wingdings" panose="05000000000000000000" pitchFamily="2" charset="2"/>
              <a:buChar char="q"/>
            </a:pPr>
            <a:r>
              <a:rPr lang="hr-HR" sz="2000" b="0" i="0" noProof="0">
                <a:solidFill>
                  <a:srgbClr val="000000"/>
                </a:solidFill>
                <a:effectLst/>
              </a:rPr>
              <a:t> </a:t>
            </a:r>
            <a:r>
              <a:rPr lang="hr-HR" sz="2000" b="0" i="0" u="none" strike="noStrike" noProof="0">
                <a:solidFill>
                  <a:srgbClr val="008F4D"/>
                </a:solidFill>
                <a:effectLst/>
                <a:hlinkClick r:id="rId5"/>
              </a:rPr>
              <a:t>Pravilnik o zahtjevima energetske učinkovitosti proizvoda povezanih s energijom u postupcima javne nabave</a:t>
            </a:r>
            <a:r>
              <a:rPr lang="hr-HR" sz="2000" b="0" i="0" noProof="0">
                <a:solidFill>
                  <a:srgbClr val="000000"/>
                </a:solidFill>
                <a:effectLst/>
              </a:rPr>
              <a:t> </a:t>
            </a:r>
            <a:endParaRPr lang="hr-HR" sz="2000" noProof="0"/>
          </a:p>
        </p:txBody>
      </p:sp>
    </p:spTree>
    <p:extLst>
      <p:ext uri="{BB962C8B-B14F-4D97-AF65-F5344CB8AC3E}">
        <p14:creationId xmlns:p14="http://schemas.microsoft.com/office/powerpoint/2010/main" val="3141336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2D1F-4A4D-FBDB-99C4-EF5B94CBE87D}"/>
              </a:ext>
            </a:extLst>
          </p:cNvPr>
          <p:cNvSpPr>
            <a:spLocks noGrp="1"/>
          </p:cNvSpPr>
          <p:nvPr>
            <p:ph type="title"/>
          </p:nvPr>
        </p:nvSpPr>
        <p:spPr>
          <a:xfrm>
            <a:off x="772886" y="776433"/>
            <a:ext cx="10374181" cy="995915"/>
          </a:xfrm>
        </p:spPr>
        <p:txBody>
          <a:bodyPr>
            <a:noAutofit/>
          </a:bodyPr>
          <a:lstStyle/>
          <a:p>
            <a:r>
              <a:rPr lang="pl-PL" sz="3500" noProof="0"/>
              <a:t>Mjerila za dodjelu znaka za okoliš EU-a za „kozmetičke proizvode” su sljedeća:</a:t>
            </a:r>
          </a:p>
        </p:txBody>
      </p:sp>
      <p:sp>
        <p:nvSpPr>
          <p:cNvPr id="3" name="Content Placeholder 2">
            <a:extLst>
              <a:ext uri="{FF2B5EF4-FFF2-40B4-BE49-F238E27FC236}">
                <a16:creationId xmlns:a16="http://schemas.microsoft.com/office/drawing/2014/main" id="{CE473C07-8271-5CC8-1BF8-C073BE2F8A44}"/>
              </a:ext>
            </a:extLst>
          </p:cNvPr>
          <p:cNvSpPr>
            <a:spLocks noGrp="1"/>
          </p:cNvSpPr>
          <p:nvPr>
            <p:ph idx="1"/>
          </p:nvPr>
        </p:nvSpPr>
        <p:spPr>
          <a:xfrm>
            <a:off x="772886" y="1970314"/>
            <a:ext cx="10374181" cy="3611496"/>
          </a:xfrm>
        </p:spPr>
        <p:txBody>
          <a:bodyPr>
            <a:normAutofit fontScale="85000" lnSpcReduction="20000"/>
          </a:bodyPr>
          <a:lstStyle/>
          <a:p>
            <a:r>
              <a:rPr lang="hr-HR" noProof="0"/>
              <a:t>1. toksičnost za vodene organizme: kritični volumen razrjeđenja (CDV) proizvoda koji se ispiru;</a:t>
            </a:r>
          </a:p>
          <a:p>
            <a:r>
              <a:rPr lang="hr-HR" noProof="0"/>
              <a:t>2. biorazgradivost proizvoda koji se ispiru;</a:t>
            </a:r>
          </a:p>
          <a:p>
            <a:r>
              <a:rPr lang="hr-HR" noProof="0"/>
              <a:t>3. toksičnost za vodeni okoliš i biorazgradivost proizvoda koji se ne ispiru;</a:t>
            </a:r>
          </a:p>
          <a:p>
            <a:r>
              <a:rPr lang="hr-HR" noProof="0"/>
              <a:t>4. tvari čija je upotreba zabranjena ili ograničena;</a:t>
            </a:r>
          </a:p>
          <a:p>
            <a:r>
              <a:rPr lang="hr-HR" noProof="0"/>
              <a:t>5. pakiranje;</a:t>
            </a:r>
          </a:p>
          <a:p>
            <a:r>
              <a:rPr lang="hr-HR" noProof="0"/>
              <a:t>6. palmino ulje iz održivih izvora, uključujući ulje od palminih koštica i njihove derivate;</a:t>
            </a:r>
          </a:p>
          <a:p>
            <a:r>
              <a:rPr lang="hr-HR" noProof="0"/>
              <a:t>7. prikladnost za upotrebu;</a:t>
            </a:r>
          </a:p>
          <a:p>
            <a:r>
              <a:rPr lang="hr-HR" noProof="0"/>
              <a:t>8. informacije na znaku za okoliš EU-a.</a:t>
            </a:r>
          </a:p>
        </p:txBody>
      </p:sp>
    </p:spTree>
    <p:extLst>
      <p:ext uri="{BB962C8B-B14F-4D97-AF65-F5344CB8AC3E}">
        <p14:creationId xmlns:p14="http://schemas.microsoft.com/office/powerpoint/2010/main" val="302961977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9AE65A-80AE-0202-6451-EF71E1C5FAF9}"/>
              </a:ext>
            </a:extLst>
          </p:cNvPr>
          <p:cNvSpPr>
            <a:spLocks noGrp="1"/>
          </p:cNvSpPr>
          <p:nvPr>
            <p:ph type="title"/>
          </p:nvPr>
        </p:nvSpPr>
        <p:spPr>
          <a:xfrm>
            <a:off x="387157" y="220251"/>
            <a:ext cx="9534426" cy="995915"/>
          </a:xfrm>
        </p:spPr>
        <p:txBody>
          <a:bodyPr/>
          <a:lstStyle/>
          <a:p>
            <a:pPr algn="ctr"/>
            <a:r>
              <a:rPr lang="hr-HR"/>
              <a:t>Granične vrijednosti CDV-a</a:t>
            </a:r>
          </a:p>
        </p:txBody>
      </p:sp>
      <p:graphicFrame>
        <p:nvGraphicFramePr>
          <p:cNvPr id="4" name="Rezervirano mjesto sadržaja 3">
            <a:extLst>
              <a:ext uri="{FF2B5EF4-FFF2-40B4-BE49-F238E27FC236}">
                <a16:creationId xmlns:a16="http://schemas.microsoft.com/office/drawing/2014/main" id="{C1953733-86C4-3E05-33A3-6A6F6483CFEA}"/>
              </a:ext>
            </a:extLst>
          </p:cNvPr>
          <p:cNvGraphicFramePr>
            <a:graphicFrameLocks noGrp="1"/>
          </p:cNvGraphicFramePr>
          <p:nvPr>
            <p:ph idx="1"/>
          </p:nvPr>
        </p:nvGraphicFramePr>
        <p:xfrm>
          <a:off x="476583" y="995526"/>
          <a:ext cx="10675326" cy="5156200"/>
        </p:xfrm>
        <a:graphic>
          <a:graphicData uri="http://schemas.openxmlformats.org/drawingml/2006/table">
            <a:tbl>
              <a:tblPr firstRow="1" bandRow="1">
                <a:tableStyleId>{5C22544A-7EE6-4342-B048-85BDC9FD1C3A}</a:tableStyleId>
              </a:tblPr>
              <a:tblGrid>
                <a:gridCol w="5427403">
                  <a:extLst>
                    <a:ext uri="{9D8B030D-6E8A-4147-A177-3AD203B41FA5}">
                      <a16:colId xmlns:a16="http://schemas.microsoft.com/office/drawing/2014/main" val="713739533"/>
                    </a:ext>
                  </a:extLst>
                </a:gridCol>
                <a:gridCol w="5247923">
                  <a:extLst>
                    <a:ext uri="{9D8B030D-6E8A-4147-A177-3AD203B41FA5}">
                      <a16:colId xmlns:a16="http://schemas.microsoft.com/office/drawing/2014/main" val="2435516678"/>
                    </a:ext>
                  </a:extLst>
                </a:gridCol>
              </a:tblGrid>
              <a:tr h="370840">
                <a:tc>
                  <a:txBody>
                    <a:bodyPr/>
                    <a:lstStyle/>
                    <a:p>
                      <a:pPr algn="ctr"/>
                      <a:r>
                        <a:rPr lang="da-DK"/>
                        <a:t>Proizvod</a:t>
                      </a:r>
                      <a:endParaRPr lang="hr-HR"/>
                    </a:p>
                  </a:txBody>
                  <a:tcPr/>
                </a:tc>
                <a:tc>
                  <a:txBody>
                    <a:bodyPr/>
                    <a:lstStyle/>
                    <a:p>
                      <a:pPr algn="ctr"/>
                      <a:r>
                        <a:rPr lang="da-DK"/>
                        <a:t>CDV (l/g AC) </a:t>
                      </a:r>
                      <a:endParaRPr lang="hr-HR"/>
                    </a:p>
                  </a:txBody>
                  <a:tcPr/>
                </a:tc>
                <a:extLst>
                  <a:ext uri="{0D108BD9-81ED-4DB2-BD59-A6C34878D82A}">
                    <a16:rowId xmlns:a16="http://schemas.microsoft.com/office/drawing/2014/main" val="128514781"/>
                  </a:ext>
                </a:extLst>
              </a:tr>
              <a:tr h="370840">
                <a:tc>
                  <a:txBody>
                    <a:bodyPr/>
                    <a:lstStyle/>
                    <a:p>
                      <a:r>
                        <a:rPr lang="hr-HR"/>
                        <a:t>Šamponi, sapuni, pripravci za tuširanje, sapuni za brijanje i zubna pasta (kruti oblik)</a:t>
                      </a:r>
                    </a:p>
                  </a:txBody>
                  <a:tcPr/>
                </a:tc>
                <a:tc>
                  <a:txBody>
                    <a:bodyPr/>
                    <a:lstStyle/>
                    <a:p>
                      <a:r>
                        <a:rPr lang="hr-HR"/>
                        <a:t>2 200</a:t>
                      </a:r>
                    </a:p>
                  </a:txBody>
                  <a:tcPr/>
                </a:tc>
                <a:extLst>
                  <a:ext uri="{0D108BD9-81ED-4DB2-BD59-A6C34878D82A}">
                    <a16:rowId xmlns:a16="http://schemas.microsoft.com/office/drawing/2014/main" val="34947377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Tekući sapuni i pripravci za tuširanje</a:t>
                      </a:r>
                    </a:p>
                  </a:txBody>
                  <a:tcPr/>
                </a:tc>
                <a:tc>
                  <a:txBody>
                    <a:bodyPr/>
                    <a:lstStyle/>
                    <a:p>
                      <a:r>
                        <a:rPr lang="hr-HR"/>
                        <a:t>10 000</a:t>
                      </a:r>
                    </a:p>
                  </a:txBody>
                  <a:tcPr/>
                </a:tc>
                <a:extLst>
                  <a:ext uri="{0D108BD9-81ED-4DB2-BD59-A6C34878D82A}">
                    <a16:rowId xmlns:a16="http://schemas.microsoft.com/office/drawing/2014/main" val="2114127673"/>
                  </a:ext>
                </a:extLst>
              </a:tr>
              <a:tr h="370840">
                <a:tc>
                  <a:txBody>
                    <a:bodyPr/>
                    <a:lstStyle/>
                    <a:p>
                      <a:r>
                        <a:rPr lang="hr-HR"/>
                        <a:t>Šamponi (tekući oblik)</a:t>
                      </a:r>
                    </a:p>
                  </a:txBody>
                  <a:tcPr/>
                </a:tc>
                <a:tc>
                  <a:txBody>
                    <a:bodyPr/>
                    <a:lstStyle/>
                    <a:p>
                      <a:r>
                        <a:rPr lang="hr-HR"/>
                        <a:t>11 000</a:t>
                      </a:r>
                    </a:p>
                  </a:txBody>
                  <a:tcPr/>
                </a:tc>
                <a:extLst>
                  <a:ext uri="{0D108BD9-81ED-4DB2-BD59-A6C34878D82A}">
                    <a16:rowId xmlns:a16="http://schemas.microsoft.com/office/drawing/2014/main" val="26815367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Kozmetički proizvodi za žensku higijenu</a:t>
                      </a:r>
                    </a:p>
                  </a:txBody>
                  <a:tcPr/>
                </a:tc>
                <a:tc>
                  <a:txBody>
                    <a:bodyPr/>
                    <a:lstStyle/>
                    <a:p>
                      <a:r>
                        <a:rPr lang="hr-HR"/>
                        <a:t>12 000</a:t>
                      </a:r>
                    </a:p>
                  </a:txBody>
                  <a:tcPr/>
                </a:tc>
                <a:extLst>
                  <a:ext uri="{0D108BD9-81ED-4DB2-BD59-A6C34878D82A}">
                    <a16:rowId xmlns:a16="http://schemas.microsoft.com/office/drawing/2014/main" val="1448969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Regeneratori za kosu</a:t>
                      </a:r>
                    </a:p>
                  </a:txBody>
                  <a:tcPr/>
                </a:tc>
                <a:tc>
                  <a:txBody>
                    <a:bodyPr/>
                    <a:lstStyle/>
                    <a:p>
                      <a:r>
                        <a:rPr lang="hr-HR"/>
                        <a:t>12 000</a:t>
                      </a:r>
                    </a:p>
                  </a:txBody>
                  <a:tcPr/>
                </a:tc>
                <a:extLst>
                  <a:ext uri="{0D108BD9-81ED-4DB2-BD59-A6C34878D82A}">
                    <a16:rowId xmlns:a16="http://schemas.microsoft.com/office/drawing/2014/main" val="3611540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Proizvodi za oblikovanje i njegu kose koji se ispiru (proizvodi za bojenje kose)</a:t>
                      </a:r>
                    </a:p>
                  </a:txBody>
                  <a:tcPr/>
                </a:tc>
                <a:tc>
                  <a:txBody>
                    <a:bodyPr/>
                    <a:lstStyle/>
                    <a:p>
                      <a:r>
                        <a:rPr lang="hr-HR"/>
                        <a:t>12 000</a:t>
                      </a:r>
                    </a:p>
                  </a:txBody>
                  <a:tcPr/>
                </a:tc>
                <a:extLst>
                  <a:ext uri="{0D108BD9-81ED-4DB2-BD59-A6C34878D82A}">
                    <a16:rowId xmlns:a16="http://schemas.microsoft.com/office/drawing/2014/main" val="1173194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Proizvodi za njegu kože koji se ispiru (sredstva za eksfolijaciju)</a:t>
                      </a:r>
                    </a:p>
                  </a:txBody>
                  <a:tcPr/>
                </a:tc>
                <a:tc>
                  <a:txBody>
                    <a:bodyPr/>
                    <a:lstStyle/>
                    <a:p>
                      <a:r>
                        <a:rPr lang="hr-HR"/>
                        <a:t>12 000</a:t>
                      </a:r>
                    </a:p>
                  </a:txBody>
                  <a:tcPr/>
                </a:tc>
                <a:extLst>
                  <a:ext uri="{0D108BD9-81ED-4DB2-BD59-A6C34878D82A}">
                    <a16:rowId xmlns:a16="http://schemas.microsoft.com/office/drawing/2014/main" val="4215081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a:t>Pjene za brijanje, gelovi za brijanje, kreme za brijanje</a:t>
                      </a:r>
                    </a:p>
                  </a:txBody>
                  <a:tcPr/>
                </a:tc>
                <a:tc>
                  <a:txBody>
                    <a:bodyPr/>
                    <a:lstStyle/>
                    <a:p>
                      <a:r>
                        <a:rPr lang="hr-HR"/>
                        <a:t>12 000</a:t>
                      </a:r>
                    </a:p>
                  </a:txBody>
                  <a:tcPr/>
                </a:tc>
                <a:extLst>
                  <a:ext uri="{0D108BD9-81ED-4DB2-BD59-A6C34878D82A}">
                    <a16:rowId xmlns:a16="http://schemas.microsoft.com/office/drawing/2014/main" val="1843559838"/>
                  </a:ext>
                </a:extLst>
              </a:tr>
              <a:tr h="370840">
                <a:tc>
                  <a:txBody>
                    <a:bodyPr/>
                    <a:lstStyle/>
                    <a:p>
                      <a:r>
                        <a:rPr lang="hr-HR"/>
                        <a:t>Zubna pasta i tekućina za ispiranje usne šupljine </a:t>
                      </a:r>
                    </a:p>
                  </a:txBody>
                  <a:tcPr/>
                </a:tc>
                <a:tc>
                  <a:txBody>
                    <a:bodyPr/>
                    <a:lstStyle/>
                    <a:p>
                      <a:r>
                        <a:rPr lang="hr-HR"/>
                        <a:t>12 000</a:t>
                      </a:r>
                    </a:p>
                    <a:p>
                      <a:endParaRPr lang="hr-HR"/>
                    </a:p>
                  </a:txBody>
                  <a:tcPr/>
                </a:tc>
                <a:extLst>
                  <a:ext uri="{0D108BD9-81ED-4DB2-BD59-A6C34878D82A}">
                    <a16:rowId xmlns:a16="http://schemas.microsoft.com/office/drawing/2014/main" val="3817002981"/>
                  </a:ext>
                </a:extLst>
              </a:tr>
              <a:tr h="370840">
                <a:tc>
                  <a:txBody>
                    <a:bodyPr/>
                    <a:lstStyle/>
                    <a:p>
                      <a:r>
                        <a:rPr lang="it-IT"/>
                        <a:t>Ostali </a:t>
                      </a:r>
                      <a:r>
                        <a:rPr lang="it-IT" err="1"/>
                        <a:t>proizvodi</a:t>
                      </a:r>
                      <a:r>
                        <a:rPr lang="it-IT"/>
                        <a:t> </a:t>
                      </a:r>
                      <a:r>
                        <a:rPr lang="it-IT" err="1"/>
                        <a:t>koji</a:t>
                      </a:r>
                      <a:r>
                        <a:rPr lang="it-IT"/>
                        <a:t> se </a:t>
                      </a:r>
                      <a:r>
                        <a:rPr lang="it-IT" err="1"/>
                        <a:t>ispiru</a:t>
                      </a:r>
                      <a:r>
                        <a:rPr lang="it-IT"/>
                        <a:t> </a:t>
                      </a:r>
                      <a:endParaRPr lang="hr-HR"/>
                    </a:p>
                  </a:txBody>
                  <a:tcPr/>
                </a:tc>
                <a:tc>
                  <a:txBody>
                    <a:bodyPr/>
                    <a:lstStyle/>
                    <a:p>
                      <a:r>
                        <a:rPr lang="hr-HR"/>
                        <a:t>12 000</a:t>
                      </a:r>
                    </a:p>
                  </a:txBody>
                  <a:tcPr/>
                </a:tc>
                <a:extLst>
                  <a:ext uri="{0D108BD9-81ED-4DB2-BD59-A6C34878D82A}">
                    <a16:rowId xmlns:a16="http://schemas.microsoft.com/office/drawing/2014/main" val="626315707"/>
                  </a:ext>
                </a:extLst>
              </a:tr>
            </a:tbl>
          </a:graphicData>
        </a:graphic>
      </p:graphicFrame>
    </p:spTree>
    <p:extLst>
      <p:ext uri="{BB962C8B-B14F-4D97-AF65-F5344CB8AC3E}">
        <p14:creationId xmlns:p14="http://schemas.microsoft.com/office/powerpoint/2010/main" val="36756626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206-A4FA-94DF-0C76-E5994E7150EA}"/>
              </a:ext>
            </a:extLst>
          </p:cNvPr>
          <p:cNvSpPr>
            <a:spLocks noGrp="1"/>
          </p:cNvSpPr>
          <p:nvPr>
            <p:ph type="title"/>
          </p:nvPr>
        </p:nvSpPr>
        <p:spPr/>
        <p:txBody>
          <a:bodyPr/>
          <a:lstStyle/>
          <a:p>
            <a:r>
              <a:rPr lang="hr-HR" sz="4400" noProof="0"/>
              <a:t>Mjerila za dodjelu znaka za okoliš EU-a</a:t>
            </a:r>
            <a:endParaRPr lang="hr-HR"/>
          </a:p>
        </p:txBody>
      </p:sp>
      <p:sp>
        <p:nvSpPr>
          <p:cNvPr id="3" name="Content Placeholder 2">
            <a:extLst>
              <a:ext uri="{FF2B5EF4-FFF2-40B4-BE49-F238E27FC236}">
                <a16:creationId xmlns:a16="http://schemas.microsoft.com/office/drawing/2014/main" id="{F5308FB9-B708-1CDD-DC66-793B1032D69E}"/>
              </a:ext>
            </a:extLst>
          </p:cNvPr>
          <p:cNvSpPr>
            <a:spLocks noGrp="1"/>
          </p:cNvSpPr>
          <p:nvPr>
            <p:ph idx="1"/>
          </p:nvPr>
        </p:nvSpPr>
        <p:spPr>
          <a:xfrm>
            <a:off x="1328787" y="1826552"/>
            <a:ext cx="9534426" cy="3350858"/>
          </a:xfrm>
        </p:spPr>
        <p:txBody>
          <a:bodyPr/>
          <a:lstStyle/>
          <a:p>
            <a:r>
              <a:rPr lang="hr-HR"/>
              <a:t>Za svako od mjerila, Odlukom EK je propisan kriterij po kojem se načelno može odrediti jednakovrijednost </a:t>
            </a:r>
          </a:p>
          <a:p>
            <a:r>
              <a:rPr lang="hr-HR">
                <a:hlinkClick r:id="rId2"/>
              </a:rPr>
              <a:t>https://eur-lex.europa.eu/legal-content/HR/TXT/PDF/?uri=CELEX:32021D1870</a:t>
            </a:r>
            <a:r>
              <a:rPr lang="hr-HR"/>
              <a:t> </a:t>
            </a:r>
          </a:p>
        </p:txBody>
      </p:sp>
    </p:spTree>
    <p:extLst>
      <p:ext uri="{BB962C8B-B14F-4D97-AF65-F5344CB8AC3E}">
        <p14:creationId xmlns:p14="http://schemas.microsoft.com/office/powerpoint/2010/main" val="15116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FADA93-33F4-A3B3-B6FD-CA1F1E6BA576}"/>
              </a:ext>
            </a:extLst>
          </p:cNvPr>
          <p:cNvSpPr>
            <a:spLocks noGrp="1"/>
          </p:cNvSpPr>
          <p:nvPr>
            <p:ph type="title"/>
          </p:nvPr>
        </p:nvSpPr>
        <p:spPr>
          <a:xfrm>
            <a:off x="811362" y="778393"/>
            <a:ext cx="9954047" cy="995915"/>
          </a:xfrm>
        </p:spPr>
        <p:txBody>
          <a:bodyPr>
            <a:normAutofit fontScale="90000"/>
          </a:bodyPr>
          <a:lstStyle/>
          <a:p>
            <a:r>
              <a:rPr lang="hr-HR" b="1" i="0">
                <a:solidFill>
                  <a:srgbClr val="212529"/>
                </a:solidFill>
                <a:effectLst/>
                <a:latin typeface="Source Sans Pro" panose="020B0503030403020204" pitchFamily="34" charset="0"/>
              </a:rPr>
              <a:t>Primjer 1:</a:t>
            </a:r>
            <a:br>
              <a:rPr lang="hr-HR" b="1" i="0">
                <a:solidFill>
                  <a:srgbClr val="212529"/>
                </a:solidFill>
                <a:effectLst/>
                <a:latin typeface="Source Sans Pro" panose="020B0503030403020204" pitchFamily="34" charset="0"/>
              </a:rPr>
            </a:br>
            <a:r>
              <a:rPr lang="hr-HR" b="1" i="0">
                <a:solidFill>
                  <a:srgbClr val="212529"/>
                </a:solidFill>
                <a:effectLst/>
                <a:latin typeface="Source Sans Pro" panose="020B0503030403020204" pitchFamily="34" charset="0"/>
              </a:rPr>
              <a:t>Nabava higijenskih potrepština i sredstava za čišćenje – Op</a:t>
            </a:r>
            <a:r>
              <a:rPr lang="hr-HR">
                <a:solidFill>
                  <a:srgbClr val="212529"/>
                </a:solidFill>
                <a:latin typeface="Source Sans Pro" panose="020B0503030403020204" pitchFamily="34" charset="0"/>
              </a:rPr>
              <a:t>ćina Selca</a:t>
            </a:r>
            <a:br>
              <a:rPr lang="hr-HR" b="0" i="0">
                <a:solidFill>
                  <a:srgbClr val="212529"/>
                </a:solidFill>
                <a:effectLst/>
                <a:latin typeface="Source Sans Pro" panose="020B0503030403020204" pitchFamily="34" charset="0"/>
              </a:rPr>
            </a:br>
            <a:r>
              <a:rPr lang="hr-HR" b="0" i="0">
                <a:solidFill>
                  <a:srgbClr val="212529"/>
                </a:solidFill>
                <a:effectLst/>
                <a:latin typeface="Source Sans Pro" panose="020B0503030403020204" pitchFamily="34" charset="0"/>
              </a:rPr>
              <a:t>- tehničke specifikacije</a:t>
            </a:r>
            <a:endParaRPr lang="hr-HR"/>
          </a:p>
        </p:txBody>
      </p:sp>
      <p:graphicFrame>
        <p:nvGraphicFramePr>
          <p:cNvPr id="4" name="Rezervirano mjesto sadržaja 3">
            <a:extLst>
              <a:ext uri="{FF2B5EF4-FFF2-40B4-BE49-F238E27FC236}">
                <a16:creationId xmlns:a16="http://schemas.microsoft.com/office/drawing/2014/main" id="{CFF4D1EF-D3B7-7FF7-542A-28AC552F2F0D}"/>
              </a:ext>
            </a:extLst>
          </p:cNvPr>
          <p:cNvGraphicFramePr>
            <a:graphicFrameLocks noGrp="1"/>
          </p:cNvGraphicFramePr>
          <p:nvPr>
            <p:ph idx="1"/>
          </p:nvPr>
        </p:nvGraphicFramePr>
        <p:xfrm>
          <a:off x="1668544" y="2356701"/>
          <a:ext cx="7239786" cy="3722900"/>
        </p:xfrm>
        <a:graphic>
          <a:graphicData uri="http://schemas.openxmlformats.org/drawingml/2006/table">
            <a:tbl>
              <a:tblPr/>
              <a:tblGrid>
                <a:gridCol w="514188">
                  <a:extLst>
                    <a:ext uri="{9D8B030D-6E8A-4147-A177-3AD203B41FA5}">
                      <a16:colId xmlns:a16="http://schemas.microsoft.com/office/drawing/2014/main" val="265231381"/>
                    </a:ext>
                  </a:extLst>
                </a:gridCol>
                <a:gridCol w="6725598">
                  <a:extLst>
                    <a:ext uri="{9D8B030D-6E8A-4147-A177-3AD203B41FA5}">
                      <a16:colId xmlns:a16="http://schemas.microsoft.com/office/drawing/2014/main" val="513084265"/>
                    </a:ext>
                  </a:extLst>
                </a:gridCol>
              </a:tblGrid>
              <a:tr h="297832">
                <a:tc>
                  <a:txBody>
                    <a:bodyPr/>
                    <a:lstStyle/>
                    <a:p>
                      <a:pPr algn="ctr" fontAlgn="ctr"/>
                      <a:r>
                        <a:rPr lang="hr-HR" sz="800" b="1" i="0" u="none" strike="noStrike">
                          <a:solidFill>
                            <a:srgbClr val="000000"/>
                          </a:solidFill>
                          <a:effectLst/>
                          <a:latin typeface="Calibri" panose="020F0502020204030204" pitchFamily="34" charset="0"/>
                        </a:rPr>
                        <a:t>BR. </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hr-HR" sz="800" b="1" i="0" u="none" strike="noStrike">
                          <a:solidFill>
                            <a:srgbClr val="000000"/>
                          </a:solidFill>
                          <a:effectLst/>
                          <a:latin typeface="Calibri" panose="020F0502020204030204" pitchFamily="34" charset="0"/>
                        </a:rPr>
                        <a:t>OPIS STAVKE</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3970191"/>
                  </a:ext>
                </a:extLst>
              </a:tr>
              <a:tr h="297832">
                <a:tc>
                  <a:txBody>
                    <a:bodyPr/>
                    <a:lstStyle/>
                    <a:p>
                      <a:pPr algn="ctr" fontAlgn="ctr"/>
                      <a:r>
                        <a:rPr lang="hr-HR" sz="800" b="1" i="0" u="none" strike="noStrike">
                          <a:solidFill>
                            <a:srgbClr val="000000"/>
                          </a:solidFill>
                          <a:effectLst/>
                          <a:latin typeface="Calibri" panose="020F0502020204030204" pitchFamily="34" charset="0"/>
                        </a:rPr>
                        <a:t>1.</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Sredstvo za pranje posuđa min. 450 ml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Tekuće sredstvo za ručno pranje posuđa, za otklanjanje masnoća</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2007239"/>
                  </a:ext>
                </a:extLst>
              </a:tr>
              <a:tr h="297832">
                <a:tc>
                  <a:txBody>
                    <a:bodyPr/>
                    <a:lstStyle/>
                    <a:p>
                      <a:pPr algn="ctr" fontAlgn="ctr"/>
                      <a:r>
                        <a:rPr lang="hr-HR" sz="800" b="1" i="0" u="none" strike="noStrike">
                          <a:solidFill>
                            <a:srgbClr val="000000"/>
                          </a:solidFill>
                          <a:effectLst/>
                          <a:latin typeface="Calibri" panose="020F0502020204030204" pitchFamily="34" charset="0"/>
                        </a:rPr>
                        <a:t>2.</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Pakiranje troslojnog toaletnog papira min. 10/1</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U roli, troslojni, 100% celuloza, pakiranje min. 10/1</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772386"/>
                  </a:ext>
                </a:extLst>
              </a:tr>
              <a:tr h="297832">
                <a:tc>
                  <a:txBody>
                    <a:bodyPr/>
                    <a:lstStyle/>
                    <a:p>
                      <a:pPr algn="ctr" fontAlgn="ctr"/>
                      <a:r>
                        <a:rPr lang="hr-HR" sz="800" b="1" i="0" u="none" strike="noStrike">
                          <a:solidFill>
                            <a:srgbClr val="000000"/>
                          </a:solidFill>
                          <a:effectLst/>
                          <a:latin typeface="Calibri" panose="020F0502020204030204" pitchFamily="34" charset="0"/>
                        </a:rPr>
                        <a:t>3.</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Papirnati troslojni ručnici min. 4/1</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U roli, troslojni, 100% celuloza, pakiranje min. 4/1</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0240654"/>
                  </a:ext>
                </a:extLst>
              </a:tr>
              <a:tr h="446748">
                <a:tc>
                  <a:txBody>
                    <a:bodyPr/>
                    <a:lstStyle/>
                    <a:p>
                      <a:pPr algn="ctr" fontAlgn="ctr"/>
                      <a:r>
                        <a:rPr lang="hr-HR" sz="800" b="1" i="0" u="none" strike="noStrike">
                          <a:solidFill>
                            <a:srgbClr val="000000"/>
                          </a:solidFill>
                          <a:effectLst/>
                          <a:latin typeface="Calibri" panose="020F0502020204030204" pitchFamily="34" charset="0"/>
                        </a:rPr>
                        <a:t>4.</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Sredstvo za pranje ruku min. 300 ml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Tekući sapun s pumpicom  za pranje i njegu ruku s antibakterijskim djelovanjem</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2329835"/>
                  </a:ext>
                </a:extLst>
              </a:tr>
              <a:tr h="297832">
                <a:tc>
                  <a:txBody>
                    <a:bodyPr/>
                    <a:lstStyle/>
                    <a:p>
                      <a:pPr algn="ctr" fontAlgn="ctr"/>
                      <a:r>
                        <a:rPr lang="hr-HR" sz="800" b="1" i="0" u="none" strike="noStrike">
                          <a:solidFill>
                            <a:srgbClr val="000000"/>
                          </a:solidFill>
                          <a:effectLst/>
                          <a:latin typeface="Calibri" panose="020F0502020204030204" pitchFamily="34" charset="0"/>
                        </a:rPr>
                        <a:t>5.</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sv-SE" sz="800" b="1" i="0" u="none" strike="noStrike">
                          <a:solidFill>
                            <a:srgbClr val="000000"/>
                          </a:solidFill>
                          <a:effectLst/>
                          <a:latin typeface="Calibri" panose="020F0502020204030204" pitchFamily="34" charset="0"/>
                        </a:rPr>
                        <a:t>Sredstvo za tuširanje min. 350 ml</a:t>
                      </a:r>
                      <a:br>
                        <a:rPr lang="sv-SE" sz="800" b="0" i="0" u="none" strike="noStrike">
                          <a:solidFill>
                            <a:srgbClr val="000000"/>
                          </a:solidFill>
                          <a:effectLst/>
                          <a:latin typeface="Calibri" panose="020F0502020204030204" pitchFamily="34" charset="0"/>
                        </a:rPr>
                      </a:br>
                      <a:r>
                        <a:rPr lang="sv-SE" sz="800" b="0" i="0" u="none" strike="noStrike">
                          <a:solidFill>
                            <a:srgbClr val="000000"/>
                          </a:solidFill>
                          <a:effectLst/>
                          <a:latin typeface="Calibri" panose="020F0502020204030204" pitchFamily="34" charset="0"/>
                        </a:rPr>
                        <a:t>Gel za tuširanje, Ph neutralan, dermatološki ispitan</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92985"/>
                  </a:ext>
                </a:extLst>
              </a:tr>
              <a:tr h="446748">
                <a:tc>
                  <a:txBody>
                    <a:bodyPr/>
                    <a:lstStyle/>
                    <a:p>
                      <a:pPr algn="ctr" fontAlgn="ctr"/>
                      <a:r>
                        <a:rPr lang="hr-HR" sz="800" b="1" i="0" u="none" strike="noStrike">
                          <a:solidFill>
                            <a:srgbClr val="000000"/>
                          </a:solidFill>
                          <a:effectLst/>
                          <a:latin typeface="Calibri" panose="020F0502020204030204" pitchFamily="34" charset="0"/>
                        </a:rPr>
                        <a:t>6.</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Univerzalno sredstvo za čišćenje min. 750 ml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Univerzalno sredstvo za čišćenje bez abraziva, namijenjen čišćenju svih vodoperivih površina u kućanstvu</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6109208"/>
                  </a:ext>
                </a:extLst>
              </a:tr>
              <a:tr h="297832">
                <a:tc>
                  <a:txBody>
                    <a:bodyPr/>
                    <a:lstStyle/>
                    <a:p>
                      <a:pPr algn="ctr" fontAlgn="ctr"/>
                      <a:r>
                        <a:rPr lang="hr-HR" sz="800" b="1" i="0" u="none" strike="noStrike">
                          <a:solidFill>
                            <a:srgbClr val="000000"/>
                          </a:solidFill>
                          <a:effectLst/>
                          <a:latin typeface="Calibri" panose="020F0502020204030204" pitchFamily="34" charset="0"/>
                        </a:rPr>
                        <a:t>7.</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Vlažne  higijenske maramice min. 50/1</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Bez alkohola i boje, dermatološki ispitane, pH kože - 5,5</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1532246"/>
                  </a:ext>
                </a:extLst>
              </a:tr>
              <a:tr h="446748">
                <a:tc>
                  <a:txBody>
                    <a:bodyPr/>
                    <a:lstStyle/>
                    <a:p>
                      <a:pPr algn="ctr" fontAlgn="ctr"/>
                      <a:r>
                        <a:rPr lang="hr-HR" sz="800" b="1" i="0" u="none" strike="noStrike">
                          <a:solidFill>
                            <a:srgbClr val="000000"/>
                          </a:solidFill>
                          <a:effectLst/>
                          <a:latin typeface="Calibri" panose="020F0502020204030204" pitchFamily="34" charset="0"/>
                        </a:rPr>
                        <a:t>8.</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Prašak za pranje rublja min. 1500 g</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Prašak za strojno pranje rublja, učinkovito pranje i na niskim i visokim temperaturama (30, 40, 60 i 90C)</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2931932"/>
                  </a:ext>
                </a:extLst>
              </a:tr>
              <a:tr h="297832">
                <a:tc>
                  <a:txBody>
                    <a:bodyPr/>
                    <a:lstStyle/>
                    <a:p>
                      <a:pPr algn="ctr" fontAlgn="ctr"/>
                      <a:r>
                        <a:rPr lang="hr-HR" sz="800" b="1" i="0" u="none" strike="noStrike">
                          <a:solidFill>
                            <a:srgbClr val="000000"/>
                          </a:solidFill>
                          <a:effectLst/>
                          <a:latin typeface="Calibri" panose="020F0502020204030204" pitchFamily="34" charset="0"/>
                        </a:rPr>
                        <a:t>9.</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Sredstvo za pranje kose min. 250 ml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Šampon za pranje kose, namijenjen za sve tipove kose</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9756166"/>
                  </a:ext>
                </a:extLst>
              </a:tr>
              <a:tr h="297832">
                <a:tc>
                  <a:txBody>
                    <a:bodyPr/>
                    <a:lstStyle/>
                    <a:p>
                      <a:pPr algn="ctr" fontAlgn="ctr"/>
                      <a:r>
                        <a:rPr lang="hr-HR" sz="800" b="1" i="0" u="none" strike="noStrike">
                          <a:solidFill>
                            <a:srgbClr val="000000"/>
                          </a:solidFill>
                          <a:effectLst/>
                          <a:latin typeface="Calibri" panose="020F0502020204030204" pitchFamily="34" charset="0"/>
                        </a:rPr>
                        <a:t>10.</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hr-HR" sz="800" b="1" i="0" u="none" strike="noStrike">
                          <a:solidFill>
                            <a:srgbClr val="000000"/>
                          </a:solidFill>
                          <a:effectLst/>
                          <a:latin typeface="Calibri" panose="020F0502020204030204" pitchFamily="34" charset="0"/>
                        </a:rPr>
                        <a:t>Pasta za zube min. 75 ml</a:t>
                      </a:r>
                      <a:br>
                        <a:rPr lang="hr-HR" sz="800" b="0" i="0" u="none" strike="noStrike">
                          <a:solidFill>
                            <a:srgbClr val="000000"/>
                          </a:solidFill>
                          <a:effectLst/>
                          <a:latin typeface="Calibri" panose="020F0502020204030204" pitchFamily="34" charset="0"/>
                        </a:rPr>
                      </a:br>
                      <a:r>
                        <a:rPr lang="hr-HR" sz="800" b="0" i="0" u="none" strike="noStrike">
                          <a:solidFill>
                            <a:srgbClr val="000000"/>
                          </a:solidFill>
                          <a:effectLst/>
                          <a:latin typeface="Calibri" panose="020F0502020204030204" pitchFamily="34" charset="0"/>
                        </a:rPr>
                        <a:t>Pasta za zube, s fluorom, pakiranje min. 75 ml</a:t>
                      </a:r>
                    </a:p>
                  </a:txBody>
                  <a:tcPr marL="6702" marR="6702" marT="67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2880744"/>
                  </a:ext>
                </a:extLst>
              </a:tr>
            </a:tbl>
          </a:graphicData>
        </a:graphic>
      </p:graphicFrame>
    </p:spTree>
    <p:extLst>
      <p:ext uri="{BB962C8B-B14F-4D97-AF65-F5344CB8AC3E}">
        <p14:creationId xmlns:p14="http://schemas.microsoft.com/office/powerpoint/2010/main" val="40280811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62B-B215-8613-A4B1-5D667C5C7C56}"/>
              </a:ext>
            </a:extLst>
          </p:cNvPr>
          <p:cNvSpPr>
            <a:spLocks noGrp="1"/>
          </p:cNvSpPr>
          <p:nvPr>
            <p:ph type="title"/>
          </p:nvPr>
        </p:nvSpPr>
        <p:spPr/>
        <p:txBody>
          <a:bodyPr>
            <a:normAutofit fontScale="90000"/>
          </a:bodyPr>
          <a:lstStyle/>
          <a:p>
            <a:r>
              <a:rPr lang="hr-HR" b="1" i="0">
                <a:solidFill>
                  <a:srgbClr val="212529"/>
                </a:solidFill>
                <a:effectLst/>
                <a:latin typeface="Source Sans Pro" panose="020B0503030403020204" pitchFamily="34" charset="0"/>
              </a:rPr>
              <a:t>Nabava higijenskih potrepština i sredstava za čišćenje – Op</a:t>
            </a:r>
            <a:r>
              <a:rPr lang="hr-HR">
                <a:solidFill>
                  <a:srgbClr val="212529"/>
                </a:solidFill>
                <a:latin typeface="Source Sans Pro" panose="020B0503030403020204" pitchFamily="34" charset="0"/>
              </a:rPr>
              <a:t>ćina Selca</a:t>
            </a:r>
            <a:br>
              <a:rPr lang="hr-HR">
                <a:solidFill>
                  <a:srgbClr val="212529"/>
                </a:solidFill>
                <a:latin typeface="Source Sans Pro" panose="020B0503030403020204" pitchFamily="34" charset="0"/>
              </a:rPr>
            </a:br>
            <a:r>
              <a:rPr lang="hr-HR" sz="3100" b="0">
                <a:solidFill>
                  <a:srgbClr val="212529"/>
                </a:solidFill>
                <a:latin typeface="Source Sans Pro" panose="020B0503030403020204" pitchFamily="34" charset="0"/>
              </a:rPr>
              <a:t>- kriterij za odabir ponude</a:t>
            </a:r>
            <a:endParaRPr lang="hr-HR" sz="3100" b="0"/>
          </a:p>
        </p:txBody>
      </p:sp>
      <p:graphicFrame>
        <p:nvGraphicFramePr>
          <p:cNvPr id="4" name="Rezervirano mjesto sadržaja 3">
            <a:extLst>
              <a:ext uri="{FF2B5EF4-FFF2-40B4-BE49-F238E27FC236}">
                <a16:creationId xmlns:a16="http://schemas.microsoft.com/office/drawing/2014/main" id="{C4879A6A-47B4-6472-5B89-20D98DDD1116}"/>
              </a:ext>
            </a:extLst>
          </p:cNvPr>
          <p:cNvGraphicFramePr>
            <a:graphicFrameLocks noGrp="1"/>
          </p:cNvGraphicFramePr>
          <p:nvPr>
            <p:ph idx="1"/>
          </p:nvPr>
        </p:nvGraphicFramePr>
        <p:xfrm>
          <a:off x="1612641" y="2624757"/>
          <a:ext cx="9534524" cy="649684"/>
        </p:xfrm>
        <a:graphic>
          <a:graphicData uri="http://schemas.openxmlformats.org/drawingml/2006/table">
            <a:tbl>
              <a:tblPr/>
              <a:tblGrid>
                <a:gridCol w="4767262">
                  <a:extLst>
                    <a:ext uri="{9D8B030D-6E8A-4147-A177-3AD203B41FA5}">
                      <a16:colId xmlns:a16="http://schemas.microsoft.com/office/drawing/2014/main" val="212627413"/>
                    </a:ext>
                  </a:extLst>
                </a:gridCol>
                <a:gridCol w="4767262">
                  <a:extLst>
                    <a:ext uri="{9D8B030D-6E8A-4147-A177-3AD203B41FA5}">
                      <a16:colId xmlns:a16="http://schemas.microsoft.com/office/drawing/2014/main" val="82652677"/>
                    </a:ext>
                  </a:extLst>
                </a:gridCol>
              </a:tblGrid>
              <a:tr h="324005">
                <a:tc>
                  <a:txBody>
                    <a:bodyPr/>
                    <a:lstStyle/>
                    <a:p>
                      <a:pPr algn="l" fontAlgn="b"/>
                      <a:r>
                        <a:rPr lang="hr-HR" sz="1600">
                          <a:solidFill>
                            <a:srgbClr val="495057"/>
                          </a:solidFill>
                          <a:effectLst/>
                        </a:rPr>
                        <a:t>Naziv kriterija</a:t>
                      </a:r>
                    </a:p>
                  </a:txBody>
                  <a:tcPr marL="81001" marR="81001" marT="40501" marB="40501"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600">
                          <a:solidFill>
                            <a:srgbClr val="495057"/>
                          </a:solidFill>
                          <a:effectLst/>
                        </a:rPr>
                        <a:t>Značaj</a:t>
                      </a:r>
                    </a:p>
                  </a:txBody>
                  <a:tcPr marL="81001" marR="81001" marT="40501" marB="40501"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1610805952"/>
                  </a:ext>
                </a:extLst>
              </a:tr>
              <a:tr h="324005">
                <a:tc>
                  <a:txBody>
                    <a:bodyPr/>
                    <a:lstStyle/>
                    <a:p>
                      <a:pPr fontAlgn="t"/>
                      <a:r>
                        <a:rPr lang="hr-HR" sz="1600">
                          <a:effectLst/>
                        </a:rPr>
                        <a:t>Cijena</a:t>
                      </a:r>
                    </a:p>
                  </a:txBody>
                  <a:tcPr marL="81001" marR="81001" marT="40501" marB="40501">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600">
                          <a:effectLst/>
                        </a:rPr>
                        <a:t>90,00</a:t>
                      </a:r>
                    </a:p>
                  </a:txBody>
                  <a:tcPr marL="81001" marR="81001" marT="40501" marB="40501">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16623973"/>
                  </a:ext>
                </a:extLst>
              </a:tr>
            </a:tbl>
          </a:graphicData>
        </a:graphic>
      </p:graphicFrame>
      <p:graphicFrame>
        <p:nvGraphicFramePr>
          <p:cNvPr id="5" name="Tablica 4">
            <a:extLst>
              <a:ext uri="{FF2B5EF4-FFF2-40B4-BE49-F238E27FC236}">
                <a16:creationId xmlns:a16="http://schemas.microsoft.com/office/drawing/2014/main" id="{6850A6C7-051A-ACA3-1E12-3B164FDE9802}"/>
              </a:ext>
            </a:extLst>
          </p:cNvPr>
          <p:cNvGraphicFramePr>
            <a:graphicFrameLocks noGrp="1"/>
          </p:cNvGraphicFramePr>
          <p:nvPr/>
        </p:nvGraphicFramePr>
        <p:xfrm>
          <a:off x="1651918" y="3399538"/>
          <a:ext cx="9455872" cy="727312"/>
        </p:xfrm>
        <a:graphic>
          <a:graphicData uri="http://schemas.openxmlformats.org/drawingml/2006/table">
            <a:tbl>
              <a:tblPr/>
              <a:tblGrid>
                <a:gridCol w="4727936">
                  <a:extLst>
                    <a:ext uri="{9D8B030D-6E8A-4147-A177-3AD203B41FA5}">
                      <a16:colId xmlns:a16="http://schemas.microsoft.com/office/drawing/2014/main" val="2892632464"/>
                    </a:ext>
                  </a:extLst>
                </a:gridCol>
                <a:gridCol w="4727936">
                  <a:extLst>
                    <a:ext uri="{9D8B030D-6E8A-4147-A177-3AD203B41FA5}">
                      <a16:colId xmlns:a16="http://schemas.microsoft.com/office/drawing/2014/main" val="493475279"/>
                    </a:ext>
                  </a:extLst>
                </a:gridCol>
              </a:tblGrid>
              <a:tr h="357344">
                <a:tc>
                  <a:txBody>
                    <a:bodyPr/>
                    <a:lstStyle/>
                    <a:p>
                      <a:pPr algn="l" fontAlgn="b"/>
                      <a:r>
                        <a:rPr lang="hr-HR" sz="1800">
                          <a:solidFill>
                            <a:srgbClr val="495057"/>
                          </a:solidFill>
                          <a:effectLst/>
                        </a:rPr>
                        <a:t>Naziv kriterija</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800">
                          <a:solidFill>
                            <a:srgbClr val="495057"/>
                          </a:solidFill>
                          <a:effectLst/>
                        </a:rPr>
                        <a:t>Značaj</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2417779844"/>
                  </a:ext>
                </a:extLst>
              </a:tr>
              <a:tr h="357344">
                <a:tc>
                  <a:txBody>
                    <a:bodyPr/>
                    <a:lstStyle/>
                    <a:p>
                      <a:pPr fontAlgn="t"/>
                      <a:r>
                        <a:rPr lang="hr-HR" sz="1800">
                          <a:effectLst/>
                        </a:rPr>
                        <a:t>Rok isporuke robe</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800">
                          <a:effectLst/>
                        </a:rPr>
                        <a:t>10,00</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92659829"/>
                  </a:ext>
                </a:extLst>
              </a:tr>
            </a:tbl>
          </a:graphicData>
        </a:graphic>
      </p:graphicFrame>
    </p:spTree>
    <p:extLst>
      <p:ext uri="{BB962C8B-B14F-4D97-AF65-F5344CB8AC3E}">
        <p14:creationId xmlns:p14="http://schemas.microsoft.com/office/powerpoint/2010/main" val="15976199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D1A5-A86A-4DAC-D222-FFCB7A2578DB}"/>
              </a:ext>
            </a:extLst>
          </p:cNvPr>
          <p:cNvSpPr>
            <a:spLocks noGrp="1"/>
          </p:cNvSpPr>
          <p:nvPr>
            <p:ph type="title"/>
          </p:nvPr>
        </p:nvSpPr>
        <p:spPr>
          <a:xfrm>
            <a:off x="1252980" y="512483"/>
            <a:ext cx="9534426" cy="995915"/>
          </a:xfrm>
        </p:spPr>
        <p:txBody>
          <a:bodyPr>
            <a:normAutofit/>
          </a:bodyPr>
          <a:lstStyle/>
          <a:p>
            <a:r>
              <a:rPr lang="hr-HR"/>
              <a:t>Primjer 1. – tehničke specifikacija</a:t>
            </a:r>
          </a:p>
        </p:txBody>
      </p:sp>
      <p:sp>
        <p:nvSpPr>
          <p:cNvPr id="3" name="Content Placeholder 2">
            <a:extLst>
              <a:ext uri="{FF2B5EF4-FFF2-40B4-BE49-F238E27FC236}">
                <a16:creationId xmlns:a16="http://schemas.microsoft.com/office/drawing/2014/main" id="{CC9F86B8-FE76-0C8C-947C-39CA4DDFEA1D}"/>
              </a:ext>
            </a:extLst>
          </p:cNvPr>
          <p:cNvSpPr>
            <a:spLocks noGrp="1"/>
          </p:cNvSpPr>
          <p:nvPr>
            <p:ph idx="1"/>
          </p:nvPr>
        </p:nvSpPr>
        <p:spPr>
          <a:xfrm>
            <a:off x="758383" y="1347976"/>
            <a:ext cx="10523620" cy="4430489"/>
          </a:xfrm>
        </p:spPr>
        <p:txBody>
          <a:bodyPr>
            <a:normAutofit fontScale="77500" lnSpcReduction="20000"/>
          </a:bodyPr>
          <a:lstStyle/>
          <a:p>
            <a:pPr algn="just">
              <a:lnSpc>
                <a:spcPct val="120000"/>
              </a:lnSpc>
            </a:pPr>
            <a:r>
              <a:rPr lang="hr-HR" i="0">
                <a:solidFill>
                  <a:srgbClr val="000000"/>
                </a:solidFill>
                <a:effectLst/>
              </a:rPr>
              <a:t>Navedene količine higijenskih potrepština su izražene kao minimalne, uključujući i jedinične količine proizvoda koje se nabavljaju u komadima. Za proizvode jedinične mjere izražene u gramima, litrama, mililitrima, kilogramima, komadima i pakiranjima ponuditelj može ponuditi proizvod drugačije jedinice mjere ili drugačijeg pakiranja pod uvjetom da ponuđeni proizvod zadovoljava minimalne potrebne količine izražene u ovoj točki Dokumentacije o nabavi i u troškovniku. Za proizvode izražene u komadima Ponuditelj može ponuditi i neko drugo pakiranje proizvoda s većom jediničnom količinom proizvoda u komadu pri čemu broj komada mora biti zadovoljen kao minimalna količina jedinica.</a:t>
            </a:r>
          </a:p>
          <a:p>
            <a:pPr algn="just">
              <a:lnSpc>
                <a:spcPct val="120000"/>
              </a:lnSpc>
            </a:pPr>
            <a:r>
              <a:rPr lang="hr-HR" i="0">
                <a:solidFill>
                  <a:srgbClr val="000000"/>
                </a:solidFill>
                <a:effectLst/>
              </a:rPr>
              <a:t>Sve higijenske potrepštine u trenutku isporuke moraju imati rok trajanja minimalno 6 mjeseci od dana isporuke. Svi proizvodi u sastavu paketa moraju zadovoljavati sve zahtjeve određene važećim propisima koji se odnose na zdravstvenu ispravnost higijenskih proizvoda, te njihovo označavanje.</a:t>
            </a:r>
            <a:endParaRPr lang="hr-HR"/>
          </a:p>
        </p:txBody>
      </p:sp>
    </p:spTree>
    <p:extLst>
      <p:ext uri="{BB962C8B-B14F-4D97-AF65-F5344CB8AC3E}">
        <p14:creationId xmlns:p14="http://schemas.microsoft.com/office/powerpoint/2010/main" val="22724760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AF29-06FC-163C-BC3A-8D93F4487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148B1-8CC4-07D8-334C-E03757A86A0C}"/>
              </a:ext>
            </a:extLst>
          </p:cNvPr>
          <p:cNvSpPr>
            <a:spLocks noGrp="1"/>
          </p:cNvSpPr>
          <p:nvPr>
            <p:ph type="title"/>
          </p:nvPr>
        </p:nvSpPr>
        <p:spPr>
          <a:xfrm>
            <a:off x="838200" y="365124"/>
            <a:ext cx="8525759" cy="1325563"/>
          </a:xfrm>
        </p:spPr>
        <p:txBody>
          <a:bodyPr anchor="ctr">
            <a:noAutofit/>
          </a:bodyPr>
          <a:lstStyle/>
          <a:p>
            <a:r>
              <a:rPr lang="hr-HR" sz="4000" b="1">
                <a:solidFill>
                  <a:srgbClr val="212529"/>
                </a:solidFill>
                <a:latin typeface="Source Sans Pro" panose="020B0503030403020204" pitchFamily="34" charset="0"/>
              </a:rPr>
              <a:t>Primjer 2. - Nabava kućanskih i osnovnih higijenskih potrepština – Općina Donja Voća</a:t>
            </a:r>
          </a:p>
        </p:txBody>
      </p:sp>
      <p:sp>
        <p:nvSpPr>
          <p:cNvPr id="3" name="Content Placeholder 2">
            <a:extLst>
              <a:ext uri="{FF2B5EF4-FFF2-40B4-BE49-F238E27FC236}">
                <a16:creationId xmlns:a16="http://schemas.microsoft.com/office/drawing/2014/main" id="{315AD7C0-15EE-3207-5057-B4D62608C41D}"/>
              </a:ext>
            </a:extLst>
          </p:cNvPr>
          <p:cNvSpPr>
            <a:spLocks noGrp="1"/>
          </p:cNvSpPr>
          <p:nvPr>
            <p:ph sz="half" idx="1"/>
          </p:nvPr>
        </p:nvSpPr>
        <p:spPr>
          <a:xfrm>
            <a:off x="838200" y="1825625"/>
            <a:ext cx="5181600" cy="4351338"/>
          </a:xfrm>
        </p:spPr>
        <p:txBody>
          <a:bodyPr>
            <a:normAutofit/>
          </a:bodyPr>
          <a:lstStyle/>
          <a:p>
            <a:endParaRPr lang="hr-HR"/>
          </a:p>
          <a:p>
            <a:endParaRPr lang="hr-HR"/>
          </a:p>
          <a:p>
            <a:endParaRPr lang="hr-HR"/>
          </a:p>
          <a:p>
            <a:r>
              <a:rPr lang="hr-HR"/>
              <a:t>Kriteriji za odabir ponude:</a:t>
            </a:r>
          </a:p>
          <a:p>
            <a:endParaRPr lang="hr-HR"/>
          </a:p>
          <a:p>
            <a:endParaRPr lang="hr-HR"/>
          </a:p>
          <a:p>
            <a:endParaRPr lang="hr-HR"/>
          </a:p>
        </p:txBody>
      </p:sp>
      <p:graphicFrame>
        <p:nvGraphicFramePr>
          <p:cNvPr id="4" name="Tablica 3">
            <a:extLst>
              <a:ext uri="{FF2B5EF4-FFF2-40B4-BE49-F238E27FC236}">
                <a16:creationId xmlns:a16="http://schemas.microsoft.com/office/drawing/2014/main" id="{FC58F1DA-0CD2-E856-C68B-0EE64D0550AB}"/>
              </a:ext>
            </a:extLst>
          </p:cNvPr>
          <p:cNvGraphicFramePr>
            <a:graphicFrameLocks noGrp="1"/>
          </p:cNvGraphicFramePr>
          <p:nvPr/>
        </p:nvGraphicFramePr>
        <p:xfrm>
          <a:off x="6019800" y="2545237"/>
          <a:ext cx="5181602" cy="2599346"/>
        </p:xfrm>
        <a:graphic>
          <a:graphicData uri="http://schemas.openxmlformats.org/drawingml/2006/table">
            <a:tbl>
              <a:tblPr firstRow="1" bandRow="1">
                <a:tableStyleId>{5C22544A-7EE6-4342-B048-85BDC9FD1C3A}</a:tableStyleId>
              </a:tblPr>
              <a:tblGrid>
                <a:gridCol w="2330863">
                  <a:extLst>
                    <a:ext uri="{9D8B030D-6E8A-4147-A177-3AD203B41FA5}">
                      <a16:colId xmlns:a16="http://schemas.microsoft.com/office/drawing/2014/main" val="2311380390"/>
                    </a:ext>
                  </a:extLst>
                </a:gridCol>
                <a:gridCol w="1506187">
                  <a:extLst>
                    <a:ext uri="{9D8B030D-6E8A-4147-A177-3AD203B41FA5}">
                      <a16:colId xmlns:a16="http://schemas.microsoft.com/office/drawing/2014/main" val="1880837592"/>
                    </a:ext>
                  </a:extLst>
                </a:gridCol>
                <a:gridCol w="1344552">
                  <a:extLst>
                    <a:ext uri="{9D8B030D-6E8A-4147-A177-3AD203B41FA5}">
                      <a16:colId xmlns:a16="http://schemas.microsoft.com/office/drawing/2014/main" val="2831165365"/>
                    </a:ext>
                  </a:extLst>
                </a:gridCol>
              </a:tblGrid>
              <a:tr h="322091">
                <a:tc>
                  <a:txBody>
                    <a:bodyPr/>
                    <a:lstStyle/>
                    <a:p>
                      <a:pPr algn="ctr">
                        <a:lnSpc>
                          <a:spcPct val="107000"/>
                        </a:lnSpc>
                        <a:spcAft>
                          <a:spcPts val="800"/>
                        </a:spcAft>
                      </a:pPr>
                      <a:r>
                        <a:rPr lang="hr-HR" sz="2100">
                          <a:effectLst/>
                        </a:rPr>
                        <a:t>Kriterij</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algn="ctr">
                        <a:lnSpc>
                          <a:spcPct val="107000"/>
                        </a:lnSpc>
                        <a:spcAft>
                          <a:spcPts val="800"/>
                        </a:spcAft>
                      </a:pPr>
                      <a:r>
                        <a:rPr lang="hr-HR" sz="2100">
                          <a:effectLst/>
                        </a:rPr>
                        <a:t>Postotak</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algn="ctr">
                        <a:lnSpc>
                          <a:spcPct val="107000"/>
                        </a:lnSpc>
                        <a:spcAft>
                          <a:spcPts val="800"/>
                        </a:spcAft>
                      </a:pPr>
                      <a:r>
                        <a:rPr lang="hr-HR" sz="2100">
                          <a:effectLst/>
                        </a:rPr>
                        <a:t>Broj bodova</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extLst>
                  <a:ext uri="{0D108BD9-81ED-4DB2-BD59-A6C34878D82A}">
                    <a16:rowId xmlns:a16="http://schemas.microsoft.com/office/drawing/2014/main" val="1884068794"/>
                  </a:ext>
                </a:extLst>
              </a:tr>
              <a:tr h="397692">
                <a:tc>
                  <a:txBody>
                    <a:bodyPr/>
                    <a:lstStyle/>
                    <a:p>
                      <a:pPr>
                        <a:lnSpc>
                          <a:spcPct val="107000"/>
                        </a:lnSpc>
                        <a:spcAft>
                          <a:spcPts val="800"/>
                        </a:spcAft>
                      </a:pPr>
                      <a:r>
                        <a:rPr lang="hr-HR" sz="2100">
                          <a:effectLst/>
                        </a:rPr>
                        <a:t>Cijena</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algn="ctr">
                        <a:lnSpc>
                          <a:spcPct val="107000"/>
                        </a:lnSpc>
                        <a:spcAft>
                          <a:spcPts val="800"/>
                        </a:spcAft>
                      </a:pPr>
                      <a:r>
                        <a:rPr lang="hr-HR" sz="2100">
                          <a:effectLst/>
                        </a:rPr>
                        <a:t>70%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marL="21590" algn="ctr">
                        <a:lnSpc>
                          <a:spcPct val="107000"/>
                        </a:lnSpc>
                        <a:spcAft>
                          <a:spcPts val="800"/>
                        </a:spcAft>
                        <a:tabLst>
                          <a:tab pos="5498465" algn="r"/>
                        </a:tabLst>
                      </a:pPr>
                      <a:r>
                        <a:rPr lang="hr-HR" sz="2100">
                          <a:effectLst/>
                        </a:rPr>
                        <a:t>70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extLst>
                  <a:ext uri="{0D108BD9-81ED-4DB2-BD59-A6C34878D82A}">
                    <a16:rowId xmlns:a16="http://schemas.microsoft.com/office/drawing/2014/main" val="1940702167"/>
                  </a:ext>
                </a:extLst>
              </a:tr>
              <a:tr h="397692">
                <a:tc>
                  <a:txBody>
                    <a:bodyPr/>
                    <a:lstStyle/>
                    <a:p>
                      <a:pPr>
                        <a:lnSpc>
                          <a:spcPct val="107000"/>
                        </a:lnSpc>
                        <a:spcAft>
                          <a:spcPts val="800"/>
                        </a:spcAft>
                      </a:pPr>
                      <a:r>
                        <a:rPr lang="hr-HR" sz="2100">
                          <a:effectLst/>
                        </a:rPr>
                        <a:t>Rok isporuke</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algn="ctr">
                        <a:lnSpc>
                          <a:spcPct val="107000"/>
                        </a:lnSpc>
                        <a:spcAft>
                          <a:spcPts val="800"/>
                        </a:spcAft>
                      </a:pPr>
                      <a:r>
                        <a:rPr lang="hr-HR" sz="2100">
                          <a:effectLst/>
                        </a:rPr>
                        <a:t>10%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marL="21590" algn="ctr">
                        <a:lnSpc>
                          <a:spcPct val="107000"/>
                        </a:lnSpc>
                        <a:spcAft>
                          <a:spcPts val="800"/>
                        </a:spcAft>
                        <a:tabLst>
                          <a:tab pos="5498465" algn="r"/>
                        </a:tabLst>
                      </a:pPr>
                      <a:r>
                        <a:rPr lang="hr-HR" sz="2100">
                          <a:effectLst/>
                        </a:rPr>
                        <a:t>10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extLst>
                  <a:ext uri="{0D108BD9-81ED-4DB2-BD59-A6C34878D82A}">
                    <a16:rowId xmlns:a16="http://schemas.microsoft.com/office/drawing/2014/main" val="1239693593"/>
                  </a:ext>
                </a:extLst>
              </a:tr>
              <a:tr h="397692">
                <a:tc>
                  <a:txBody>
                    <a:bodyPr/>
                    <a:lstStyle/>
                    <a:p>
                      <a:pPr>
                        <a:lnSpc>
                          <a:spcPct val="107000"/>
                        </a:lnSpc>
                        <a:spcAft>
                          <a:spcPts val="800"/>
                        </a:spcAft>
                      </a:pPr>
                      <a:r>
                        <a:rPr lang="hr-HR" sz="2100">
                          <a:effectLst/>
                        </a:rPr>
                        <a:t>BIO proizvod</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algn="ctr">
                        <a:lnSpc>
                          <a:spcPct val="107000"/>
                        </a:lnSpc>
                        <a:spcAft>
                          <a:spcPts val="800"/>
                        </a:spcAft>
                      </a:pPr>
                      <a:r>
                        <a:rPr lang="hr-HR" sz="2100">
                          <a:effectLst/>
                        </a:rPr>
                        <a:t>20%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marL="21590" algn="ctr">
                        <a:lnSpc>
                          <a:spcPct val="107000"/>
                        </a:lnSpc>
                        <a:spcAft>
                          <a:spcPts val="800"/>
                        </a:spcAft>
                        <a:tabLst>
                          <a:tab pos="5498465" algn="r"/>
                        </a:tabLst>
                      </a:pPr>
                      <a:r>
                        <a:rPr lang="hr-HR" sz="2100">
                          <a:effectLst/>
                        </a:rPr>
                        <a:t>20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extLst>
                  <a:ext uri="{0D108BD9-81ED-4DB2-BD59-A6C34878D82A}">
                    <a16:rowId xmlns:a16="http://schemas.microsoft.com/office/drawing/2014/main" val="3233476442"/>
                  </a:ext>
                </a:extLst>
              </a:tr>
              <a:tr h="736535">
                <a:tc>
                  <a:txBody>
                    <a:bodyPr/>
                    <a:lstStyle/>
                    <a:p>
                      <a:pPr algn="r">
                        <a:lnSpc>
                          <a:spcPct val="107000"/>
                        </a:lnSpc>
                        <a:spcAft>
                          <a:spcPts val="800"/>
                        </a:spcAft>
                      </a:pPr>
                      <a:r>
                        <a:rPr lang="hr-HR" sz="2100">
                          <a:effectLst/>
                        </a:rPr>
                        <a:t>Maksimalni broj bodova</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algn="ctr">
                        <a:lnSpc>
                          <a:spcPct val="107000"/>
                        </a:lnSpc>
                        <a:spcAft>
                          <a:spcPts val="800"/>
                        </a:spcAft>
                      </a:pPr>
                      <a:r>
                        <a:rPr lang="hr-HR" sz="2100">
                          <a:effectLst/>
                        </a:rPr>
                        <a:t>100%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tc>
                  <a:txBody>
                    <a:bodyPr/>
                    <a:lstStyle/>
                    <a:p>
                      <a:pPr marL="21590" algn="ctr">
                        <a:lnSpc>
                          <a:spcPct val="107000"/>
                        </a:lnSpc>
                        <a:spcAft>
                          <a:spcPts val="800"/>
                        </a:spcAft>
                        <a:tabLst>
                          <a:tab pos="5498465" algn="r"/>
                        </a:tabLst>
                      </a:pPr>
                      <a:r>
                        <a:rPr lang="hr-HR" sz="2100">
                          <a:effectLst/>
                        </a:rPr>
                        <a:t>100</a:t>
                      </a:r>
                      <a:endParaRPr lang="hr-HR" sz="2300">
                        <a:effectLst/>
                        <a:latin typeface="Calibri" panose="020F0502020204030204" pitchFamily="34" charset="0"/>
                        <a:ea typeface="Calibri" panose="020F0502020204030204" pitchFamily="34" charset="0"/>
                        <a:cs typeface="Times New Roman" panose="02020603050405020304" pitchFamily="18" charset="0"/>
                      </a:endParaRPr>
                    </a:p>
                  </a:txBody>
                  <a:tcPr marL="142504" marR="142504" marT="0" marB="0" anchor="ctr"/>
                </a:tc>
                <a:extLst>
                  <a:ext uri="{0D108BD9-81ED-4DB2-BD59-A6C34878D82A}">
                    <a16:rowId xmlns:a16="http://schemas.microsoft.com/office/drawing/2014/main" val="3972686327"/>
                  </a:ext>
                </a:extLst>
              </a:tr>
            </a:tbl>
          </a:graphicData>
        </a:graphic>
      </p:graphicFrame>
    </p:spTree>
    <p:extLst>
      <p:ext uri="{BB962C8B-B14F-4D97-AF65-F5344CB8AC3E}">
        <p14:creationId xmlns:p14="http://schemas.microsoft.com/office/powerpoint/2010/main" val="38256263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4DE90F0-A746-7C2B-D699-8DCAA90C18FD}"/>
              </a:ext>
            </a:extLst>
          </p:cNvPr>
          <p:cNvSpPr>
            <a:spLocks noGrp="1"/>
          </p:cNvSpPr>
          <p:nvPr>
            <p:ph type="title"/>
          </p:nvPr>
        </p:nvSpPr>
        <p:spPr/>
        <p:txBody>
          <a:bodyPr/>
          <a:lstStyle/>
          <a:p>
            <a:r>
              <a:rPr lang="hr-HR" sz="4000" b="1">
                <a:solidFill>
                  <a:srgbClr val="212529"/>
                </a:solidFill>
                <a:latin typeface="Source Sans Pro" panose="020B0503030403020204" pitchFamily="34" charset="0"/>
              </a:rPr>
              <a:t>BIO proizvod</a:t>
            </a:r>
          </a:p>
        </p:txBody>
      </p:sp>
      <p:graphicFrame>
        <p:nvGraphicFramePr>
          <p:cNvPr id="5" name="Rezervirano mjesto sadržaja 4">
            <a:extLst>
              <a:ext uri="{FF2B5EF4-FFF2-40B4-BE49-F238E27FC236}">
                <a16:creationId xmlns:a16="http://schemas.microsoft.com/office/drawing/2014/main" id="{B59EC482-2665-214B-D723-E174791941EA}"/>
              </a:ext>
            </a:extLst>
          </p:cNvPr>
          <p:cNvGraphicFramePr>
            <a:graphicFrameLocks noGrp="1"/>
          </p:cNvGraphicFramePr>
          <p:nvPr>
            <p:ph sz="half" idx="1"/>
          </p:nvPr>
        </p:nvGraphicFramePr>
        <p:xfrm>
          <a:off x="838200" y="1931132"/>
          <a:ext cx="4242847" cy="3495112"/>
        </p:xfrm>
        <a:graphic>
          <a:graphicData uri="http://schemas.openxmlformats.org/drawingml/2006/table">
            <a:tbl>
              <a:tblPr firstRow="1" firstCol="1" bandRow="1">
                <a:tableStyleId>{5C22544A-7EE6-4342-B048-85BDC9FD1C3A}</a:tableStyleId>
              </a:tblPr>
              <a:tblGrid>
                <a:gridCol w="669924">
                  <a:extLst>
                    <a:ext uri="{9D8B030D-6E8A-4147-A177-3AD203B41FA5}">
                      <a16:colId xmlns:a16="http://schemas.microsoft.com/office/drawing/2014/main" val="2747660994"/>
                    </a:ext>
                  </a:extLst>
                </a:gridCol>
                <a:gridCol w="3572923">
                  <a:extLst>
                    <a:ext uri="{9D8B030D-6E8A-4147-A177-3AD203B41FA5}">
                      <a16:colId xmlns:a16="http://schemas.microsoft.com/office/drawing/2014/main" val="3820306992"/>
                    </a:ext>
                  </a:extLst>
                </a:gridCol>
              </a:tblGrid>
              <a:tr h="361510">
                <a:tc>
                  <a:txBody>
                    <a:bodyPr/>
                    <a:lstStyle/>
                    <a:p>
                      <a:pPr algn="r">
                        <a:lnSpc>
                          <a:spcPct val="107000"/>
                        </a:lnSpc>
                        <a:spcAft>
                          <a:spcPts val="800"/>
                        </a:spcAft>
                      </a:pPr>
                      <a:r>
                        <a:rPr lang="hr-HR" sz="1100">
                          <a:effectLst/>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Sredstvo za dezinfekciju  500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87081429"/>
                  </a:ext>
                </a:extLst>
              </a:tr>
              <a:tr h="348178">
                <a:tc>
                  <a:txBody>
                    <a:bodyPr/>
                    <a:lstStyle/>
                    <a:p>
                      <a:pPr algn="r">
                        <a:lnSpc>
                          <a:spcPct val="107000"/>
                        </a:lnSpc>
                        <a:spcAft>
                          <a:spcPts val="800"/>
                        </a:spcAft>
                      </a:pPr>
                      <a:r>
                        <a:rPr lang="hr-HR" sz="1100">
                          <a:effectLst/>
                        </a:rPr>
                        <a:t>2</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Sredstvo za pranje suđa 500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4395333"/>
                  </a:ext>
                </a:extLst>
              </a:tr>
              <a:tr h="348178">
                <a:tc>
                  <a:txBody>
                    <a:bodyPr/>
                    <a:lstStyle/>
                    <a:p>
                      <a:pPr algn="r">
                        <a:lnSpc>
                          <a:spcPct val="107000"/>
                        </a:lnSpc>
                        <a:spcAft>
                          <a:spcPts val="800"/>
                        </a:spcAft>
                      </a:pPr>
                      <a:r>
                        <a:rPr lang="hr-HR" sz="1100">
                          <a:effectLst/>
                        </a:rPr>
                        <a:t>3</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Sredstvo za pranje poda 1l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61256774"/>
                  </a:ext>
                </a:extLst>
              </a:tr>
              <a:tr h="348178">
                <a:tc>
                  <a:txBody>
                    <a:bodyPr/>
                    <a:lstStyle/>
                    <a:p>
                      <a:pPr algn="r">
                        <a:lnSpc>
                          <a:spcPct val="107000"/>
                        </a:lnSpc>
                        <a:spcAft>
                          <a:spcPts val="800"/>
                        </a:spcAft>
                      </a:pPr>
                      <a:r>
                        <a:rPr lang="hr-HR" sz="1100">
                          <a:effectLst/>
                        </a:rPr>
                        <a:t>4</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Sredstvo za pranje stakla 500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84812868"/>
                  </a:ext>
                </a:extLst>
              </a:tr>
              <a:tr h="348178">
                <a:tc>
                  <a:txBody>
                    <a:bodyPr/>
                    <a:lstStyle/>
                    <a:p>
                      <a:pPr algn="r">
                        <a:lnSpc>
                          <a:spcPct val="107000"/>
                        </a:lnSpc>
                        <a:spcAft>
                          <a:spcPts val="800"/>
                        </a:spcAft>
                      </a:pPr>
                      <a:r>
                        <a:rPr lang="hr-HR" sz="1100">
                          <a:effectLst/>
                        </a:rPr>
                        <a:t>5</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Sredstvo za pranje sanitarnog čvora  500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100898"/>
                  </a:ext>
                </a:extLst>
              </a:tr>
              <a:tr h="348178">
                <a:tc>
                  <a:txBody>
                    <a:bodyPr/>
                    <a:lstStyle/>
                    <a:p>
                      <a:pPr algn="r">
                        <a:lnSpc>
                          <a:spcPct val="107000"/>
                        </a:lnSpc>
                        <a:spcAft>
                          <a:spcPts val="800"/>
                        </a:spcAft>
                      </a:pPr>
                      <a:r>
                        <a:rPr lang="hr-HR" sz="1100">
                          <a:effectLst/>
                        </a:rPr>
                        <a:t>6</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Sredstvo za pranje osobnog rublja 1 kg</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7846209"/>
                  </a:ext>
                </a:extLst>
              </a:tr>
              <a:tr h="348178">
                <a:tc>
                  <a:txBody>
                    <a:bodyPr/>
                    <a:lstStyle/>
                    <a:p>
                      <a:pPr algn="r">
                        <a:lnSpc>
                          <a:spcPct val="107000"/>
                        </a:lnSpc>
                        <a:spcAft>
                          <a:spcPts val="800"/>
                        </a:spcAft>
                      </a:pPr>
                      <a:r>
                        <a:rPr lang="hr-HR" sz="1100">
                          <a:effectLst/>
                        </a:rPr>
                        <a:t>7</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Tekući sapun 0,5L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3556278"/>
                  </a:ext>
                </a:extLst>
              </a:tr>
              <a:tr h="348178">
                <a:tc>
                  <a:txBody>
                    <a:bodyPr/>
                    <a:lstStyle/>
                    <a:p>
                      <a:pPr algn="r">
                        <a:lnSpc>
                          <a:spcPct val="107000"/>
                        </a:lnSpc>
                        <a:spcAft>
                          <a:spcPts val="800"/>
                        </a:spcAft>
                      </a:pPr>
                      <a:r>
                        <a:rPr lang="hr-HR" sz="1100">
                          <a:effectLst/>
                        </a:rPr>
                        <a:t>8</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Gel za tuširanje 250 do 500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0184236"/>
                  </a:ext>
                </a:extLst>
              </a:tr>
              <a:tr h="348178">
                <a:tc>
                  <a:txBody>
                    <a:bodyPr/>
                    <a:lstStyle/>
                    <a:p>
                      <a:pPr algn="r">
                        <a:lnSpc>
                          <a:spcPct val="107000"/>
                        </a:lnSpc>
                        <a:spcAft>
                          <a:spcPts val="800"/>
                        </a:spcAft>
                      </a:pPr>
                      <a:r>
                        <a:rPr lang="hr-HR" sz="1100">
                          <a:effectLst/>
                        </a:rPr>
                        <a:t>9</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Šampon 250 do 500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21311471"/>
                  </a:ext>
                </a:extLst>
              </a:tr>
              <a:tr h="348178">
                <a:tc>
                  <a:txBody>
                    <a:bodyPr/>
                    <a:lstStyle/>
                    <a:p>
                      <a:pPr algn="r">
                        <a:lnSpc>
                          <a:spcPct val="107000"/>
                        </a:lnSpc>
                        <a:spcAft>
                          <a:spcPts val="800"/>
                        </a:spcAft>
                      </a:pPr>
                      <a:r>
                        <a:rPr lang="hr-HR" sz="1100">
                          <a:effectLst/>
                        </a:rPr>
                        <a:t>10</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800"/>
                        </a:spcAft>
                      </a:pPr>
                      <a:r>
                        <a:rPr lang="hr-HR" sz="1100">
                          <a:effectLst/>
                        </a:rPr>
                        <a:t>Mlijeko za njegu tijela 400 ml</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930139"/>
                  </a:ext>
                </a:extLst>
              </a:tr>
            </a:tbl>
          </a:graphicData>
        </a:graphic>
      </p:graphicFrame>
      <p:sp>
        <p:nvSpPr>
          <p:cNvPr id="4" name="Rezervirano mjesto sadržaja 3">
            <a:extLst>
              <a:ext uri="{FF2B5EF4-FFF2-40B4-BE49-F238E27FC236}">
                <a16:creationId xmlns:a16="http://schemas.microsoft.com/office/drawing/2014/main" id="{45A7AEC8-9A65-B970-9A4B-EAF39B5DE3EF}"/>
              </a:ext>
            </a:extLst>
          </p:cNvPr>
          <p:cNvSpPr>
            <a:spLocks noGrp="1"/>
          </p:cNvSpPr>
          <p:nvPr>
            <p:ph sz="half" idx="2"/>
          </p:nvPr>
        </p:nvSpPr>
        <p:spPr>
          <a:xfrm>
            <a:off x="5927103" y="946484"/>
            <a:ext cx="5181600" cy="4828674"/>
          </a:xfrm>
        </p:spPr>
        <p:txBody>
          <a:bodyPr>
            <a:normAutofit fontScale="70000" lnSpcReduction="20000"/>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Gospodarski subjekt će, za potrebe izračunavanja bodova po ovom kriteriju za pojedini proizvod (tabela B1), u ponudi morati dostaviti </a:t>
            </a:r>
            <a:r>
              <a:rPr kumimoji="0" lang="hr-HR" altLang="sr-Latn-RS" sz="2800" b="1"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BIO certifikat </a:t>
            </a: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ili o</a:t>
            </a:r>
            <a:r>
              <a:rPr kumimoji="0" lang="hr-HR" altLang="sr-Latn-RS" sz="2800" b="1"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vjerenu deklaraciju sa vlastitom Izjavom</a:t>
            </a: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 koja dokazuje da pojedini proizvod </a:t>
            </a:r>
            <a:r>
              <a:rPr kumimoji="0" lang="hr-HR" altLang="sr-Latn-RS" sz="2800" b="0" i="0" u="sng" strike="noStrike" cap="none" normalizeH="0" baseline="0">
                <a:ln>
                  <a:noFill/>
                </a:ln>
                <a:solidFill>
                  <a:srgbClr val="000000"/>
                </a:solidFill>
                <a:effectLst/>
                <a:ea typeface="MS Mincho" panose="02020609040205080304" pitchFamily="49" charset="-128"/>
                <a:cs typeface="Times New Roman" panose="02020603050405020304" pitchFamily="18" charset="0"/>
              </a:rPr>
              <a:t>ne sadrži agresivne toksične sastojke zahvaljujući biljnim sastojcima</a:t>
            </a: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 </a:t>
            </a:r>
            <a:r>
              <a:rPr kumimoji="0" lang="hr-HR" altLang="sr-Latn-RS" sz="2800" b="0" i="0" u="sng" strike="noStrike" cap="none" normalizeH="0" baseline="0">
                <a:ln>
                  <a:noFill/>
                </a:ln>
                <a:solidFill>
                  <a:srgbClr val="000000"/>
                </a:solidFill>
                <a:effectLst/>
                <a:ea typeface="MS Mincho" panose="02020609040205080304" pitchFamily="49" charset="-128"/>
                <a:cs typeface="Times New Roman" panose="02020603050405020304" pitchFamily="18" charset="0"/>
              </a:rPr>
              <a:t>ne sadrži naftne derivate</a:t>
            </a: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 da </a:t>
            </a:r>
            <a:r>
              <a:rPr kumimoji="0" lang="hr-HR" altLang="sr-Latn-RS" sz="2800" b="0" i="0" u="sng" strike="noStrike" cap="none" normalizeH="0" baseline="0">
                <a:ln>
                  <a:noFill/>
                </a:ln>
                <a:solidFill>
                  <a:srgbClr val="000000"/>
                </a:solidFill>
                <a:effectLst/>
                <a:ea typeface="MS Mincho" panose="02020609040205080304" pitchFamily="49" charset="-128"/>
                <a:cs typeface="Times New Roman" panose="02020603050405020304" pitchFamily="18" charset="0"/>
              </a:rPr>
              <a:t>proizvod nije testiran na životinjama</a:t>
            </a: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 da </a:t>
            </a:r>
            <a:r>
              <a:rPr kumimoji="0" lang="hr-HR" altLang="sr-Latn-RS" sz="2800" b="0" i="0" u="sng" strike="noStrike" cap="none" normalizeH="0" baseline="0">
                <a:ln>
                  <a:noFill/>
                </a:ln>
                <a:solidFill>
                  <a:srgbClr val="000000"/>
                </a:solidFill>
                <a:effectLst/>
                <a:ea typeface="MS Mincho" panose="02020609040205080304" pitchFamily="49" charset="-128"/>
                <a:cs typeface="Times New Roman" panose="02020603050405020304" pitchFamily="18" charset="0"/>
              </a:rPr>
              <a:t>ne ostavlja tragove kemikalija niti škodljive supstance te da je biorazgradiv</a:t>
            </a: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 </a:t>
            </a:r>
            <a:endParaRPr kumimoji="0" lang="hr-HR" altLang="sr-Latn-RS" sz="1600" b="0" i="0" u="none" strike="noStrike" cap="none" normalizeH="0" baseline="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r-HR" altLang="sr-Latn-RS" sz="2800" b="0" i="0" u="none" strike="noStrike" cap="none" normalizeH="0" baseline="0">
                <a:ln>
                  <a:noFill/>
                </a:ln>
                <a:solidFill>
                  <a:srgbClr val="000000"/>
                </a:solidFill>
                <a:effectLst/>
                <a:ea typeface="MS Mincho" panose="02020609040205080304" pitchFamily="49" charset="-128"/>
                <a:cs typeface="Times New Roman" panose="02020603050405020304" pitchFamily="18" charset="0"/>
              </a:rPr>
              <a:t>Gospodarski subjekt se obvezuje da će, u slučaju da njegova ponuda bude odabrana kao ekonomski najpovoljnija, naručitelju isporučivati odabrani broj BIO ili ekološki prihvatljivih proizvoda tijekom cijelog trajanja Okvirnog sporazuma. Popis od 10 proizvoda za koje je pojedinačno po proizvodu moguće ostvariti bodove ukoliko se dostavi certifikat ili deklaracija sa Izjavom</a:t>
            </a:r>
            <a:endParaRPr kumimoji="0" lang="hr-HR" altLang="sr-Latn-RS" sz="1600" b="0" i="0" u="none" strike="noStrike" cap="none" normalizeH="0" baseline="0">
              <a:ln>
                <a:noFill/>
              </a:ln>
              <a:solidFill>
                <a:schemeClr val="tx1"/>
              </a:solidFill>
              <a:effectLst/>
            </a:endParaRPr>
          </a:p>
        </p:txBody>
      </p:sp>
      <p:sp>
        <p:nvSpPr>
          <p:cNvPr id="8" name="TekstniOkvir 7">
            <a:extLst>
              <a:ext uri="{FF2B5EF4-FFF2-40B4-BE49-F238E27FC236}">
                <a16:creationId xmlns:a16="http://schemas.microsoft.com/office/drawing/2014/main" id="{EC820ED1-52A8-0485-DEFF-E7F2A80EC41F}"/>
              </a:ext>
            </a:extLst>
          </p:cNvPr>
          <p:cNvSpPr txBox="1"/>
          <p:nvPr/>
        </p:nvSpPr>
        <p:spPr>
          <a:xfrm>
            <a:off x="907331" y="1498862"/>
            <a:ext cx="1826442" cy="369332"/>
          </a:xfrm>
          <a:prstGeom prst="rect">
            <a:avLst/>
          </a:prstGeom>
          <a:noFill/>
        </p:spPr>
        <p:txBody>
          <a:bodyPr wrap="square">
            <a:spAutoFit/>
          </a:bodyPr>
          <a:lstStyle/>
          <a:p>
            <a:r>
              <a:rPr lang="hr-HR"/>
              <a:t>Tabela B1:</a:t>
            </a:r>
          </a:p>
        </p:txBody>
      </p:sp>
    </p:spTree>
    <p:extLst>
      <p:ext uri="{BB962C8B-B14F-4D97-AF65-F5344CB8AC3E}">
        <p14:creationId xmlns:p14="http://schemas.microsoft.com/office/powerpoint/2010/main" val="32475688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45D8-E4D1-E159-03BF-0BF978C5D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906239-4CE1-A1BF-AAA3-1EEEC74F5EAE}"/>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51F9CAA5-B72B-237F-FFAE-D77B427AD928}"/>
              </a:ext>
            </a:extLst>
          </p:cNvPr>
          <p:cNvSpPr>
            <a:spLocks noGrp="1"/>
          </p:cNvSpPr>
          <p:nvPr>
            <p:ph idx="1"/>
          </p:nvPr>
        </p:nvSpPr>
        <p:spPr/>
        <p:txBody>
          <a:bodyPr>
            <a:normAutofit/>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Promotivni materijal</a:t>
            </a:r>
            <a:endParaRPr lang="hr-HR"/>
          </a:p>
        </p:txBody>
      </p:sp>
    </p:spTree>
    <p:extLst>
      <p:ext uri="{BB962C8B-B14F-4D97-AF65-F5344CB8AC3E}">
        <p14:creationId xmlns:p14="http://schemas.microsoft.com/office/powerpoint/2010/main" val="34396268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4D1-5FE8-101B-4E5D-09F832C5B44B}"/>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F939FB94-2342-8396-16FD-3EDACC0998DD}"/>
              </a:ext>
            </a:extLst>
          </p:cNvPr>
          <p:cNvSpPr>
            <a:spLocks noGrp="1"/>
          </p:cNvSpPr>
          <p:nvPr>
            <p:ph idx="1"/>
          </p:nvPr>
        </p:nvSpPr>
        <p:spPr/>
        <p:txBody>
          <a:bodyPr/>
          <a:lstStyle/>
          <a:p>
            <a:r>
              <a:rPr lang="hr-HR" b="0" i="0">
                <a:solidFill>
                  <a:srgbClr val="231F20"/>
                </a:solidFill>
                <a:effectLst/>
                <a:latin typeface="Minion Pro Cond"/>
              </a:rPr>
              <a:t>12. promotivni materijali </a:t>
            </a:r>
            <a:r>
              <a:rPr lang="hr-HR" b="0" i="0" u="sng">
                <a:solidFill>
                  <a:srgbClr val="231F20"/>
                </a:solidFill>
                <a:effectLst/>
                <a:latin typeface="Minion Pro Cond"/>
              </a:rPr>
              <a:t>ne smiju biti pakirani u plastičnoj ambalaži</a:t>
            </a:r>
            <a:endParaRPr lang="hr-HR" u="sng"/>
          </a:p>
        </p:txBody>
      </p:sp>
    </p:spTree>
    <p:extLst>
      <p:ext uri="{BB962C8B-B14F-4D97-AF65-F5344CB8AC3E}">
        <p14:creationId xmlns:p14="http://schemas.microsoft.com/office/powerpoint/2010/main" val="67998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E6F5-1A84-EA8A-0890-4AC5BC595887}"/>
              </a:ext>
            </a:extLst>
          </p:cNvPr>
          <p:cNvSpPr>
            <a:spLocks noGrp="1"/>
          </p:cNvSpPr>
          <p:nvPr>
            <p:ph type="title"/>
          </p:nvPr>
        </p:nvSpPr>
        <p:spPr/>
        <p:txBody>
          <a:bodyPr/>
          <a:lstStyle/>
          <a:p>
            <a:r>
              <a:rPr lang="hr-HR" noProof="0"/>
              <a:t>Odluka o provedbi zelene javne nabave</a:t>
            </a:r>
          </a:p>
        </p:txBody>
      </p:sp>
      <p:sp>
        <p:nvSpPr>
          <p:cNvPr id="3" name="Content Placeholder 2">
            <a:extLst>
              <a:ext uri="{FF2B5EF4-FFF2-40B4-BE49-F238E27FC236}">
                <a16:creationId xmlns:a16="http://schemas.microsoft.com/office/drawing/2014/main" id="{A849EB6B-94C9-10F0-513D-CD631D1E25BF}"/>
              </a:ext>
            </a:extLst>
          </p:cNvPr>
          <p:cNvSpPr>
            <a:spLocks noGrp="1"/>
          </p:cNvSpPr>
          <p:nvPr>
            <p:ph idx="1"/>
          </p:nvPr>
        </p:nvSpPr>
        <p:spPr>
          <a:xfrm>
            <a:off x="751114" y="1772348"/>
            <a:ext cx="10744200" cy="3855566"/>
          </a:xfrm>
        </p:spPr>
        <p:txBody>
          <a:bodyPr>
            <a:normAutofit fontScale="92500" lnSpcReduction="20000"/>
          </a:bodyPr>
          <a:lstStyle/>
          <a:p>
            <a:pPr marL="457200" indent="-457200">
              <a:lnSpc>
                <a:spcPct val="110000"/>
              </a:lnSpc>
              <a:buFont typeface="Arial" panose="020B0604020202020204" pitchFamily="34" charset="0"/>
              <a:buChar char="•"/>
            </a:pPr>
            <a:r>
              <a:rPr lang="hr-HR" noProof="0"/>
              <a:t>Stupila na snagu 1. siječnja 2025. godine</a:t>
            </a:r>
          </a:p>
          <a:p>
            <a:pPr marL="457200" indent="-457200">
              <a:lnSpc>
                <a:spcPct val="110000"/>
              </a:lnSpc>
              <a:buFont typeface="Arial" panose="020B0604020202020204" pitchFamily="34" charset="0"/>
              <a:buChar char="•"/>
            </a:pPr>
            <a:r>
              <a:rPr lang="hr-HR" noProof="0"/>
              <a:t>Istom se  zadužuju tijela državne uprave, kao obveznici javne nabave za provedbu zelene javne nabava</a:t>
            </a:r>
          </a:p>
          <a:p>
            <a:pPr marL="457200" indent="-457200">
              <a:lnSpc>
                <a:spcPct val="110000"/>
              </a:lnSpc>
              <a:buFont typeface="Arial" panose="020B0604020202020204" pitchFamily="34" charset="0"/>
              <a:buChar char="•"/>
            </a:pPr>
            <a:r>
              <a:rPr lang="hr-HR" b="0" i="0" noProof="0">
                <a:solidFill>
                  <a:srgbClr val="231F20"/>
                </a:solidFill>
                <a:effectLst/>
                <a:latin typeface="Minion Pro Cond"/>
              </a:rPr>
              <a:t>drugi obveznici javne nabave, jedinice lokalne i područne (regionalne) samouprave i druga tijela iz njihove nadležnosti trenutno nisu još obveznici primjene Odluke</a:t>
            </a:r>
          </a:p>
          <a:p>
            <a:pPr marL="457200" indent="-457200">
              <a:lnSpc>
                <a:spcPct val="110000"/>
              </a:lnSpc>
              <a:buFont typeface="Arial" panose="020B0604020202020204" pitchFamily="34" charset="0"/>
              <a:buChar char="•"/>
            </a:pPr>
            <a:r>
              <a:rPr lang="hr-HR" noProof="0">
                <a:solidFill>
                  <a:srgbClr val="231F20"/>
                </a:solidFill>
                <a:latin typeface="Minion Pro Cond"/>
              </a:rPr>
              <a:t>KLJUČNI DIO: </a:t>
            </a:r>
            <a:r>
              <a:rPr lang="hr-HR" b="0" i="0" noProof="0">
                <a:solidFill>
                  <a:srgbClr val="231F20"/>
                </a:solidFill>
                <a:effectLst/>
                <a:latin typeface="Minion Pro Cond"/>
              </a:rPr>
              <a:t>Prilikom provedbe zelene javne nabave </a:t>
            </a:r>
            <a:r>
              <a:rPr lang="hr-HR" b="1" i="0" noProof="0">
                <a:solidFill>
                  <a:srgbClr val="231F20"/>
                </a:solidFill>
                <a:effectLst/>
                <a:latin typeface="Minion Pro Cond"/>
              </a:rPr>
              <a:t>i ugovaranja </a:t>
            </a:r>
            <a:r>
              <a:rPr lang="hr-HR" b="0" i="0" noProof="0">
                <a:solidFill>
                  <a:srgbClr val="231F20"/>
                </a:solidFill>
                <a:effectLst/>
                <a:latin typeface="Minion Pro Cond"/>
              </a:rPr>
              <a:t>za predmete nabave ili grupu/e predmeta nabave </a:t>
            </a:r>
            <a:r>
              <a:rPr lang="hr-HR" b="1" i="0" noProof="0">
                <a:solidFill>
                  <a:srgbClr val="231F20"/>
                </a:solidFill>
                <a:effectLst/>
                <a:latin typeface="Minion Pro Cond"/>
              </a:rPr>
              <a:t>moraju biti ispunjena zelena mjerila i ciljevi</a:t>
            </a:r>
            <a:endParaRPr lang="hr-HR" b="1" noProof="0"/>
          </a:p>
        </p:txBody>
      </p:sp>
    </p:spTree>
    <p:extLst>
      <p:ext uri="{BB962C8B-B14F-4D97-AF65-F5344CB8AC3E}">
        <p14:creationId xmlns:p14="http://schemas.microsoft.com/office/powerpoint/2010/main" val="42546004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79112-5082-EB71-FC80-C3FEA9525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5C0D7-00BE-076B-AEDB-BD45F3E71E81}"/>
              </a:ext>
            </a:extLst>
          </p:cNvPr>
          <p:cNvSpPr>
            <a:spLocks noGrp="1"/>
          </p:cNvSpPr>
          <p:nvPr>
            <p:ph type="title"/>
          </p:nvPr>
        </p:nvSpPr>
        <p:spPr>
          <a:xfrm>
            <a:off x="1328787" y="493629"/>
            <a:ext cx="9534426" cy="995915"/>
          </a:xfrm>
        </p:spPr>
        <p:txBody>
          <a:bodyPr>
            <a:normAutofit/>
          </a:bodyPr>
          <a:lstStyle/>
          <a:p>
            <a:r>
              <a:rPr lang="hr-HR"/>
              <a:t>Primjer:</a:t>
            </a:r>
          </a:p>
        </p:txBody>
      </p:sp>
      <p:sp>
        <p:nvSpPr>
          <p:cNvPr id="3" name="Content Placeholder 2">
            <a:extLst>
              <a:ext uri="{FF2B5EF4-FFF2-40B4-BE49-F238E27FC236}">
                <a16:creationId xmlns:a16="http://schemas.microsoft.com/office/drawing/2014/main" id="{B7FB8551-198F-9BE9-07E2-BCCEDB895D77}"/>
              </a:ext>
            </a:extLst>
          </p:cNvPr>
          <p:cNvSpPr>
            <a:spLocks noGrp="1"/>
          </p:cNvSpPr>
          <p:nvPr>
            <p:ph idx="1"/>
          </p:nvPr>
        </p:nvSpPr>
        <p:spPr>
          <a:xfrm>
            <a:off x="1044933" y="1696825"/>
            <a:ext cx="10102134" cy="4015818"/>
          </a:xfrm>
        </p:spPr>
        <p:txBody>
          <a:bodyPr>
            <a:normAutofit fontScale="62500" lnSpcReduction="20000"/>
          </a:bodyPr>
          <a:lstStyle/>
          <a:p>
            <a:r>
              <a:rPr lang="hr-HR"/>
              <a:t>Kriterij odabira Ekonomski najpovoljnija ponuda. Naručitelj je u kriterijima za odabir ponude bodovao cijenu te ambalažu/pakiranje.</a:t>
            </a:r>
          </a:p>
          <a:p>
            <a:endParaRPr lang="hr-HR"/>
          </a:p>
          <a:p>
            <a:r>
              <a:rPr lang="hr-HR"/>
              <a:t>KRITERIJ ZA ODABIR PONUDE:</a:t>
            </a:r>
          </a:p>
          <a:p>
            <a:endParaRPr lang="hr-HR"/>
          </a:p>
          <a:p>
            <a:endParaRPr lang="hr-HR"/>
          </a:p>
          <a:p>
            <a:endParaRPr lang="hr-HR"/>
          </a:p>
          <a:p>
            <a:endParaRPr lang="hr-HR"/>
          </a:p>
          <a:p>
            <a:endParaRPr lang="hr-HR"/>
          </a:p>
          <a:p>
            <a:endParaRPr lang="hr-HR"/>
          </a:p>
          <a:p>
            <a:r>
              <a:rPr lang="hr-HR"/>
              <a:t>Nefinancijski kriterij - ambalaža/pakiranje </a:t>
            </a:r>
          </a:p>
          <a:p>
            <a:r>
              <a:rPr lang="hr-HR"/>
              <a:t>Ambalaža/pakiranje promotivnog materijala, koji je izrađen od materijala koji su okolišu prihvatljivi i/ili od recikliranih materijala =&lt; 10 bodova</a:t>
            </a:r>
          </a:p>
        </p:txBody>
      </p:sp>
      <p:graphicFrame>
        <p:nvGraphicFramePr>
          <p:cNvPr id="4" name="Tablica 3">
            <a:extLst>
              <a:ext uri="{FF2B5EF4-FFF2-40B4-BE49-F238E27FC236}">
                <a16:creationId xmlns:a16="http://schemas.microsoft.com/office/drawing/2014/main" id="{1F58B1BC-FC45-5A04-FDB9-3913C555A58A}"/>
              </a:ext>
            </a:extLst>
          </p:cNvPr>
          <p:cNvGraphicFramePr>
            <a:graphicFrameLocks noGrp="1"/>
          </p:cNvGraphicFramePr>
          <p:nvPr/>
        </p:nvGraphicFramePr>
        <p:xfrm>
          <a:off x="1928306" y="2798656"/>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05299299"/>
                    </a:ext>
                  </a:extLst>
                </a:gridCol>
                <a:gridCol w="4064000">
                  <a:extLst>
                    <a:ext uri="{9D8B030D-6E8A-4147-A177-3AD203B41FA5}">
                      <a16:colId xmlns:a16="http://schemas.microsoft.com/office/drawing/2014/main" val="3858544479"/>
                    </a:ext>
                  </a:extLst>
                </a:gridCol>
              </a:tblGrid>
              <a:tr h="370840">
                <a:tc>
                  <a:txBody>
                    <a:bodyPr/>
                    <a:lstStyle/>
                    <a:p>
                      <a:r>
                        <a:rPr lang="hr-HR"/>
                        <a:t>Kriterij ocjenjivanja</a:t>
                      </a:r>
                    </a:p>
                  </a:txBody>
                  <a:tcPr/>
                </a:tc>
                <a:tc>
                  <a:txBody>
                    <a:bodyPr/>
                    <a:lstStyle/>
                    <a:p>
                      <a:r>
                        <a:rPr lang="hr-HR"/>
                        <a:t>Učešće u ponudi</a:t>
                      </a:r>
                    </a:p>
                  </a:txBody>
                  <a:tcPr/>
                </a:tc>
                <a:extLst>
                  <a:ext uri="{0D108BD9-81ED-4DB2-BD59-A6C34878D82A}">
                    <a16:rowId xmlns:a16="http://schemas.microsoft.com/office/drawing/2014/main" val="4267633592"/>
                  </a:ext>
                </a:extLst>
              </a:tr>
              <a:tr h="370840">
                <a:tc>
                  <a:txBody>
                    <a:bodyPr/>
                    <a:lstStyle/>
                    <a:p>
                      <a:r>
                        <a:rPr lang="hr-HR"/>
                        <a:t>Cijena ponude</a:t>
                      </a:r>
                    </a:p>
                  </a:txBody>
                  <a:tcPr/>
                </a:tc>
                <a:tc>
                  <a:txBody>
                    <a:bodyPr/>
                    <a:lstStyle/>
                    <a:p>
                      <a:r>
                        <a:rPr lang="hr-HR"/>
                        <a:t>90%</a:t>
                      </a:r>
                    </a:p>
                  </a:txBody>
                  <a:tcPr/>
                </a:tc>
                <a:extLst>
                  <a:ext uri="{0D108BD9-81ED-4DB2-BD59-A6C34878D82A}">
                    <a16:rowId xmlns:a16="http://schemas.microsoft.com/office/drawing/2014/main" val="854799548"/>
                  </a:ext>
                </a:extLst>
              </a:tr>
              <a:tr h="370840">
                <a:tc>
                  <a:txBody>
                    <a:bodyPr/>
                    <a:lstStyle/>
                    <a:p>
                      <a:r>
                        <a:rPr lang="hr-HR"/>
                        <a:t>Ambalaža/pakiranje</a:t>
                      </a:r>
                    </a:p>
                  </a:txBody>
                  <a:tcPr/>
                </a:tc>
                <a:tc>
                  <a:txBody>
                    <a:bodyPr/>
                    <a:lstStyle/>
                    <a:p>
                      <a:r>
                        <a:rPr lang="hr-HR"/>
                        <a:t>10%</a:t>
                      </a:r>
                    </a:p>
                  </a:txBody>
                  <a:tcPr/>
                </a:tc>
                <a:extLst>
                  <a:ext uri="{0D108BD9-81ED-4DB2-BD59-A6C34878D82A}">
                    <a16:rowId xmlns:a16="http://schemas.microsoft.com/office/drawing/2014/main" val="2215160775"/>
                  </a:ext>
                </a:extLst>
              </a:tr>
              <a:tr h="370840">
                <a:tc>
                  <a:txBody>
                    <a:bodyPr/>
                    <a:lstStyle/>
                    <a:p>
                      <a:r>
                        <a:rPr lang="hr-HR"/>
                        <a:t>Ukupno:</a:t>
                      </a:r>
                    </a:p>
                  </a:txBody>
                  <a:tcPr/>
                </a:tc>
                <a:tc>
                  <a:txBody>
                    <a:bodyPr/>
                    <a:lstStyle/>
                    <a:p>
                      <a:r>
                        <a:rPr lang="hr-HR"/>
                        <a:t>100%</a:t>
                      </a:r>
                    </a:p>
                  </a:txBody>
                  <a:tcPr/>
                </a:tc>
                <a:extLst>
                  <a:ext uri="{0D108BD9-81ED-4DB2-BD59-A6C34878D82A}">
                    <a16:rowId xmlns:a16="http://schemas.microsoft.com/office/drawing/2014/main" val="2105946450"/>
                  </a:ext>
                </a:extLst>
              </a:tr>
            </a:tbl>
          </a:graphicData>
        </a:graphic>
      </p:graphicFrame>
    </p:spTree>
    <p:extLst>
      <p:ext uri="{BB962C8B-B14F-4D97-AF65-F5344CB8AC3E}">
        <p14:creationId xmlns:p14="http://schemas.microsoft.com/office/powerpoint/2010/main" val="14417003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94B-466B-D25D-DBB1-DA7B1E74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1FFE2-3ECD-CD38-62EF-495E0458FCBC}"/>
              </a:ext>
            </a:extLst>
          </p:cNvPr>
          <p:cNvSpPr>
            <a:spLocks noGrp="1"/>
          </p:cNvSpPr>
          <p:nvPr>
            <p:ph type="title"/>
          </p:nvPr>
        </p:nvSpPr>
        <p:spPr/>
        <p:txBody>
          <a:bodyPr>
            <a:normAutofit/>
          </a:bodyPr>
          <a:lstStyle/>
          <a:p>
            <a:r>
              <a:rPr lang="hr-HR"/>
              <a:t>Primjer 1.</a:t>
            </a:r>
          </a:p>
        </p:txBody>
      </p:sp>
      <p:sp>
        <p:nvSpPr>
          <p:cNvPr id="3" name="Content Placeholder 2">
            <a:extLst>
              <a:ext uri="{FF2B5EF4-FFF2-40B4-BE49-F238E27FC236}">
                <a16:creationId xmlns:a16="http://schemas.microsoft.com/office/drawing/2014/main" id="{8B3A5FA1-7923-47C9-8211-DDA7DDD8E0B3}"/>
              </a:ext>
            </a:extLst>
          </p:cNvPr>
          <p:cNvSpPr>
            <a:spLocks noGrp="1"/>
          </p:cNvSpPr>
          <p:nvPr>
            <p:ph idx="1"/>
          </p:nvPr>
        </p:nvSpPr>
        <p:spPr>
          <a:xfrm>
            <a:off x="876693" y="1772349"/>
            <a:ext cx="10270374" cy="4034562"/>
          </a:xfrm>
        </p:spPr>
        <p:txBody>
          <a:bodyPr>
            <a:normAutofit lnSpcReduction="10000"/>
          </a:bodyPr>
          <a:lstStyle/>
          <a:p>
            <a:r>
              <a:rPr lang="hr-HR"/>
              <a:t>Kriterij za odabir ponude:</a:t>
            </a:r>
          </a:p>
          <a:p>
            <a:r>
              <a:rPr lang="hr-HR"/>
              <a:t>2a. povratna ambalaža (ponovna i višekratna uporaba ambalaže): 10 bodova </a:t>
            </a:r>
          </a:p>
          <a:p>
            <a:r>
              <a:rPr lang="hr-HR"/>
              <a:t>2b. kartonska i PVC ambalaža koje se može reciklirati: 5 bodova </a:t>
            </a:r>
          </a:p>
          <a:p>
            <a:r>
              <a:rPr lang="hr-HR"/>
              <a:t>2c. nepovratna i nerazgradiva ambalaža: 0 bodova </a:t>
            </a:r>
          </a:p>
          <a:p>
            <a:r>
              <a:rPr lang="hr-HR"/>
              <a:t>Ponuditelj u ponudi dostavlja Izjavu o ambalaži/pakiranju. Ukoliko izjava nije dostavljena u roku za dostavu ponuda prilikom pregleda i ocjene ponude uzet će se da je ambalaža od nepovratnog i nerazgradivog materijala i ponuda neće biti odbijena. </a:t>
            </a:r>
          </a:p>
          <a:p>
            <a:endParaRPr lang="hr-HR"/>
          </a:p>
        </p:txBody>
      </p:sp>
    </p:spTree>
    <p:extLst>
      <p:ext uri="{BB962C8B-B14F-4D97-AF65-F5344CB8AC3E}">
        <p14:creationId xmlns:p14="http://schemas.microsoft.com/office/powerpoint/2010/main" val="33439342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B70A-C9DD-A8F9-DB22-76A31B8BA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9AE0F-99E9-BFE3-320F-15E31AC06595}"/>
              </a:ext>
            </a:extLst>
          </p:cNvPr>
          <p:cNvSpPr>
            <a:spLocks noGrp="1"/>
          </p:cNvSpPr>
          <p:nvPr>
            <p:ph type="title"/>
          </p:nvPr>
        </p:nvSpPr>
        <p:spPr>
          <a:xfrm>
            <a:off x="622169" y="776433"/>
            <a:ext cx="10524898" cy="995915"/>
          </a:xfrm>
        </p:spPr>
        <p:txBody>
          <a:bodyPr>
            <a:normAutofit/>
          </a:bodyPr>
          <a:lstStyle/>
          <a:p>
            <a:r>
              <a:rPr lang="hr-HR"/>
              <a:t>Primjer 2. – ambalaža/pakiranje 15 bodova</a:t>
            </a:r>
          </a:p>
        </p:txBody>
      </p:sp>
      <p:sp>
        <p:nvSpPr>
          <p:cNvPr id="3" name="Content Placeholder 2">
            <a:extLst>
              <a:ext uri="{FF2B5EF4-FFF2-40B4-BE49-F238E27FC236}">
                <a16:creationId xmlns:a16="http://schemas.microsoft.com/office/drawing/2014/main" id="{AB73F6C6-0A76-7BEA-9428-19C817168A42}"/>
              </a:ext>
            </a:extLst>
          </p:cNvPr>
          <p:cNvSpPr>
            <a:spLocks noGrp="1"/>
          </p:cNvSpPr>
          <p:nvPr>
            <p:ph idx="1"/>
          </p:nvPr>
        </p:nvSpPr>
        <p:spPr>
          <a:xfrm>
            <a:off x="1612641" y="1772348"/>
            <a:ext cx="9534426" cy="4015710"/>
          </a:xfrm>
        </p:spPr>
        <p:txBody>
          <a:bodyPr>
            <a:normAutofit fontScale="92500" lnSpcReduction="10000"/>
          </a:bodyPr>
          <a:lstStyle/>
          <a:p>
            <a:r>
              <a:rPr lang="hr-HR"/>
              <a:t>Naručitelj vrednuje proizvode prema tipu i količini ambalaže razlikujući pakiranja koja su izrađena od okolišu prihvatljivih i/ili recikliranih materijala. </a:t>
            </a:r>
          </a:p>
          <a:p>
            <a:r>
              <a:rPr lang="hr-HR"/>
              <a:t>Dodatno se boduje korištenje ambalaže /pakiranja koja su izrađena od ekološki prihvatljivih i /ili recikliranih materijala.</a:t>
            </a:r>
          </a:p>
          <a:p>
            <a:r>
              <a:rPr lang="hr-HR"/>
              <a:t>Povratna (višekratna uporaba) od recikliranih materijala (&gt;45%) ili od materijala koji se može reciklirati nosi 15 bodova.</a:t>
            </a:r>
          </a:p>
          <a:p>
            <a:r>
              <a:rPr lang="hr-HR"/>
              <a:t>Nepovratna ambalaža od recikliranih materijala (&gt;45%) ili od materijala koji se može reciklirati nosi 10 bodova. </a:t>
            </a:r>
          </a:p>
          <a:p>
            <a:r>
              <a:rPr lang="hr-HR"/>
              <a:t>Nepovratna i ambalaža koja se ne može reciklirati 0 bodova.</a:t>
            </a:r>
          </a:p>
        </p:txBody>
      </p:sp>
    </p:spTree>
    <p:extLst>
      <p:ext uri="{BB962C8B-B14F-4D97-AF65-F5344CB8AC3E}">
        <p14:creationId xmlns:p14="http://schemas.microsoft.com/office/powerpoint/2010/main" val="12476154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6828D7-D731-D10B-1BBA-F89F9E0CB594}"/>
              </a:ext>
            </a:extLst>
          </p:cNvPr>
          <p:cNvSpPr>
            <a:spLocks noGrp="1"/>
          </p:cNvSpPr>
          <p:nvPr>
            <p:ph type="title"/>
          </p:nvPr>
        </p:nvSpPr>
        <p:spPr>
          <a:xfrm>
            <a:off x="838200" y="365124"/>
            <a:ext cx="8525759" cy="1325563"/>
          </a:xfrm>
        </p:spPr>
        <p:txBody>
          <a:bodyPr anchor="ctr">
            <a:normAutofit/>
          </a:bodyPr>
          <a:lstStyle/>
          <a:p>
            <a:r>
              <a:rPr lang="hr-HR" b="1">
                <a:solidFill>
                  <a:schemeClr val="tx1">
                    <a:lumMod val="75000"/>
                    <a:lumOff val="25000"/>
                  </a:schemeClr>
                </a:solidFill>
                <a:latin typeface="+mn-lt"/>
              </a:rPr>
              <a:t>Primjer 3: tehničke specifikacije promotivnog materijala - MUP</a:t>
            </a:r>
          </a:p>
        </p:txBody>
      </p:sp>
      <p:pic>
        <p:nvPicPr>
          <p:cNvPr id="5" name="Slika 4">
            <a:extLst>
              <a:ext uri="{FF2B5EF4-FFF2-40B4-BE49-F238E27FC236}">
                <a16:creationId xmlns:a16="http://schemas.microsoft.com/office/drawing/2014/main" id="{36173B7E-4F81-01B7-BF13-B70D9E5E3094}"/>
              </a:ext>
            </a:extLst>
          </p:cNvPr>
          <p:cNvPicPr>
            <a:picLocks noChangeAspect="1"/>
          </p:cNvPicPr>
          <p:nvPr/>
        </p:nvPicPr>
        <p:blipFill>
          <a:blip r:embed="rId2"/>
          <a:stretch>
            <a:fillRect/>
          </a:stretch>
        </p:blipFill>
        <p:spPr>
          <a:xfrm>
            <a:off x="1137192" y="1825625"/>
            <a:ext cx="4583615" cy="4351338"/>
          </a:xfrm>
          <a:prstGeom prst="rect">
            <a:avLst/>
          </a:prstGeom>
          <a:noFill/>
        </p:spPr>
      </p:pic>
      <p:sp>
        <p:nvSpPr>
          <p:cNvPr id="3" name="Rezervirano mjesto sadržaja 2">
            <a:extLst>
              <a:ext uri="{FF2B5EF4-FFF2-40B4-BE49-F238E27FC236}">
                <a16:creationId xmlns:a16="http://schemas.microsoft.com/office/drawing/2014/main" id="{5EB9E761-83D4-5E08-C2B9-ED6317747BEE}"/>
              </a:ext>
            </a:extLst>
          </p:cNvPr>
          <p:cNvSpPr>
            <a:spLocks noGrp="1"/>
          </p:cNvSpPr>
          <p:nvPr>
            <p:ph sz="half" idx="2"/>
          </p:nvPr>
        </p:nvSpPr>
        <p:spPr>
          <a:xfrm>
            <a:off x="6172200" y="1825625"/>
            <a:ext cx="5181600" cy="4351338"/>
          </a:xfrm>
        </p:spPr>
        <p:txBody>
          <a:bodyPr>
            <a:normAutofit/>
          </a:bodyPr>
          <a:lstStyle/>
          <a:p>
            <a:pPr marL="0" indent="0">
              <a:buNone/>
            </a:pPr>
            <a:r>
              <a:rPr lang="pl-PL" b="1" i="0" u="none" strike="noStrike" baseline="0"/>
              <a:t>Torba za kupovinu s tiskom </a:t>
            </a:r>
          </a:p>
          <a:p>
            <a:r>
              <a:rPr lang="hr-HR" sz="1800" b="0" i="0" u="none" strike="noStrike" baseline="0">
                <a:solidFill>
                  <a:srgbClr val="000000"/>
                </a:solidFill>
                <a:latin typeface="Arial" panose="020B0604020202020204" pitchFamily="34" charset="0"/>
              </a:rPr>
              <a:t>Specifikacije </a:t>
            </a:r>
          </a:p>
          <a:p>
            <a:r>
              <a:rPr lang="hr-HR" sz="1800" b="0" i="0" u="none" strike="noStrike" baseline="0">
                <a:solidFill>
                  <a:srgbClr val="000000"/>
                </a:solidFill>
                <a:latin typeface="Arial" panose="020B0604020202020204" pitchFamily="34" charset="0"/>
              </a:rPr>
              <a:t>Materijal: Torba za kupovinu, reciklirani pamuk, duge ručke </a:t>
            </a:r>
          </a:p>
          <a:p>
            <a:r>
              <a:rPr lang="pl-PL" sz="1800" b="0" i="0" u="none" strike="noStrike" baseline="0">
                <a:solidFill>
                  <a:srgbClr val="000000"/>
                </a:solidFill>
                <a:latin typeface="Arial" panose="020B0604020202020204" pitchFamily="34" charset="0"/>
              </a:rPr>
              <a:t>Dimenzije proizvoda (cm): 50X36X16cm, 190gr, boja natur </a:t>
            </a:r>
          </a:p>
          <a:p>
            <a:r>
              <a:rPr lang="hr-HR" sz="1800" b="0" i="0" u="none" strike="noStrike" baseline="0">
                <a:solidFill>
                  <a:srgbClr val="000000"/>
                </a:solidFill>
                <a:latin typeface="Arial" panose="020B0604020202020204" pitchFamily="34" charset="0"/>
              </a:rPr>
              <a:t>Prostor za tisak (mm): uključen tisak grba na vrećicu cca 60x75 mm </a:t>
            </a:r>
            <a:endParaRPr lang="pl-PL" b="0" i="0" u="none" strike="noStrike" baseline="0"/>
          </a:p>
        </p:txBody>
      </p:sp>
    </p:spTree>
    <p:extLst>
      <p:ext uri="{BB962C8B-B14F-4D97-AF65-F5344CB8AC3E}">
        <p14:creationId xmlns:p14="http://schemas.microsoft.com/office/powerpoint/2010/main" val="76094468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687040-EA01-2E99-D7B3-A136F1B08739}"/>
              </a:ext>
            </a:extLst>
          </p:cNvPr>
          <p:cNvSpPr>
            <a:spLocks noGrp="1"/>
          </p:cNvSpPr>
          <p:nvPr>
            <p:ph type="title"/>
          </p:nvPr>
        </p:nvSpPr>
        <p:spPr/>
        <p:txBody>
          <a:bodyPr/>
          <a:lstStyle/>
          <a:p>
            <a:r>
              <a:rPr lang="hr-HR" b="1">
                <a:solidFill>
                  <a:schemeClr val="tx1">
                    <a:lumMod val="75000"/>
                    <a:lumOff val="25000"/>
                  </a:schemeClr>
                </a:solidFill>
                <a:latin typeface="+mn-lt"/>
              </a:rPr>
              <a:t>Primjer 3: tehničke specifikacije promotivnog materijala - MUP</a:t>
            </a:r>
            <a:endParaRPr lang="hr-HR"/>
          </a:p>
        </p:txBody>
      </p:sp>
      <p:pic>
        <p:nvPicPr>
          <p:cNvPr id="6" name="Rezervirano mjesto sadržaja 5">
            <a:extLst>
              <a:ext uri="{FF2B5EF4-FFF2-40B4-BE49-F238E27FC236}">
                <a16:creationId xmlns:a16="http://schemas.microsoft.com/office/drawing/2014/main" id="{B21D6C9F-3D3D-FC5F-1CAA-4A438EAD7C8A}"/>
              </a:ext>
            </a:extLst>
          </p:cNvPr>
          <p:cNvPicPr>
            <a:picLocks noGrp="1" noChangeAspect="1"/>
          </p:cNvPicPr>
          <p:nvPr>
            <p:ph sz="half" idx="1"/>
          </p:nvPr>
        </p:nvPicPr>
        <p:blipFill>
          <a:blip r:embed="rId2"/>
          <a:stretch>
            <a:fillRect/>
          </a:stretch>
        </p:blipFill>
        <p:spPr>
          <a:xfrm>
            <a:off x="1494503" y="1825625"/>
            <a:ext cx="3466276" cy="4351338"/>
          </a:xfrm>
        </p:spPr>
      </p:pic>
      <p:sp>
        <p:nvSpPr>
          <p:cNvPr id="4" name="Rezervirano mjesto sadržaja 3">
            <a:extLst>
              <a:ext uri="{FF2B5EF4-FFF2-40B4-BE49-F238E27FC236}">
                <a16:creationId xmlns:a16="http://schemas.microsoft.com/office/drawing/2014/main" id="{8F396064-D6EB-C3D3-30BA-AB657CAC9783}"/>
              </a:ext>
            </a:extLst>
          </p:cNvPr>
          <p:cNvSpPr>
            <a:spLocks noGrp="1"/>
          </p:cNvSpPr>
          <p:nvPr>
            <p:ph sz="half" idx="2"/>
          </p:nvPr>
        </p:nvSpPr>
        <p:spPr/>
        <p:txBody>
          <a:bodyPr>
            <a:normAutofit/>
          </a:bodyPr>
          <a:lstStyle/>
          <a:p>
            <a:r>
              <a:rPr lang="hr-HR" sz="2400" b="1" i="0" u="none" strike="noStrike" baseline="0">
                <a:solidFill>
                  <a:srgbClr val="000000"/>
                </a:solidFill>
                <a:latin typeface="Arial" panose="020B0604020202020204" pitchFamily="34" charset="0"/>
              </a:rPr>
              <a:t>Torba s tiskom </a:t>
            </a:r>
          </a:p>
          <a:p>
            <a:r>
              <a:rPr lang="hr-HR" sz="1800" b="0" i="0" u="none" strike="noStrike" baseline="0">
                <a:solidFill>
                  <a:srgbClr val="000000"/>
                </a:solidFill>
                <a:latin typeface="Arial" panose="020B0604020202020204" pitchFamily="34" charset="0"/>
              </a:rPr>
              <a:t>Specifikacije </a:t>
            </a:r>
          </a:p>
          <a:p>
            <a:r>
              <a:rPr lang="hr-HR" sz="1800" b="0" i="0" u="none" strike="noStrike" baseline="0">
                <a:solidFill>
                  <a:srgbClr val="000000"/>
                </a:solidFill>
                <a:latin typeface="Arial" panose="020B0604020202020204" pitchFamily="34" charset="0"/>
              </a:rPr>
              <a:t>Materijal: Torba za kupovinu, duge ručke, </a:t>
            </a:r>
            <a:r>
              <a:rPr lang="hr-HR" sz="1800" b="0" i="0" u="none" strike="noStrike" baseline="0" err="1">
                <a:solidFill>
                  <a:srgbClr val="000000"/>
                </a:solidFill>
                <a:latin typeface="Arial" panose="020B0604020202020204" pitchFamily="34" charset="0"/>
              </a:rPr>
              <a:t>canvas</a:t>
            </a:r>
            <a:r>
              <a:rPr lang="hr-HR" sz="1800" b="0" i="0" u="none" strike="noStrike" baseline="0">
                <a:solidFill>
                  <a:srgbClr val="000000"/>
                </a:solidFill>
                <a:latin typeface="Arial" panose="020B0604020202020204" pitchFamily="34" charset="0"/>
              </a:rPr>
              <a:t> pamuk 270 gr, bež </a:t>
            </a:r>
          </a:p>
          <a:p>
            <a:r>
              <a:rPr lang="hr-HR" sz="1800" b="0" i="0" u="none" strike="noStrike" baseline="0">
                <a:solidFill>
                  <a:srgbClr val="000000"/>
                </a:solidFill>
                <a:latin typeface="Arial" panose="020B0604020202020204" pitchFamily="34" charset="0"/>
              </a:rPr>
              <a:t>Dimenzije proizvoda (cm): </a:t>
            </a:r>
          </a:p>
          <a:p>
            <a:r>
              <a:rPr lang="pl-PL" sz="1800" b="0" i="0" u="none" strike="noStrike" baseline="0">
                <a:solidFill>
                  <a:srgbClr val="000000"/>
                </a:solidFill>
                <a:latin typeface="Arial" panose="020B0604020202020204" pitchFamily="34" charset="0"/>
              </a:rPr>
              <a:t>Prostor za tisak (mm): uključen tisak fotografije do A4 formata 210x300mm </a:t>
            </a:r>
            <a:endParaRPr lang="hr-HR" sz="2400"/>
          </a:p>
        </p:txBody>
      </p:sp>
    </p:spTree>
    <p:extLst>
      <p:ext uri="{BB962C8B-B14F-4D97-AF65-F5344CB8AC3E}">
        <p14:creationId xmlns:p14="http://schemas.microsoft.com/office/powerpoint/2010/main" val="29149360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F5FEE-0347-59FE-6B76-E1E532071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00FE9-D48E-2DD2-335F-2700CDBECC41}"/>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55C64A3D-856E-10FE-6A24-CB114F461BB8}"/>
              </a:ext>
            </a:extLst>
          </p:cNvPr>
          <p:cNvSpPr>
            <a:spLocks noGrp="1"/>
          </p:cNvSpPr>
          <p:nvPr>
            <p:ph idx="1"/>
          </p:nvPr>
        </p:nvSpPr>
        <p:spPr>
          <a:xfrm>
            <a:off x="1612641" y="1970202"/>
            <a:ext cx="9534426" cy="3611608"/>
          </a:xfrm>
        </p:spPr>
        <p:txBody>
          <a:bodyPr>
            <a:normAutofit fontScale="92500" lnSpcReduction="20000"/>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Namještaj i građevinska stolarija i ostali građevinski elementi od drva</a:t>
            </a:r>
            <a:endParaRPr lang="hr-HR"/>
          </a:p>
        </p:txBody>
      </p:sp>
    </p:spTree>
    <p:extLst>
      <p:ext uri="{BB962C8B-B14F-4D97-AF65-F5344CB8AC3E}">
        <p14:creationId xmlns:p14="http://schemas.microsoft.com/office/powerpoint/2010/main" val="414424857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2076-570F-A534-3FB2-5992A70C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524C-339B-10A1-F296-095FB4CEC3D7}"/>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1040BDFF-2662-9339-5907-86EC34045A2D}"/>
              </a:ext>
            </a:extLst>
          </p:cNvPr>
          <p:cNvSpPr>
            <a:spLocks noGrp="1"/>
          </p:cNvSpPr>
          <p:nvPr>
            <p:ph idx="1"/>
          </p:nvPr>
        </p:nvSpPr>
        <p:spPr>
          <a:xfrm>
            <a:off x="1612640" y="2230952"/>
            <a:ext cx="9614683" cy="3350858"/>
          </a:xfrm>
        </p:spPr>
        <p:txBody>
          <a:bodyPr/>
          <a:lstStyle/>
          <a:p>
            <a:r>
              <a:rPr lang="hr-HR" b="0" i="0">
                <a:solidFill>
                  <a:srgbClr val="231F20"/>
                </a:solidFill>
                <a:effectLst/>
                <a:latin typeface="Minion Pro Cond"/>
              </a:rPr>
              <a:t>20. od 1. siječnja 2025. </a:t>
            </a:r>
            <a:r>
              <a:rPr lang="hr-HR" b="1" i="0">
                <a:solidFill>
                  <a:srgbClr val="231F20"/>
                </a:solidFill>
                <a:effectLst/>
                <a:latin typeface="Minion Pro Cond"/>
              </a:rPr>
              <a:t>udio drva u namještaju </a:t>
            </a:r>
            <a:r>
              <a:rPr lang="hr-HR" b="0" i="0">
                <a:solidFill>
                  <a:srgbClr val="231F20"/>
                </a:solidFill>
                <a:effectLst/>
                <a:latin typeface="Minion Pro Cond"/>
              </a:rPr>
              <a:t>iznosi najmanje 20 %, od 1. siječnja 2028. najmanje 30 %, a od 1. siječnja 2030. najmanje 50 % </a:t>
            </a:r>
            <a:r>
              <a:rPr lang="hr-HR" b="0" i="0" u="sng">
                <a:solidFill>
                  <a:srgbClr val="231F20"/>
                </a:solidFill>
                <a:effectLst/>
                <a:latin typeface="Minion Pro Cond"/>
              </a:rPr>
              <a:t>u odnosu na volumen materijala od kojih je namještaj izrađen</a:t>
            </a:r>
            <a:r>
              <a:rPr lang="hr-HR" b="0" i="0">
                <a:solidFill>
                  <a:srgbClr val="231F20"/>
                </a:solidFill>
                <a:effectLst/>
                <a:latin typeface="Minion Pro Cond"/>
              </a:rPr>
              <a:t>, osim ako to propisom ili namjenom uporabe nije zabranjeno ili onemogućeno s tim d</a:t>
            </a:r>
            <a:r>
              <a:rPr lang="hr-HR" b="0" i="0" u="sng">
                <a:solidFill>
                  <a:srgbClr val="231F20"/>
                </a:solidFill>
                <a:effectLst/>
                <a:latin typeface="Minion Pro Cond"/>
              </a:rPr>
              <a:t>a ima dokazanu </a:t>
            </a:r>
            <a:r>
              <a:rPr lang="hr-HR" b="0" i="0" u="sng" err="1">
                <a:solidFill>
                  <a:srgbClr val="231F20"/>
                </a:solidFill>
                <a:effectLst/>
                <a:latin typeface="Minion Pro Cond"/>
              </a:rPr>
              <a:t>sljedivost</a:t>
            </a:r>
            <a:r>
              <a:rPr lang="hr-HR" b="0" i="0">
                <a:solidFill>
                  <a:srgbClr val="231F20"/>
                </a:solidFill>
                <a:effectLst/>
                <a:latin typeface="Minion Pro Cond"/>
              </a:rPr>
              <a:t>, odnosno </a:t>
            </a:r>
            <a:r>
              <a:rPr lang="hr-HR" b="1" i="0">
                <a:solidFill>
                  <a:srgbClr val="231F20"/>
                </a:solidFill>
                <a:effectLst/>
                <a:latin typeface="Minion Pro Cond"/>
              </a:rPr>
              <a:t>FSC, PEFC i/ili drugi međunarodno priznati certifikati</a:t>
            </a:r>
            <a:r>
              <a:rPr lang="hr-HR" b="0" i="0">
                <a:solidFill>
                  <a:srgbClr val="231F20"/>
                </a:solidFill>
                <a:effectLst/>
                <a:latin typeface="Minion Pro Cond"/>
              </a:rPr>
              <a:t> koji jamče da je </a:t>
            </a:r>
            <a:r>
              <a:rPr lang="hr-HR" b="0" i="0" u="sng">
                <a:solidFill>
                  <a:srgbClr val="231F20"/>
                </a:solidFill>
                <a:effectLst/>
                <a:latin typeface="Minion Pro Cond"/>
              </a:rPr>
              <a:t>drvo dobiveno iz održivo gospodarenih šuma</a:t>
            </a:r>
            <a:endParaRPr lang="hr-HR" u="sng"/>
          </a:p>
        </p:txBody>
      </p:sp>
    </p:spTree>
    <p:extLst>
      <p:ext uri="{BB962C8B-B14F-4D97-AF65-F5344CB8AC3E}">
        <p14:creationId xmlns:p14="http://schemas.microsoft.com/office/powerpoint/2010/main" val="13425147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0AC66-3A11-7247-6475-FDC8A9D2B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4D0DC-607D-B753-E400-7FE0DEC2AAF9}"/>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889E3248-0D89-D37C-4CBF-2719B9B284E8}"/>
              </a:ext>
            </a:extLst>
          </p:cNvPr>
          <p:cNvSpPr>
            <a:spLocks noGrp="1"/>
          </p:cNvSpPr>
          <p:nvPr>
            <p:ph idx="1"/>
          </p:nvPr>
        </p:nvSpPr>
        <p:spPr/>
        <p:txBody>
          <a:bodyPr/>
          <a:lstStyle/>
          <a:p>
            <a:r>
              <a:rPr lang="hr-HR" b="0" i="0">
                <a:solidFill>
                  <a:srgbClr val="231F20"/>
                </a:solidFill>
                <a:effectLst/>
                <a:latin typeface="Minion Pro Cond"/>
              </a:rPr>
              <a:t>21. </a:t>
            </a:r>
            <a:r>
              <a:rPr lang="hr-HR" b="1" i="0">
                <a:solidFill>
                  <a:srgbClr val="231F20"/>
                </a:solidFill>
                <a:effectLst/>
                <a:latin typeface="Minion Pro Cond"/>
              </a:rPr>
              <a:t>dokazana </a:t>
            </a:r>
            <a:r>
              <a:rPr lang="hr-HR" b="1" i="0" err="1">
                <a:solidFill>
                  <a:srgbClr val="231F20"/>
                </a:solidFill>
                <a:effectLst/>
                <a:latin typeface="Minion Pro Cond"/>
              </a:rPr>
              <a:t>sljedivost</a:t>
            </a:r>
            <a:r>
              <a:rPr lang="hr-HR" b="1" i="0">
                <a:solidFill>
                  <a:srgbClr val="231F20"/>
                </a:solidFill>
                <a:effectLst/>
                <a:latin typeface="Minion Pro Cond"/>
              </a:rPr>
              <a:t> </a:t>
            </a:r>
            <a:r>
              <a:rPr lang="hr-HR" b="0" i="0">
                <a:solidFill>
                  <a:srgbClr val="231F20"/>
                </a:solidFill>
                <a:effectLst/>
                <a:latin typeface="Minion Pro Cond"/>
              </a:rPr>
              <a:t>za građevinsku stolariju i ostale građevinske elemente izrađene od drva odnosno </a:t>
            </a:r>
            <a:r>
              <a:rPr lang="hr-HR" b="1" i="0">
                <a:solidFill>
                  <a:srgbClr val="231F20"/>
                </a:solidFill>
                <a:effectLst/>
                <a:latin typeface="Minion Pro Cond"/>
              </a:rPr>
              <a:t>FSC, PEFC i/ili drugi međunarodno priznati certifikat</a:t>
            </a:r>
            <a:r>
              <a:rPr lang="hr-HR" b="0" i="0">
                <a:solidFill>
                  <a:srgbClr val="231F20"/>
                </a:solidFill>
                <a:effectLst/>
                <a:latin typeface="Minion Pro Cond"/>
              </a:rPr>
              <a:t>i koji </a:t>
            </a:r>
            <a:r>
              <a:rPr lang="hr-HR" b="0" i="0" u="sng">
                <a:solidFill>
                  <a:srgbClr val="231F20"/>
                </a:solidFill>
                <a:effectLst/>
                <a:latin typeface="Minion Pro Cond"/>
              </a:rPr>
              <a:t>jamče da je drvo dobiveno iz održivo gospodarenih šuma</a:t>
            </a:r>
            <a:endParaRPr lang="hr-HR" u="sng"/>
          </a:p>
        </p:txBody>
      </p:sp>
    </p:spTree>
    <p:extLst>
      <p:ext uri="{BB962C8B-B14F-4D97-AF65-F5344CB8AC3E}">
        <p14:creationId xmlns:p14="http://schemas.microsoft.com/office/powerpoint/2010/main" val="194125576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311306-34CD-4A12-9D27-85767EC8BC5A}"/>
              </a:ext>
            </a:extLst>
          </p:cNvPr>
          <p:cNvSpPr>
            <a:spLocks noGrp="1"/>
          </p:cNvSpPr>
          <p:nvPr>
            <p:ph type="title"/>
          </p:nvPr>
        </p:nvSpPr>
        <p:spPr/>
        <p:txBody>
          <a:bodyPr>
            <a:normAutofit fontScale="90000"/>
          </a:bodyPr>
          <a:lstStyle/>
          <a:p>
            <a:r>
              <a:rPr lang="hr-HR" b="1" i="0">
                <a:solidFill>
                  <a:srgbClr val="777777"/>
                </a:solidFill>
                <a:effectLst/>
                <a:latin typeface="Arial" panose="020B0604020202020204" pitchFamily="34" charset="0"/>
              </a:rPr>
              <a:t>FSC CERTIFIKAT</a:t>
            </a:r>
            <a:br>
              <a:rPr lang="hr-HR" b="0" i="0">
                <a:solidFill>
                  <a:srgbClr val="777777"/>
                </a:solidFill>
                <a:effectLst/>
                <a:latin typeface="Arial" panose="020B0604020202020204" pitchFamily="34" charset="0"/>
              </a:rPr>
            </a:br>
            <a:endParaRPr lang="hr-HR"/>
          </a:p>
        </p:txBody>
      </p:sp>
      <p:sp>
        <p:nvSpPr>
          <p:cNvPr id="3" name="Rezervirano mjesto sadržaja 2">
            <a:extLst>
              <a:ext uri="{FF2B5EF4-FFF2-40B4-BE49-F238E27FC236}">
                <a16:creationId xmlns:a16="http://schemas.microsoft.com/office/drawing/2014/main" id="{3B25A1BA-EB69-0AE6-659E-19DB057A5675}"/>
              </a:ext>
            </a:extLst>
          </p:cNvPr>
          <p:cNvSpPr>
            <a:spLocks noGrp="1"/>
          </p:cNvSpPr>
          <p:nvPr>
            <p:ph idx="1"/>
          </p:nvPr>
        </p:nvSpPr>
        <p:spPr>
          <a:xfrm>
            <a:off x="848412" y="1640264"/>
            <a:ext cx="10298655" cy="3941546"/>
          </a:xfrm>
        </p:spPr>
        <p:txBody>
          <a:bodyPr>
            <a:normAutofit/>
          </a:bodyPr>
          <a:lstStyle/>
          <a:p>
            <a:pPr marL="358775" indent="-358775">
              <a:buFont typeface="Arial" panose="020B0604020202020204" pitchFamily="34" charset="0"/>
              <a:buChar char="•"/>
            </a:pPr>
            <a:r>
              <a:rPr lang="hr-HR" sz="22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Forest </a:t>
            </a:r>
            <a:r>
              <a:rPr lang="hr-HR" sz="2200" err="1">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Stewardship</a:t>
            </a:r>
            <a:r>
              <a:rPr lang="hr-HR" sz="22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 Council (FSC)</a:t>
            </a:r>
            <a:r>
              <a:rPr lang="hr-HR" sz="2200">
                <a:solidFill>
                  <a:srgbClr val="000000"/>
                </a:solidFill>
                <a:latin typeface="Source Sans Pro" panose="020B0503030403020204" pitchFamily="34" charset="0"/>
              </a:rPr>
              <a:t> certificira šume kako bi osiguralo odgovorno upravljanje njihovim okolišem i ispunjavanje najviših ekoloških i društvenih standarda.</a:t>
            </a:r>
          </a:p>
          <a:p>
            <a:pPr marL="358775" indent="-358775">
              <a:buFont typeface="Arial" panose="020B0604020202020204" pitchFamily="34" charset="0"/>
              <a:buChar char="•"/>
            </a:pPr>
            <a:r>
              <a:rPr lang="hr-HR" sz="2200">
                <a:solidFill>
                  <a:srgbClr val="000000"/>
                </a:solidFill>
                <a:latin typeface="Source Sans Pro" panose="020B0503030403020204" pitchFamily="34" charset="0"/>
              </a:rPr>
              <a:t>FSC® logotip potvrđuje da je proizvod iz održivog izvora drva.</a:t>
            </a:r>
          </a:p>
          <a:p>
            <a:pPr marL="358775" indent="-358775">
              <a:buFont typeface="Arial" panose="020B0604020202020204" pitchFamily="34" charset="0"/>
              <a:buChar char="•"/>
            </a:pPr>
            <a:r>
              <a:rPr lang="hr-HR" sz="2200">
                <a:solidFill>
                  <a:srgbClr val="000000"/>
                </a:solidFill>
                <a:latin typeface="Source Sans Pro" panose="020B0503030403020204" pitchFamily="34" charset="0"/>
              </a:rPr>
              <a:t>Ovaj certifikat imaju </a:t>
            </a:r>
            <a:r>
              <a:rPr lang="hr-HR" sz="220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papiri</a:t>
            </a:r>
            <a:r>
              <a:rPr lang="hr-HR" sz="2200">
                <a:solidFill>
                  <a:srgbClr val="000000"/>
                </a:solidFill>
                <a:latin typeface="Source Sans Pro" panose="020B0503030403020204" pitchFamily="34" charset="0"/>
              </a:rPr>
              <a:t>, </a:t>
            </a:r>
            <a:r>
              <a:rPr lang="hr-HR" sz="2200">
                <a:solidFill>
                  <a:srgbClr val="000000"/>
                </a:solidFill>
                <a:latin typeface="Source Sans Pro" panose="020B0503030403020204" pitchFamily="34" charset="0"/>
                <a:hlinkClick r:id="rId4">
                  <a:extLst>
                    <a:ext uri="{A12FA001-AC4F-418D-AE19-62706E023703}">
                      <ahyp:hlinkClr xmlns:ahyp="http://schemas.microsoft.com/office/drawing/2018/hyperlinkcolor" val="tx"/>
                    </a:ext>
                  </a:extLst>
                </a:hlinkClick>
              </a:rPr>
              <a:t>kartonske kutije</a:t>
            </a:r>
            <a:r>
              <a:rPr lang="hr-HR" sz="2200">
                <a:solidFill>
                  <a:srgbClr val="000000"/>
                </a:solidFill>
                <a:latin typeface="Source Sans Pro" panose="020B0503030403020204" pitchFamily="34" charset="0"/>
              </a:rPr>
              <a:t>, </a:t>
            </a:r>
            <a:r>
              <a:rPr lang="hr-HR" sz="2200">
                <a:solidFill>
                  <a:srgbClr val="000000"/>
                </a:solidFill>
                <a:latin typeface="Source Sans Pro" panose="020B0503030403020204" pitchFamily="34" charset="0"/>
                <a:hlinkClick r:id="rId5">
                  <a:extLst>
                    <a:ext uri="{A12FA001-AC4F-418D-AE19-62706E023703}">
                      <ahyp:hlinkClr xmlns:ahyp="http://schemas.microsoft.com/office/drawing/2018/hyperlinkcolor" val="tx"/>
                    </a:ext>
                  </a:extLst>
                </a:hlinkClick>
              </a:rPr>
              <a:t>mape, </a:t>
            </a:r>
            <a:r>
              <a:rPr lang="hr-HR" sz="2200" err="1">
                <a:solidFill>
                  <a:srgbClr val="000000"/>
                </a:solidFill>
                <a:latin typeface="Source Sans Pro" panose="020B0503030403020204" pitchFamily="34" charset="0"/>
                <a:hlinkClick r:id="rId5">
                  <a:extLst>
                    <a:ext uri="{A12FA001-AC4F-418D-AE19-62706E023703}">
                      <ahyp:hlinkClr xmlns:ahyp="http://schemas.microsoft.com/office/drawing/2018/hyperlinkcolor" val="tx"/>
                    </a:ext>
                  </a:extLst>
                </a:hlinkClick>
              </a:rPr>
              <a:t>registratori</a:t>
            </a:r>
            <a:r>
              <a:rPr lang="hr-HR" sz="2200">
                <a:solidFill>
                  <a:srgbClr val="000000"/>
                </a:solidFill>
                <a:latin typeface="Source Sans Pro" panose="020B0503030403020204" pitchFamily="34" charset="0"/>
              </a:rPr>
              <a:t>, </a:t>
            </a:r>
            <a:r>
              <a:rPr lang="hr-HR" sz="2200">
                <a:solidFill>
                  <a:srgbClr val="000000"/>
                </a:solidFill>
                <a:latin typeface="Source Sans Pro" panose="020B0503030403020204" pitchFamily="34" charset="0"/>
                <a:hlinkClick r:id="rId6">
                  <a:extLst>
                    <a:ext uri="{A12FA001-AC4F-418D-AE19-62706E023703}">
                      <ahyp:hlinkClr xmlns:ahyp="http://schemas.microsoft.com/office/drawing/2018/hyperlinkcolor" val="tx"/>
                    </a:ext>
                  </a:extLst>
                </a:hlinkClick>
              </a:rPr>
              <a:t>bilježnice</a:t>
            </a:r>
            <a:r>
              <a:rPr lang="hr-HR" sz="2200">
                <a:solidFill>
                  <a:srgbClr val="000000"/>
                </a:solidFill>
                <a:latin typeface="Source Sans Pro" panose="020B0503030403020204" pitchFamily="34" charset="0"/>
              </a:rPr>
              <a:t> i dr.</a:t>
            </a:r>
          </a:p>
          <a:p>
            <a:endParaRPr lang="hr-HR"/>
          </a:p>
        </p:txBody>
      </p:sp>
    </p:spTree>
    <p:extLst>
      <p:ext uri="{BB962C8B-B14F-4D97-AF65-F5344CB8AC3E}">
        <p14:creationId xmlns:p14="http://schemas.microsoft.com/office/powerpoint/2010/main" val="5570379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DF949D-7255-DF97-A83F-D29A2FD2FC35}"/>
              </a:ext>
            </a:extLst>
          </p:cNvPr>
          <p:cNvSpPr>
            <a:spLocks noGrp="1"/>
          </p:cNvSpPr>
          <p:nvPr>
            <p:ph type="title"/>
          </p:nvPr>
        </p:nvSpPr>
        <p:spPr/>
        <p:txBody>
          <a:bodyPr>
            <a:normAutofit fontScale="90000"/>
          </a:bodyPr>
          <a:lstStyle/>
          <a:p>
            <a:r>
              <a:rPr lang="hr-HR">
                <a:solidFill>
                  <a:schemeClr val="tx1"/>
                </a:solidFill>
                <a:latin typeface="Arial" panose="020B0604020202020204" pitchFamily="34" charset="0"/>
              </a:rPr>
              <a:t>PEFC® CERTIFIKAT</a:t>
            </a:r>
            <a:br>
              <a:rPr lang="hr-HR" b="0">
                <a:solidFill>
                  <a:srgbClr val="777777"/>
                </a:solidFill>
                <a:latin typeface="Arial" panose="020B0604020202020204" pitchFamily="34" charset="0"/>
              </a:rPr>
            </a:br>
            <a:endParaRPr lang="hr-HR"/>
          </a:p>
        </p:txBody>
      </p:sp>
      <p:sp>
        <p:nvSpPr>
          <p:cNvPr id="3" name="Rezervirano mjesto sadržaja 2">
            <a:extLst>
              <a:ext uri="{FF2B5EF4-FFF2-40B4-BE49-F238E27FC236}">
                <a16:creationId xmlns:a16="http://schemas.microsoft.com/office/drawing/2014/main" id="{133C6332-45B4-7DB1-AD7D-9818A71C60C4}"/>
              </a:ext>
            </a:extLst>
          </p:cNvPr>
          <p:cNvSpPr>
            <a:spLocks noGrp="1"/>
          </p:cNvSpPr>
          <p:nvPr>
            <p:ph idx="1"/>
          </p:nvPr>
        </p:nvSpPr>
        <p:spPr>
          <a:xfrm>
            <a:off x="1044933" y="1555423"/>
            <a:ext cx="10102134" cy="4026387"/>
          </a:xfrm>
        </p:spPr>
        <p:txBody>
          <a:bodyPr>
            <a:normAutofit fontScale="92500" lnSpcReduction="20000"/>
          </a:bodyPr>
          <a:lstStyle/>
          <a:p>
            <a:pPr marL="358775" indent="-358775">
              <a:lnSpc>
                <a:spcPct val="110000"/>
              </a:lnSpc>
              <a:buFont typeface="Arial" panose="020B0604020202020204" pitchFamily="34" charset="0"/>
              <a:buChar char="•"/>
            </a:pPr>
            <a:r>
              <a:rPr lang="hr-HR" sz="24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PEFC®, Program za potvrđivanje certifikacije šuma</a:t>
            </a:r>
            <a:r>
              <a:rPr lang="hr-HR" sz="2400">
                <a:solidFill>
                  <a:srgbClr val="000000"/>
                </a:solidFill>
                <a:latin typeface="Source Sans Pro" panose="020B0503030403020204" pitchFamily="34" charset="0"/>
              </a:rPr>
              <a:t>, je samostalna, neprofitna, nevladina organizacija, koja promovira održivo upravljanje šumama kroz </a:t>
            </a:r>
            <a:r>
              <a:rPr lang="hr-HR" sz="2400" err="1">
                <a:solidFill>
                  <a:srgbClr val="000000"/>
                </a:solidFill>
                <a:latin typeface="Source Sans Pro" panose="020B0503030403020204" pitchFamily="34" charset="0"/>
              </a:rPr>
              <a:t>Chainof-Custody</a:t>
            </a:r>
            <a:r>
              <a:rPr lang="hr-HR" sz="2400">
                <a:solidFill>
                  <a:srgbClr val="000000"/>
                </a:solidFill>
                <a:latin typeface="Source Sans Pro" panose="020B0503030403020204" pitchFamily="34" charset="0"/>
              </a:rPr>
              <a:t> i neovisnu certifikaciju treće strane.</a:t>
            </a:r>
          </a:p>
          <a:p>
            <a:pPr marL="358775" indent="-358775">
              <a:lnSpc>
                <a:spcPct val="110000"/>
              </a:lnSpc>
              <a:buFont typeface="Arial" panose="020B0604020202020204" pitchFamily="34" charset="0"/>
              <a:buChar char="•"/>
            </a:pPr>
            <a:r>
              <a:rPr lang="hr-HR" sz="2400">
                <a:solidFill>
                  <a:srgbClr val="000000"/>
                </a:solidFill>
                <a:latin typeface="Source Sans Pro" panose="020B0503030403020204" pitchFamily="34" charset="0"/>
              </a:rPr>
              <a:t>PEFC osnovana je kao odgovor na specifične zahtjeve malih i obiteljskih </a:t>
            </a:r>
            <a:r>
              <a:rPr lang="hr-HR" sz="2400" err="1">
                <a:solidFill>
                  <a:srgbClr val="000000"/>
                </a:solidFill>
                <a:latin typeface="Source Sans Pro" panose="020B0503030403020204" pitchFamily="34" charset="0"/>
              </a:rPr>
              <a:t>šumoposjednika</a:t>
            </a:r>
            <a:r>
              <a:rPr lang="hr-HR" sz="2400">
                <a:solidFill>
                  <a:srgbClr val="000000"/>
                </a:solidFill>
                <a:latin typeface="Source Sans Pro" panose="020B0503030403020204" pitchFamily="34" charset="0"/>
              </a:rPr>
              <a:t> kao međunarodna organizacija koja pruža neovisnu procjenu, odobrenje te priznavanje nacionalnih sustava certificiranja šuma.</a:t>
            </a:r>
          </a:p>
          <a:p>
            <a:pPr marL="358775" indent="-358775">
              <a:lnSpc>
                <a:spcPct val="110000"/>
              </a:lnSpc>
              <a:buFont typeface="Arial" panose="020B0604020202020204" pitchFamily="34" charset="0"/>
              <a:buChar char="•"/>
            </a:pPr>
            <a:r>
              <a:rPr lang="hr-HR" sz="2400">
                <a:solidFill>
                  <a:srgbClr val="000000"/>
                </a:solidFill>
                <a:latin typeface="Source Sans Pro" panose="020B0503030403020204" pitchFamily="34" charset="0"/>
              </a:rPr>
              <a:t>Jedan od poznatih artikala koji imaju PEFC certifikat su i </a:t>
            </a:r>
            <a:r>
              <a:rPr lang="hr-HR" sz="240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šareni Post-</a:t>
            </a:r>
            <a:r>
              <a:rPr lang="hr-HR" sz="2400" err="1">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it</a:t>
            </a:r>
            <a:r>
              <a:rPr lang="hr-HR" sz="240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 papirići</a:t>
            </a:r>
            <a:r>
              <a:rPr lang="hr-HR" sz="2400">
                <a:solidFill>
                  <a:srgbClr val="000000"/>
                </a:solidFill>
                <a:latin typeface="Source Sans Pro" panose="020B0503030403020204" pitchFamily="34" charset="0"/>
              </a:rPr>
              <a:t> izrađeni od PEFC certificiranog papira, dobivenog iz certificiranih, obnovljivih i odgovorno upravljanih šuma, sa 60% ljepila iz obnovljivih izvora iz biljke koja raste svake godine. Zbog ljepila na bazi vode, takvi post-</a:t>
            </a:r>
            <a:r>
              <a:rPr lang="hr-HR" sz="2400" err="1">
                <a:solidFill>
                  <a:srgbClr val="000000"/>
                </a:solidFill>
                <a:latin typeface="Source Sans Pro" panose="020B0503030403020204" pitchFamily="34" charset="0"/>
              </a:rPr>
              <a:t>it</a:t>
            </a:r>
            <a:r>
              <a:rPr lang="hr-HR" sz="2400">
                <a:solidFill>
                  <a:srgbClr val="000000"/>
                </a:solidFill>
                <a:latin typeface="Source Sans Pro" panose="020B0503030403020204" pitchFamily="34" charset="0"/>
              </a:rPr>
              <a:t> papirići se mogu reciklirati u odjeljak za papir.</a:t>
            </a:r>
          </a:p>
          <a:p>
            <a:endParaRPr lang="hr-HR"/>
          </a:p>
        </p:txBody>
      </p:sp>
    </p:spTree>
    <p:extLst>
      <p:ext uri="{BB962C8B-B14F-4D97-AF65-F5344CB8AC3E}">
        <p14:creationId xmlns:p14="http://schemas.microsoft.com/office/powerpoint/2010/main" val="168082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2" name="Title 1">
            <a:extLst>
              <a:ext uri="{FF2B5EF4-FFF2-40B4-BE49-F238E27FC236}">
                <a16:creationId xmlns:a16="http://schemas.microsoft.com/office/drawing/2014/main" id="{218A5F70-6C05-71CD-9B75-7DDAEA2C338D}"/>
              </a:ext>
            </a:extLst>
          </p:cNvPr>
          <p:cNvSpPr>
            <a:spLocks noGrp="1"/>
          </p:cNvSpPr>
          <p:nvPr>
            <p:ph type="title"/>
          </p:nvPr>
        </p:nvSpPr>
        <p:spPr>
          <a:xfrm>
            <a:off x="838200" y="365125"/>
            <a:ext cx="10515600" cy="1325563"/>
          </a:xfrm>
        </p:spPr>
        <p:txBody>
          <a:bodyPr>
            <a:normAutofit/>
          </a:bodyPr>
          <a:lstStyle/>
          <a:p>
            <a:r>
              <a:rPr lang="hr-HR" sz="5400" noProof="0"/>
              <a:t>Nabavne kategorije</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graphicFrame>
        <p:nvGraphicFramePr>
          <p:cNvPr id="5" name="Content Placeholder 2">
            <a:extLst>
              <a:ext uri="{FF2B5EF4-FFF2-40B4-BE49-F238E27FC236}">
                <a16:creationId xmlns:a16="http://schemas.microsoft.com/office/drawing/2014/main" id="{290BDC64-4998-B7A4-1145-FF5EB1411CE2}"/>
              </a:ext>
            </a:extLst>
          </p:cNvPr>
          <p:cNvGraphicFramePr>
            <a:graphicFrameLocks noGrp="1"/>
          </p:cNvGraphicFramePr>
          <p:nvPr>
            <p:ph idx="1"/>
            <p:extLst>
              <p:ext uri="{D42A27DB-BD31-4B8C-83A1-F6EECF244321}">
                <p14:modId xmlns:p14="http://schemas.microsoft.com/office/powerpoint/2010/main" val="332232075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1233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A22EF65-0194-2DB8-6124-844D643919E8}"/>
              </a:ext>
            </a:extLst>
          </p:cNvPr>
          <p:cNvSpPr>
            <a:spLocks noGrp="1"/>
          </p:cNvSpPr>
          <p:nvPr>
            <p:ph type="title"/>
          </p:nvPr>
        </p:nvSpPr>
        <p:spPr>
          <a:xfrm>
            <a:off x="820789" y="333263"/>
            <a:ext cx="9534426" cy="995915"/>
          </a:xfrm>
        </p:spPr>
        <p:txBody>
          <a:bodyPr/>
          <a:lstStyle/>
          <a:p>
            <a:r>
              <a:rPr lang="hr-HR"/>
              <a:t>Važnost FSC i PEFC certifikata</a:t>
            </a:r>
          </a:p>
        </p:txBody>
      </p:sp>
      <p:sp>
        <p:nvSpPr>
          <p:cNvPr id="3" name="Rezervirano mjesto sadržaja 2">
            <a:extLst>
              <a:ext uri="{FF2B5EF4-FFF2-40B4-BE49-F238E27FC236}">
                <a16:creationId xmlns:a16="http://schemas.microsoft.com/office/drawing/2014/main" id="{EBA5BB2C-7BF6-ACFA-66AE-F3736F84C972}"/>
              </a:ext>
            </a:extLst>
          </p:cNvPr>
          <p:cNvSpPr>
            <a:spLocks noGrp="1"/>
          </p:cNvSpPr>
          <p:nvPr>
            <p:ph idx="1"/>
          </p:nvPr>
        </p:nvSpPr>
        <p:spPr>
          <a:xfrm>
            <a:off x="895546" y="1329178"/>
            <a:ext cx="10251521" cy="4930219"/>
          </a:xfrm>
        </p:spPr>
        <p:txBody>
          <a:bodyPr>
            <a:normAutofit fontScale="55000" lnSpcReduction="20000"/>
          </a:bodyPr>
          <a:lstStyle/>
          <a:p>
            <a:pPr marL="358775" indent="-358775">
              <a:lnSpc>
                <a:spcPct val="110000"/>
              </a:lnSpc>
              <a:buFont typeface="Arial" panose="020B0604020202020204" pitchFamily="34" charset="0"/>
              <a:buChar char="•"/>
            </a:pPr>
            <a:r>
              <a:rPr lang="hr-HR" sz="3600">
                <a:solidFill>
                  <a:srgbClr val="000000"/>
                </a:solidFill>
                <a:latin typeface="Source Sans Pro" panose="020B0503030403020204" pitchFamily="34" charset="0"/>
              </a:rPr>
              <a:t>Certifikati poput </a:t>
            </a:r>
            <a:r>
              <a:rPr lang="hr-HR" sz="36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FSC®</a:t>
            </a:r>
            <a:r>
              <a:rPr lang="hr-HR" sz="3600">
                <a:solidFill>
                  <a:srgbClr val="000000"/>
                </a:solidFill>
                <a:latin typeface="Source Sans Pro" panose="020B0503030403020204" pitchFamily="34" charset="0"/>
              </a:rPr>
              <a:t> i </a:t>
            </a:r>
            <a:r>
              <a:rPr lang="hr-HR" sz="360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PEFC®</a:t>
            </a:r>
            <a:r>
              <a:rPr lang="hr-HR" sz="3600">
                <a:solidFill>
                  <a:srgbClr val="000000"/>
                </a:solidFill>
                <a:latin typeface="Source Sans Pro" panose="020B0503030403020204" pitchFamily="34" charset="0"/>
              </a:rPr>
              <a:t> predstavljaju temeljne standarde koji jamče održivo korištenje šuma i njezinih resursa. Ti certifikati potvrđuju da drvo korišteno u proizvodima dolazi iz šuma koje su podvrgnute visokim standardima ekološkog i društvenog upravljanja te da se njima upravlja na način koji osigurava njihovu obnovu i očuvanje.</a:t>
            </a:r>
          </a:p>
          <a:p>
            <a:pPr marL="358775" indent="-358775">
              <a:lnSpc>
                <a:spcPct val="110000"/>
              </a:lnSpc>
              <a:buFont typeface="Arial" panose="020B0604020202020204" pitchFamily="34" charset="0"/>
              <a:buChar char="•"/>
            </a:pPr>
            <a:r>
              <a:rPr lang="hr-HR" sz="3600">
                <a:solidFill>
                  <a:srgbClr val="000000"/>
                </a:solidFill>
                <a:latin typeface="Source Sans Pro" panose="020B0503030403020204" pitchFamily="34" charset="0"/>
              </a:rPr>
              <a:t>Održivo gospodarenje šumama ključno je za očuvanje okoliša i stvaranje održivije budućnosti </a:t>
            </a:r>
          </a:p>
          <a:p>
            <a:pPr marL="358775" indent="-358775">
              <a:lnSpc>
                <a:spcPct val="110000"/>
              </a:lnSpc>
              <a:buFont typeface="Arial" panose="020B0604020202020204" pitchFamily="34" charset="0"/>
              <a:buChar char="•"/>
            </a:pPr>
            <a:r>
              <a:rPr lang="hr-HR" sz="3600">
                <a:solidFill>
                  <a:srgbClr val="000000"/>
                </a:solidFill>
                <a:latin typeface="Source Sans Pro" panose="020B0503030403020204" pitchFamily="34" charset="0"/>
              </a:rPr>
              <a:t>Odabir certificiranih proizvoda znači podržavanje industrije koja se pridržava održivih praksi, ali i poticanje drugih da slijede taj primjer.</a:t>
            </a:r>
          </a:p>
          <a:p>
            <a:pPr marL="358775" indent="-358775">
              <a:lnSpc>
                <a:spcPct val="110000"/>
              </a:lnSpc>
              <a:buFont typeface="Arial" panose="020B0604020202020204" pitchFamily="34" charset="0"/>
              <a:buChar char="•"/>
            </a:pPr>
            <a:r>
              <a:rPr lang="hr-HR" sz="3600">
                <a:solidFill>
                  <a:srgbClr val="000000"/>
                </a:solidFill>
                <a:latin typeface="Source Sans Pro" panose="020B0503030403020204" pitchFamily="34" charset="0"/>
              </a:rPr>
              <a:t>Svaka kupovina postaje prilika za podršku zaštiti šuma i očuvanju dragocjenih resursa naše planete.</a:t>
            </a:r>
          </a:p>
          <a:p>
            <a:pPr marL="358775" indent="-358775">
              <a:lnSpc>
                <a:spcPct val="110000"/>
              </a:lnSpc>
              <a:buFont typeface="Arial" panose="020B0604020202020204" pitchFamily="34" charset="0"/>
              <a:buChar char="•"/>
            </a:pPr>
            <a:r>
              <a:rPr lang="hr-HR" sz="3600">
                <a:solidFill>
                  <a:srgbClr val="000000"/>
                </a:solidFill>
                <a:latin typeface="Source Sans Pro" panose="020B0503030403020204" pitchFamily="34" charset="0"/>
              </a:rPr>
              <a:t>Kada se kupuju proizvodi s oznakom </a:t>
            </a:r>
            <a:r>
              <a:rPr lang="hr-HR" sz="3600">
                <a:solidFill>
                  <a:srgbClr val="000000"/>
                </a:solidFill>
                <a:latin typeface="Source Sans Pro" panose="020B0503030403020204" pitchFamily="34" charset="0"/>
                <a:hlinkClick r:id="rId2">
                  <a:extLst>
                    <a:ext uri="{A12FA001-AC4F-418D-AE19-62706E023703}">
                      <ahyp:hlinkClr xmlns:ahyp="http://schemas.microsoft.com/office/drawing/2018/hyperlinkcolor" val="tx"/>
                    </a:ext>
                  </a:extLst>
                </a:hlinkClick>
              </a:rPr>
              <a:t>FSC</a:t>
            </a:r>
            <a:r>
              <a:rPr lang="hr-HR" sz="3600">
                <a:solidFill>
                  <a:srgbClr val="000000"/>
                </a:solidFill>
                <a:latin typeface="Source Sans Pro" panose="020B0503030403020204" pitchFamily="34" charset="0"/>
              </a:rPr>
              <a:t> ili </a:t>
            </a:r>
            <a:r>
              <a:rPr lang="hr-HR" sz="3600">
                <a:solidFill>
                  <a:srgbClr val="000000"/>
                </a:solidFill>
                <a:latin typeface="Source Sans Pro" panose="020B0503030403020204" pitchFamily="34" charset="0"/>
                <a:hlinkClick r:id="rId3">
                  <a:extLst>
                    <a:ext uri="{A12FA001-AC4F-418D-AE19-62706E023703}">
                      <ahyp:hlinkClr xmlns:ahyp="http://schemas.microsoft.com/office/drawing/2018/hyperlinkcolor" val="tx"/>
                    </a:ext>
                  </a:extLst>
                </a:hlinkClick>
              </a:rPr>
              <a:t>PEFC</a:t>
            </a:r>
            <a:r>
              <a:rPr lang="hr-HR" sz="3600">
                <a:solidFill>
                  <a:srgbClr val="000000"/>
                </a:solidFill>
                <a:latin typeface="Source Sans Pro" panose="020B0503030403020204" pitchFamily="34" charset="0"/>
              </a:rPr>
              <a:t>, ljudi mogu biti sigurni da ne pridonose krčenju šuma već naprotiv, pomažu da se krčenje zaustavi</a:t>
            </a:r>
          </a:p>
          <a:p>
            <a:br>
              <a:rPr lang="hr-HR" b="0" i="0">
                <a:solidFill>
                  <a:srgbClr val="FFFFFF"/>
                </a:solidFill>
                <a:effectLst/>
                <a:latin typeface="Arial" panose="020B0604020202020204" pitchFamily="34" charset="0"/>
              </a:rPr>
            </a:br>
            <a:endParaRPr lang="hr-HR"/>
          </a:p>
        </p:txBody>
      </p:sp>
    </p:spTree>
    <p:extLst>
      <p:ext uri="{BB962C8B-B14F-4D97-AF65-F5344CB8AC3E}">
        <p14:creationId xmlns:p14="http://schemas.microsoft.com/office/powerpoint/2010/main" val="5285138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42882-CB2E-8EEE-BBB2-2DEE62EA9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CF35E-A4C2-B11E-839C-E36C12AC6988}"/>
              </a:ext>
            </a:extLst>
          </p:cNvPr>
          <p:cNvSpPr>
            <a:spLocks noGrp="1"/>
          </p:cNvSpPr>
          <p:nvPr>
            <p:ph type="title"/>
          </p:nvPr>
        </p:nvSpPr>
        <p:spPr/>
        <p:txBody>
          <a:bodyPr>
            <a:normAutofit fontScale="90000"/>
          </a:bodyPr>
          <a:lstStyle/>
          <a:p>
            <a:r>
              <a:rPr lang="hr-HR"/>
              <a:t>Primjer:</a:t>
            </a:r>
            <a:r>
              <a:rPr lang="hr-HR" b="0">
                <a:solidFill>
                  <a:srgbClr val="000000"/>
                </a:solidFill>
                <a:latin typeface="Source Sans Pro" panose="020B0503030403020204" pitchFamily="34" charset="0"/>
              </a:rPr>
              <a:t> </a:t>
            </a:r>
            <a:r>
              <a:rPr lang="hr-HR"/>
              <a:t>Naručitelj KLINIČKI BOLNIČKI CENTAR SPLIT</a:t>
            </a:r>
          </a:p>
        </p:txBody>
      </p:sp>
      <p:sp>
        <p:nvSpPr>
          <p:cNvPr id="3" name="Content Placeholder 2">
            <a:extLst>
              <a:ext uri="{FF2B5EF4-FFF2-40B4-BE49-F238E27FC236}">
                <a16:creationId xmlns:a16="http://schemas.microsoft.com/office/drawing/2014/main" id="{93490400-05AC-D7CC-4071-C2E833DEBB59}"/>
              </a:ext>
            </a:extLst>
          </p:cNvPr>
          <p:cNvSpPr>
            <a:spLocks noGrp="1"/>
          </p:cNvSpPr>
          <p:nvPr>
            <p:ph idx="1"/>
          </p:nvPr>
        </p:nvSpPr>
        <p:spPr/>
        <p:txBody>
          <a:bodyPr/>
          <a:lstStyle/>
          <a:p>
            <a:r>
              <a:rPr lang="hr-HR" b="0" i="0">
                <a:solidFill>
                  <a:srgbClr val="000000"/>
                </a:solidFill>
                <a:effectLst/>
                <a:latin typeface="Source Sans Pro" panose="020B0503030403020204" pitchFamily="34" charset="0"/>
              </a:rPr>
              <a:t>Namještaj po mjeri u vrijednosti 24.600,00 EUR (dio od 80.000,00 EUR) s isporukom, montažom, kompletnim servisiranjem i održavanjem u punoj funkciji kroz razdoblje od minimalno 24 mjeseci</a:t>
            </a:r>
            <a:endParaRPr lang="hr-HR"/>
          </a:p>
        </p:txBody>
      </p:sp>
    </p:spTree>
    <p:extLst>
      <p:ext uri="{BB962C8B-B14F-4D97-AF65-F5344CB8AC3E}">
        <p14:creationId xmlns:p14="http://schemas.microsoft.com/office/powerpoint/2010/main" val="943084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CB887-DEB6-C470-A16B-EB741E193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EE2B5-E9EC-3479-31E1-FE5C4E559A68}"/>
              </a:ext>
            </a:extLst>
          </p:cNvPr>
          <p:cNvSpPr>
            <a:spLocks noGrp="1"/>
          </p:cNvSpPr>
          <p:nvPr>
            <p:ph type="title"/>
          </p:nvPr>
        </p:nvSpPr>
        <p:spPr/>
        <p:txBody>
          <a:bodyPr>
            <a:normAutofit/>
          </a:bodyPr>
          <a:lstStyle/>
          <a:p>
            <a:r>
              <a:rPr lang="hr-HR"/>
              <a:t>Primjer 1. – KBC Split</a:t>
            </a:r>
          </a:p>
        </p:txBody>
      </p:sp>
      <p:sp>
        <p:nvSpPr>
          <p:cNvPr id="3" name="Content Placeholder 2">
            <a:extLst>
              <a:ext uri="{FF2B5EF4-FFF2-40B4-BE49-F238E27FC236}">
                <a16:creationId xmlns:a16="http://schemas.microsoft.com/office/drawing/2014/main" id="{1335AC7D-AF58-A10C-5568-7B9D394AE060}"/>
              </a:ext>
            </a:extLst>
          </p:cNvPr>
          <p:cNvSpPr>
            <a:spLocks noGrp="1"/>
          </p:cNvSpPr>
          <p:nvPr>
            <p:ph idx="1"/>
          </p:nvPr>
        </p:nvSpPr>
        <p:spPr/>
        <p:txBody>
          <a:bodyPr>
            <a:normAutofit/>
          </a:bodyPr>
          <a:lstStyle/>
          <a:p>
            <a:r>
              <a:rPr lang="hr-HR"/>
              <a:t>Kriterij za odabir ponude:</a:t>
            </a:r>
          </a:p>
          <a:p>
            <a:endParaRPr lang="hr-HR"/>
          </a:p>
          <a:p>
            <a:endParaRPr lang="hr-HR"/>
          </a:p>
        </p:txBody>
      </p:sp>
      <p:graphicFrame>
        <p:nvGraphicFramePr>
          <p:cNvPr id="4" name="Tablica 3">
            <a:extLst>
              <a:ext uri="{FF2B5EF4-FFF2-40B4-BE49-F238E27FC236}">
                <a16:creationId xmlns:a16="http://schemas.microsoft.com/office/drawing/2014/main" id="{A6913A77-F79E-1D2B-8ED2-0DCA7DFDA499}"/>
              </a:ext>
            </a:extLst>
          </p:cNvPr>
          <p:cNvGraphicFramePr>
            <a:graphicFrameLocks noGrp="1"/>
          </p:cNvGraphicFramePr>
          <p:nvPr/>
        </p:nvGraphicFramePr>
        <p:xfrm>
          <a:off x="1706251" y="2946123"/>
          <a:ext cx="8940538" cy="727312"/>
        </p:xfrm>
        <a:graphic>
          <a:graphicData uri="http://schemas.openxmlformats.org/drawingml/2006/table">
            <a:tbl>
              <a:tblPr/>
              <a:tblGrid>
                <a:gridCol w="4470269">
                  <a:extLst>
                    <a:ext uri="{9D8B030D-6E8A-4147-A177-3AD203B41FA5}">
                      <a16:colId xmlns:a16="http://schemas.microsoft.com/office/drawing/2014/main" val="3740985730"/>
                    </a:ext>
                  </a:extLst>
                </a:gridCol>
                <a:gridCol w="4470269">
                  <a:extLst>
                    <a:ext uri="{9D8B030D-6E8A-4147-A177-3AD203B41FA5}">
                      <a16:colId xmlns:a16="http://schemas.microsoft.com/office/drawing/2014/main" val="1658937836"/>
                    </a:ext>
                  </a:extLst>
                </a:gridCol>
              </a:tblGrid>
              <a:tr h="357344">
                <a:tc>
                  <a:txBody>
                    <a:bodyPr/>
                    <a:lstStyle/>
                    <a:p>
                      <a:pPr algn="l" fontAlgn="b"/>
                      <a:r>
                        <a:rPr lang="hr-HR" sz="1800">
                          <a:solidFill>
                            <a:srgbClr val="495057"/>
                          </a:solidFill>
                          <a:effectLst/>
                        </a:rPr>
                        <a:t>Naziv kriterija</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800">
                          <a:solidFill>
                            <a:srgbClr val="495057"/>
                          </a:solidFill>
                          <a:effectLst/>
                        </a:rPr>
                        <a:t>Značaj</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768071130"/>
                  </a:ext>
                </a:extLst>
              </a:tr>
              <a:tr h="357344">
                <a:tc>
                  <a:txBody>
                    <a:bodyPr/>
                    <a:lstStyle/>
                    <a:p>
                      <a:pPr fontAlgn="t"/>
                      <a:r>
                        <a:rPr lang="hr-HR" sz="1800">
                          <a:effectLst/>
                        </a:rPr>
                        <a:t>Cijena</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800">
                          <a:effectLst/>
                        </a:rPr>
                        <a:t>88</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5976226"/>
                  </a:ext>
                </a:extLst>
              </a:tr>
            </a:tbl>
          </a:graphicData>
        </a:graphic>
      </p:graphicFrame>
      <p:graphicFrame>
        <p:nvGraphicFramePr>
          <p:cNvPr id="5" name="Tablica 4">
            <a:extLst>
              <a:ext uri="{FF2B5EF4-FFF2-40B4-BE49-F238E27FC236}">
                <a16:creationId xmlns:a16="http://schemas.microsoft.com/office/drawing/2014/main" id="{93C26B60-3F79-7DF5-0C32-78098E82E804}"/>
              </a:ext>
            </a:extLst>
          </p:cNvPr>
          <p:cNvGraphicFramePr>
            <a:graphicFrameLocks noGrp="1"/>
          </p:cNvGraphicFramePr>
          <p:nvPr/>
        </p:nvGraphicFramePr>
        <p:xfrm>
          <a:off x="1725103" y="3900310"/>
          <a:ext cx="8921686" cy="727312"/>
        </p:xfrm>
        <a:graphic>
          <a:graphicData uri="http://schemas.openxmlformats.org/drawingml/2006/table">
            <a:tbl>
              <a:tblPr/>
              <a:tblGrid>
                <a:gridCol w="4460843">
                  <a:extLst>
                    <a:ext uri="{9D8B030D-6E8A-4147-A177-3AD203B41FA5}">
                      <a16:colId xmlns:a16="http://schemas.microsoft.com/office/drawing/2014/main" val="709667191"/>
                    </a:ext>
                  </a:extLst>
                </a:gridCol>
                <a:gridCol w="4460843">
                  <a:extLst>
                    <a:ext uri="{9D8B030D-6E8A-4147-A177-3AD203B41FA5}">
                      <a16:colId xmlns:a16="http://schemas.microsoft.com/office/drawing/2014/main" val="1885606527"/>
                    </a:ext>
                  </a:extLst>
                </a:gridCol>
              </a:tblGrid>
              <a:tr h="357344">
                <a:tc>
                  <a:txBody>
                    <a:bodyPr/>
                    <a:lstStyle/>
                    <a:p>
                      <a:pPr algn="l" fontAlgn="b"/>
                      <a:r>
                        <a:rPr lang="hr-HR" sz="1800">
                          <a:solidFill>
                            <a:srgbClr val="495057"/>
                          </a:solidFill>
                          <a:effectLst/>
                        </a:rPr>
                        <a:t>Naziv kriterija</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tc>
                  <a:txBody>
                    <a:bodyPr/>
                    <a:lstStyle/>
                    <a:p>
                      <a:pPr algn="r" fontAlgn="b"/>
                      <a:r>
                        <a:rPr lang="hr-HR" sz="1800">
                          <a:solidFill>
                            <a:srgbClr val="495057"/>
                          </a:solidFill>
                          <a:effectLst/>
                        </a:rPr>
                        <a:t>Značaj</a:t>
                      </a:r>
                    </a:p>
                  </a:txBody>
                  <a:tcPr marL="89336" marR="89336" marT="44668" marB="44668" anchor="b">
                    <a:lnL w="19050" cap="flat" cmpd="sng" algn="ctr">
                      <a:solidFill>
                        <a:srgbClr val="DEE2E6"/>
                      </a:solidFill>
                      <a:prstDash val="solid"/>
                      <a:round/>
                      <a:headEnd type="none" w="med" len="med"/>
                      <a:tailEnd type="none" w="med" len="med"/>
                    </a:lnL>
                    <a:lnR w="19050"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E9ECEF"/>
                    </a:solidFill>
                  </a:tcPr>
                </a:tc>
                <a:extLst>
                  <a:ext uri="{0D108BD9-81ED-4DB2-BD59-A6C34878D82A}">
                    <a16:rowId xmlns:a16="http://schemas.microsoft.com/office/drawing/2014/main" val="2307780696"/>
                  </a:ext>
                </a:extLst>
              </a:tr>
              <a:tr h="357344">
                <a:tc>
                  <a:txBody>
                    <a:bodyPr/>
                    <a:lstStyle/>
                    <a:p>
                      <a:pPr fontAlgn="t"/>
                      <a:r>
                        <a:rPr lang="hr-HR" sz="1800">
                          <a:effectLst/>
                        </a:rPr>
                        <a:t>Duljina ponuđenog jamstvenog održavanja</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algn="r" fontAlgn="t"/>
                      <a:r>
                        <a:rPr lang="hr-HR" sz="1800">
                          <a:effectLst/>
                        </a:rPr>
                        <a:t>12</a:t>
                      </a:r>
                    </a:p>
                  </a:txBody>
                  <a:tcPr marL="89336" marR="89336" marT="44668" marB="44668">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72888989"/>
                  </a:ext>
                </a:extLst>
              </a:tr>
            </a:tbl>
          </a:graphicData>
        </a:graphic>
      </p:graphicFrame>
    </p:spTree>
    <p:extLst>
      <p:ext uri="{BB962C8B-B14F-4D97-AF65-F5344CB8AC3E}">
        <p14:creationId xmlns:p14="http://schemas.microsoft.com/office/powerpoint/2010/main" val="23068665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511C3-1FA4-9137-90C0-74320858794B}"/>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117D9DB8-B310-DB9D-2CC2-B680E33B6AC7}"/>
              </a:ext>
            </a:extLst>
          </p:cNvPr>
          <p:cNvSpPr>
            <a:spLocks noGrp="1"/>
          </p:cNvSpPr>
          <p:nvPr>
            <p:ph type="title"/>
          </p:nvPr>
        </p:nvSpPr>
        <p:spPr>
          <a:xfrm>
            <a:off x="838200" y="681036"/>
            <a:ext cx="9046029" cy="1112930"/>
          </a:xfrm>
        </p:spPr>
        <p:txBody>
          <a:bodyPr/>
          <a:lstStyle/>
          <a:p>
            <a:r>
              <a:rPr lang="hr-HR"/>
              <a:t>Primjer 1. - nastavak</a:t>
            </a:r>
            <a:endParaRPr lang="en-US"/>
          </a:p>
        </p:txBody>
      </p:sp>
      <p:sp>
        <p:nvSpPr>
          <p:cNvPr id="8" name="TekstniOkvir 7">
            <a:extLst>
              <a:ext uri="{FF2B5EF4-FFF2-40B4-BE49-F238E27FC236}">
                <a16:creationId xmlns:a16="http://schemas.microsoft.com/office/drawing/2014/main" id="{8667562C-ED4E-1B47-C669-F67D8FF0FBFE}"/>
              </a:ext>
            </a:extLst>
          </p:cNvPr>
          <p:cNvSpPr txBox="1"/>
          <p:nvPr/>
        </p:nvSpPr>
        <p:spPr>
          <a:xfrm>
            <a:off x="838200" y="1584617"/>
            <a:ext cx="10991093" cy="4088788"/>
          </a:xfrm>
          <a:prstGeom prst="rect">
            <a:avLst/>
          </a:prstGeom>
        </p:spPr>
        <p:txBody>
          <a:bodyPr vert="horz" lIns="91440" tIns="45720" rIns="91440" bIns="45720" rtlCol="0">
            <a:noAutofit/>
          </a:bodyPr>
          <a:lstStyle/>
          <a:p>
            <a:pPr marL="228600" indent="-228600">
              <a:lnSpc>
                <a:spcPct val="90000"/>
              </a:lnSpc>
              <a:spcBef>
                <a:spcPts val="1000"/>
              </a:spcBef>
              <a:buFont typeface="Arial" panose="020B0604020202020204" pitchFamily="34" charset="0"/>
              <a:buChar char="•"/>
            </a:pPr>
            <a:r>
              <a:rPr lang="hr-HR" sz="2200" b="0" i="0">
                <a:effectLst/>
              </a:rPr>
              <a:t>Duljina ponuđenog jamstvenog održavanja (kriterij kvalitete) – maksimalni broj bodova 12</a:t>
            </a:r>
            <a:br>
              <a:rPr lang="hr-HR" sz="2200"/>
            </a:br>
            <a:br>
              <a:rPr lang="hr-HR" sz="2200"/>
            </a:br>
            <a:r>
              <a:rPr lang="hr-HR" sz="2200" b="0" i="0">
                <a:effectLst/>
              </a:rPr>
              <a:t>Ponuditelj je u obvezi ponuditi minimalni jamstveni rok od 2 godine odnosno 24 mjeseci od dana uspješno obavljene primopredaje sa stavljanjem u funkciju uređaja.</a:t>
            </a:r>
            <a:br>
              <a:rPr lang="hr-HR" sz="2200"/>
            </a:br>
            <a:br>
              <a:rPr lang="hr-HR" sz="2200"/>
            </a:br>
            <a:r>
              <a:rPr lang="hr-HR" sz="2200" b="0" i="0">
                <a:effectLst/>
              </a:rPr>
              <a:t>Svaki dodatni mjesec jamstva iznad 24 mjeseci nosi 0,5 bodova.</a:t>
            </a:r>
            <a:br>
              <a:rPr lang="hr-HR" sz="2200"/>
            </a:br>
            <a:r>
              <a:rPr lang="hr-HR" sz="2200" b="0" i="0">
                <a:effectLst/>
              </a:rPr>
              <a:t>Primjer: ponuditelj </a:t>
            </a:r>
            <a:r>
              <a:rPr lang="hr-HR" sz="2200" b="0" i="0" err="1">
                <a:effectLst/>
              </a:rPr>
              <a:t>xy</a:t>
            </a:r>
            <a:r>
              <a:rPr lang="hr-HR" sz="2200" b="0" i="0">
                <a:effectLst/>
              </a:rPr>
              <a:t> nudi 36 mjeseci jamstvenog roka.</a:t>
            </a:r>
            <a:br>
              <a:rPr lang="hr-HR" sz="2200"/>
            </a:br>
            <a:r>
              <a:rPr lang="hr-HR" sz="2200" b="0" i="0">
                <a:effectLst/>
              </a:rPr>
              <a:t>Izračun se radi na sljedeći način:</a:t>
            </a:r>
            <a:br>
              <a:rPr lang="hr-HR" sz="2200"/>
            </a:br>
            <a:r>
              <a:rPr lang="hr-HR" sz="2200" b="0" i="0">
                <a:effectLst/>
              </a:rPr>
              <a:t>ponuđenih 36 mjeseci - 24 obveznih mjeseci = 12 dodanih mjeseci x 0,5 bodova = 6 bodova</a:t>
            </a:r>
            <a:br>
              <a:rPr lang="hr-HR" sz="2200"/>
            </a:br>
            <a:br>
              <a:rPr lang="hr-HR" sz="2200"/>
            </a:br>
            <a:r>
              <a:rPr lang="hr-HR" sz="2200" b="0" i="0">
                <a:effectLst/>
              </a:rPr>
              <a:t>Duljinu ponuđenog jamstvenog održavanja ponuditelj obvezno iskazuje u Tablici/bodovanju kriterija kvalitete kao sastavnom dijelu Dokumentacije.</a:t>
            </a:r>
            <a:endParaRPr lang="hr-HR" sz="2200"/>
          </a:p>
        </p:txBody>
      </p:sp>
    </p:spTree>
    <p:extLst>
      <p:ext uri="{BB962C8B-B14F-4D97-AF65-F5344CB8AC3E}">
        <p14:creationId xmlns:p14="http://schemas.microsoft.com/office/powerpoint/2010/main" val="11023798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2433-D43D-7EB6-DDBA-FE09C1A8A3AD}"/>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E2B2D346-5CEE-0AE0-EF3A-A8484E13321A}"/>
              </a:ext>
            </a:extLst>
          </p:cNvPr>
          <p:cNvSpPr>
            <a:spLocks noGrp="1"/>
          </p:cNvSpPr>
          <p:nvPr>
            <p:ph idx="1"/>
          </p:nvPr>
        </p:nvSpPr>
        <p:spPr/>
        <p:txBody>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Vozila za cestovni promet</a:t>
            </a:r>
            <a:endParaRPr lang="hr-HR"/>
          </a:p>
        </p:txBody>
      </p:sp>
    </p:spTree>
    <p:extLst>
      <p:ext uri="{BB962C8B-B14F-4D97-AF65-F5344CB8AC3E}">
        <p14:creationId xmlns:p14="http://schemas.microsoft.com/office/powerpoint/2010/main" val="373554076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9137-FE42-D32A-DE9A-EED784E98831}"/>
              </a:ext>
            </a:extLst>
          </p:cNvPr>
          <p:cNvSpPr>
            <a:spLocks noGrp="1"/>
          </p:cNvSpPr>
          <p:nvPr>
            <p:ph type="title"/>
          </p:nvPr>
        </p:nvSpPr>
        <p:spPr/>
        <p:txBody>
          <a:bodyPr>
            <a:normAutofit/>
          </a:bodyPr>
          <a:lstStyle/>
          <a:p>
            <a:pPr fontAlgn="base"/>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BAE4C996-7F14-93A6-D981-CC180139C178}"/>
              </a:ext>
            </a:extLst>
          </p:cNvPr>
          <p:cNvSpPr>
            <a:spLocks noGrp="1"/>
          </p:cNvSpPr>
          <p:nvPr>
            <p:ph idx="1"/>
          </p:nvPr>
        </p:nvSpPr>
        <p:spPr/>
        <p:txBody>
          <a:bodyPr/>
          <a:lstStyle/>
          <a:p>
            <a:r>
              <a:rPr lang="hr-HR"/>
              <a:t>Udio čistih i energetski učinkovitih vozila za cestovni promet, osim vozila koja se nabavljaju za potrebe civilne zaštite, vatrogasnih službi, snaga za održavanje javnog reda i vozila vojne namjene, prema kategorijama vozila, iznosi kako je utvrđeno člankom 4. Pravilnika o obvezi izvješćivanja Europskoj komisiji i minimalnim ciljevima u postupcima javne nabave vozila za cestovni prijevoz (»Narodne novine«, broj 86/21.)</a:t>
            </a:r>
          </a:p>
        </p:txBody>
      </p:sp>
    </p:spTree>
    <p:extLst>
      <p:ext uri="{BB962C8B-B14F-4D97-AF65-F5344CB8AC3E}">
        <p14:creationId xmlns:p14="http://schemas.microsoft.com/office/powerpoint/2010/main" val="12379653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DDB2-253B-0587-56F4-91BD2396DF67}"/>
              </a:ext>
            </a:extLst>
          </p:cNvPr>
          <p:cNvSpPr>
            <a:spLocks noGrp="1"/>
          </p:cNvSpPr>
          <p:nvPr>
            <p:ph type="title"/>
          </p:nvPr>
        </p:nvSpPr>
        <p:spPr/>
        <p:txBody>
          <a:bodyPr>
            <a:normAutofit fontScale="90000"/>
          </a:bodyPr>
          <a:lstStyle/>
          <a:p>
            <a:pPr fontAlgn="base"/>
            <a:r>
              <a:rPr lang="hr-HR" sz="2700" b="1" i="0" u="none" strike="noStrike">
                <a:solidFill>
                  <a:srgbClr val="231F20"/>
                </a:solidFill>
                <a:effectLst/>
                <a:latin typeface="Minion Pro Cond Disp"/>
              </a:rPr>
              <a:t>PRAVILNIK </a:t>
            </a:r>
            <a:r>
              <a:rPr lang="hr-HR" sz="2700" b="1" i="0" u="none" strike="noStrike">
                <a:solidFill>
                  <a:srgbClr val="231F20"/>
                </a:solidFill>
                <a:effectLst/>
                <a:latin typeface="Minion Pro Cond"/>
              </a:rPr>
              <a:t>O OBVEZI IZVJEŠĆIVANJA EUROPSKOJ KOMISIJI I MINIMALNIM CILJEVIMA U POSTUPCIMA JAVNE NABAVE VOZILA ZA CESTOVNI PRIJEVOZ</a:t>
            </a:r>
            <a:endParaRPr lang="hr-HR"/>
          </a:p>
        </p:txBody>
      </p:sp>
      <p:sp>
        <p:nvSpPr>
          <p:cNvPr id="3" name="Content Placeholder 2">
            <a:extLst>
              <a:ext uri="{FF2B5EF4-FFF2-40B4-BE49-F238E27FC236}">
                <a16:creationId xmlns:a16="http://schemas.microsoft.com/office/drawing/2014/main" id="{E406D587-689B-F03E-6307-5790DC00D77B}"/>
              </a:ext>
            </a:extLst>
          </p:cNvPr>
          <p:cNvSpPr>
            <a:spLocks noGrp="1"/>
          </p:cNvSpPr>
          <p:nvPr>
            <p:ph idx="1"/>
          </p:nvPr>
        </p:nvSpPr>
        <p:spPr/>
        <p:txBody>
          <a:bodyPr/>
          <a:lstStyle/>
          <a:p>
            <a:r>
              <a:rPr lang="hr-HR" b="0" i="0">
                <a:solidFill>
                  <a:srgbClr val="231F20"/>
                </a:solidFill>
                <a:effectLst/>
                <a:latin typeface="Minion Pro Cond"/>
              </a:rPr>
              <a:t>Minimalni ciljevi izražavaju se kao minimalni postoci čistih vozila iz članka 3. točke 3. Zakona u ukupnom broju vozila za cestovni prijevoz obuhvaćenih zbrojem svih ugovora dodijeljenih u razdoblju od 2. kolovoza 2021. do 31. prosinca 2025. za prvo referentno razdoblje te u razdoblju od 1. siječnja 2026. do 31. prosinca 2030. za drugo referentno razdoblje.</a:t>
            </a:r>
            <a:endParaRPr lang="hr-HR"/>
          </a:p>
        </p:txBody>
      </p:sp>
    </p:spTree>
    <p:extLst>
      <p:ext uri="{BB962C8B-B14F-4D97-AF65-F5344CB8AC3E}">
        <p14:creationId xmlns:p14="http://schemas.microsoft.com/office/powerpoint/2010/main" val="20124176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41F2-9B15-6885-2943-197E44219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365E4-CA38-69BB-E72E-1B5A211F714F}"/>
              </a:ext>
            </a:extLst>
          </p:cNvPr>
          <p:cNvSpPr>
            <a:spLocks noGrp="1"/>
          </p:cNvSpPr>
          <p:nvPr>
            <p:ph type="title"/>
          </p:nvPr>
        </p:nvSpPr>
        <p:spPr/>
        <p:txBody>
          <a:bodyPr>
            <a:normAutofit fontScale="90000"/>
          </a:bodyPr>
          <a:lstStyle/>
          <a:p>
            <a:pPr fontAlgn="base"/>
            <a:r>
              <a:rPr lang="hr-HR" sz="2700" b="1" i="0" u="none" strike="noStrike">
                <a:solidFill>
                  <a:srgbClr val="231F20"/>
                </a:solidFill>
                <a:effectLst/>
                <a:latin typeface="Minion Pro Cond Disp"/>
              </a:rPr>
              <a:t>PRAVILNIK </a:t>
            </a:r>
            <a:r>
              <a:rPr lang="hr-HR" sz="2700" b="1" i="0" u="none" strike="noStrike">
                <a:solidFill>
                  <a:srgbClr val="231F20"/>
                </a:solidFill>
                <a:effectLst/>
                <a:latin typeface="Minion Pro Cond"/>
              </a:rPr>
              <a:t>O OBVEZI IZVJEŠĆIVANJA EUROPSKOJ KOMISIJI I MINIMALNIM CILJEVIMA U POSTUPCIMA JAVNE NABAVE VOZILA ZA CESTOVNI PRIJEVOZ</a:t>
            </a:r>
            <a:endParaRPr lang="hr-HR"/>
          </a:p>
        </p:txBody>
      </p:sp>
      <p:graphicFrame>
        <p:nvGraphicFramePr>
          <p:cNvPr id="4" name="Content Placeholder 3">
            <a:extLst>
              <a:ext uri="{FF2B5EF4-FFF2-40B4-BE49-F238E27FC236}">
                <a16:creationId xmlns:a16="http://schemas.microsoft.com/office/drawing/2014/main" id="{03FB0C20-A674-2C3C-90F7-C9328AC82496}"/>
              </a:ext>
            </a:extLst>
          </p:cNvPr>
          <p:cNvGraphicFramePr>
            <a:graphicFrameLocks noGrp="1"/>
          </p:cNvGraphicFramePr>
          <p:nvPr>
            <p:ph idx="1"/>
            <p:extLst>
              <p:ext uri="{D42A27DB-BD31-4B8C-83A1-F6EECF244321}">
                <p14:modId xmlns:p14="http://schemas.microsoft.com/office/powerpoint/2010/main" val="1254376343"/>
              </p:ext>
            </p:extLst>
          </p:nvPr>
        </p:nvGraphicFramePr>
        <p:xfrm>
          <a:off x="1860884" y="2149642"/>
          <a:ext cx="8502316" cy="3112169"/>
        </p:xfrm>
        <a:graphic>
          <a:graphicData uri="http://schemas.openxmlformats.org/drawingml/2006/table">
            <a:tbl>
              <a:tblPr/>
              <a:tblGrid>
                <a:gridCol w="2125502">
                  <a:extLst>
                    <a:ext uri="{9D8B030D-6E8A-4147-A177-3AD203B41FA5}">
                      <a16:colId xmlns:a16="http://schemas.microsoft.com/office/drawing/2014/main" val="1887332671"/>
                    </a:ext>
                  </a:extLst>
                </a:gridCol>
                <a:gridCol w="2125502">
                  <a:extLst>
                    <a:ext uri="{9D8B030D-6E8A-4147-A177-3AD203B41FA5}">
                      <a16:colId xmlns:a16="http://schemas.microsoft.com/office/drawing/2014/main" val="3696968906"/>
                    </a:ext>
                  </a:extLst>
                </a:gridCol>
                <a:gridCol w="2125502">
                  <a:extLst>
                    <a:ext uri="{9D8B030D-6E8A-4147-A177-3AD203B41FA5}">
                      <a16:colId xmlns:a16="http://schemas.microsoft.com/office/drawing/2014/main" val="3284055374"/>
                    </a:ext>
                  </a:extLst>
                </a:gridCol>
                <a:gridCol w="2125810">
                  <a:extLst>
                    <a:ext uri="{9D8B030D-6E8A-4147-A177-3AD203B41FA5}">
                      <a16:colId xmlns:a16="http://schemas.microsoft.com/office/drawing/2014/main" val="3871637650"/>
                    </a:ext>
                  </a:extLst>
                </a:gridCol>
              </a:tblGrid>
              <a:tr h="2570922">
                <a:tc>
                  <a:txBody>
                    <a:bodyPr/>
                    <a:lstStyle/>
                    <a:p>
                      <a:pPr algn="ctr" fontAlgn="ctr"/>
                      <a:r>
                        <a:rPr lang="pl-PL" b="0">
                          <a:effectLst/>
                          <a:latin typeface="Minion Pro"/>
                        </a:rPr>
                        <a:t>    KAMIONI</a:t>
                      </a:r>
                    </a:p>
                    <a:p>
                      <a:pPr algn="ctr" fontAlgn="ctr"/>
                      <a:r>
                        <a:rPr lang="pl-PL" b="0">
                          <a:effectLst/>
                          <a:latin typeface="Minion Pro"/>
                        </a:rPr>
                        <a:t>Od 2. kolovoza 2021. do 31.</a:t>
                      </a:r>
                      <a:br>
                        <a:rPr lang="pl-PL" b="0">
                          <a:effectLst/>
                          <a:latin typeface="Minion Pro"/>
                        </a:rPr>
                      </a:br>
                      <a:r>
                        <a:rPr lang="pl-PL" b="0">
                          <a:effectLst/>
                          <a:latin typeface="Minion Pro"/>
                        </a:rPr>
                        <a:t>prosinca 2025.</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endParaRPr lang="pl-PL" b="0">
                        <a:effectLst/>
                        <a:latin typeface="Minion Pro"/>
                      </a:endParaRPr>
                    </a:p>
                    <a:p>
                      <a:pPr algn="ctr" fontAlgn="ctr"/>
                      <a:r>
                        <a:rPr lang="pl-PL" b="0">
                          <a:effectLst/>
                          <a:latin typeface="Minion Pro"/>
                        </a:rPr>
                        <a:t>Od 1. siječnja 2026. do 31.</a:t>
                      </a:r>
                      <a:br>
                        <a:rPr lang="pl-PL" b="0">
                          <a:effectLst/>
                          <a:latin typeface="Minion Pro"/>
                        </a:rPr>
                      </a:br>
                      <a:r>
                        <a:rPr lang="pl-PL" b="0">
                          <a:effectLst/>
                          <a:latin typeface="Minion Pro"/>
                        </a:rPr>
                        <a:t>prosinca 2030.</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pl-PL" b="0">
                          <a:effectLst/>
                          <a:latin typeface="Minion Pro"/>
                        </a:rPr>
                        <a:t>AUTOBUSI</a:t>
                      </a:r>
                    </a:p>
                    <a:p>
                      <a:pPr algn="ctr" fontAlgn="ctr"/>
                      <a:r>
                        <a:rPr lang="pl-PL" b="0">
                          <a:effectLst/>
                          <a:latin typeface="Minion Pro"/>
                        </a:rPr>
                        <a:t>Od 2. kolovoza 2021. do 31.</a:t>
                      </a:r>
                      <a:br>
                        <a:rPr lang="pl-PL" b="0">
                          <a:effectLst/>
                          <a:latin typeface="Minion Pro"/>
                        </a:rPr>
                      </a:br>
                      <a:r>
                        <a:rPr lang="pl-PL" b="0">
                          <a:effectLst/>
                          <a:latin typeface="Minion Pro"/>
                        </a:rPr>
                        <a:t>prosinca 2025.</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endParaRPr lang="pl-PL" b="0">
                        <a:effectLst/>
                        <a:latin typeface="Minion Pro"/>
                      </a:endParaRPr>
                    </a:p>
                    <a:p>
                      <a:pPr algn="ctr" fontAlgn="ctr"/>
                      <a:r>
                        <a:rPr lang="pl-PL" b="0">
                          <a:effectLst/>
                          <a:latin typeface="Minion Pro"/>
                        </a:rPr>
                        <a:t>Od 1. siječnja 2026. do 31.</a:t>
                      </a:r>
                      <a:br>
                        <a:rPr lang="pl-PL" b="0">
                          <a:effectLst/>
                          <a:latin typeface="Minion Pro"/>
                        </a:rPr>
                      </a:br>
                      <a:r>
                        <a:rPr lang="pl-PL" b="0">
                          <a:effectLst/>
                          <a:latin typeface="Minion Pro"/>
                        </a:rPr>
                        <a:t>prosinca 2030.</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347131058"/>
                  </a:ext>
                </a:extLst>
              </a:tr>
              <a:tr h="541247">
                <a:tc>
                  <a:txBody>
                    <a:bodyPr/>
                    <a:lstStyle/>
                    <a:p>
                      <a:pPr algn="ctr" fontAlgn="ctr"/>
                      <a:r>
                        <a:rPr lang="hr-HR" b="0">
                          <a:effectLst/>
                          <a:latin typeface="Minion Pro"/>
                        </a:rPr>
                        <a:t>6%</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b="0">
                          <a:effectLst/>
                          <a:latin typeface="Minion Pro"/>
                        </a:rPr>
                        <a:t>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b="0">
                          <a:effectLst/>
                          <a:latin typeface="Minion Pro"/>
                        </a:rPr>
                        <a:t>27%</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tc>
                  <a:txBody>
                    <a:bodyPr/>
                    <a:lstStyle/>
                    <a:p>
                      <a:pPr algn="ctr" fontAlgn="ctr"/>
                      <a:r>
                        <a:rPr lang="hr-HR" b="0">
                          <a:effectLst/>
                          <a:latin typeface="Minion Pro"/>
                        </a:rPr>
                        <a:t>38%</a:t>
                      </a:r>
                    </a:p>
                  </a:txBody>
                  <a:tcPr anchor="ctr">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81403342"/>
                  </a:ext>
                </a:extLst>
              </a:tr>
            </a:tbl>
          </a:graphicData>
        </a:graphic>
      </p:graphicFrame>
    </p:spTree>
    <p:extLst>
      <p:ext uri="{BB962C8B-B14F-4D97-AF65-F5344CB8AC3E}">
        <p14:creationId xmlns:p14="http://schemas.microsoft.com/office/powerpoint/2010/main" val="383838658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1D4B-4B8C-4095-4AB8-99F1BD45CB20}"/>
              </a:ext>
            </a:extLst>
          </p:cNvPr>
          <p:cNvSpPr>
            <a:spLocks noGrp="1"/>
          </p:cNvSpPr>
          <p:nvPr>
            <p:ph type="title"/>
          </p:nvPr>
        </p:nvSpPr>
        <p:spPr>
          <a:xfrm>
            <a:off x="1328787" y="311212"/>
            <a:ext cx="9534426" cy="995915"/>
          </a:xfrm>
        </p:spPr>
        <p:txBody>
          <a:bodyPr>
            <a:normAutofit/>
          </a:bodyPr>
          <a:lstStyle/>
          <a:p>
            <a:pPr>
              <a:spcAft>
                <a:spcPts val="750"/>
              </a:spcAft>
            </a:pPr>
            <a:r>
              <a:rPr lang="hr-HR" sz="2800" i="0">
                <a:solidFill>
                  <a:srgbClr val="414145"/>
                </a:solidFill>
                <a:effectLst/>
                <a:latin typeface="Minion Pro Cond Disp"/>
              </a:rPr>
              <a:t>Zakon o promicanju čistih vozila u cestovnom prijevozu (NN 52/21)</a:t>
            </a:r>
            <a:endParaRPr lang="hr-HR" sz="2800">
              <a:latin typeface="Minion Pro Cond Disp"/>
            </a:endParaRPr>
          </a:p>
        </p:txBody>
      </p:sp>
      <p:sp>
        <p:nvSpPr>
          <p:cNvPr id="3" name="Content Placeholder 2">
            <a:extLst>
              <a:ext uri="{FF2B5EF4-FFF2-40B4-BE49-F238E27FC236}">
                <a16:creationId xmlns:a16="http://schemas.microsoft.com/office/drawing/2014/main" id="{ED4B4F4B-26A4-B9ED-6954-CA13228B34F2}"/>
              </a:ext>
            </a:extLst>
          </p:cNvPr>
          <p:cNvSpPr>
            <a:spLocks noGrp="1"/>
          </p:cNvSpPr>
          <p:nvPr>
            <p:ph idx="1"/>
          </p:nvPr>
        </p:nvSpPr>
        <p:spPr>
          <a:xfrm>
            <a:off x="1044933" y="1524269"/>
            <a:ext cx="10700084" cy="3809462"/>
          </a:xfrm>
        </p:spPr>
        <p:txBody>
          <a:bodyPr>
            <a:noAutofit/>
          </a:bodyPr>
          <a:lstStyle/>
          <a:p>
            <a:pPr algn="l">
              <a:lnSpc>
                <a:spcPct val="120000"/>
              </a:lnSpc>
              <a:spcAft>
                <a:spcPts val="675"/>
              </a:spcAft>
            </a:pPr>
            <a:r>
              <a:rPr lang="hr-HR" sz="1800" b="0">
                <a:solidFill>
                  <a:schemeClr val="tx1"/>
                </a:solidFill>
                <a:effectLst/>
                <a:latin typeface="Minion Pro Cond Disp"/>
              </a:rPr>
              <a:t>Čisto vozilo je:</a:t>
            </a:r>
          </a:p>
          <a:p>
            <a:pPr algn="l">
              <a:lnSpc>
                <a:spcPct val="120000"/>
              </a:lnSpc>
              <a:spcAft>
                <a:spcPts val="675"/>
              </a:spcAft>
            </a:pPr>
            <a:r>
              <a:rPr lang="hr-HR" sz="1800" b="0">
                <a:solidFill>
                  <a:schemeClr val="tx1"/>
                </a:solidFill>
                <a:effectLst/>
                <a:latin typeface="Minion Pro Cond Disp"/>
              </a:rPr>
              <a:t>a) vozilo kategorije M1 (osobna i kombi), M2 (veći kombi do 5t) i N1 (kamion do 3.5t) s emisijama iz ispušne cijevi u vrijednosti najviše do 50 CO</a:t>
            </a:r>
            <a:r>
              <a:rPr lang="hr-HR" sz="1800" b="0" baseline="-25000">
                <a:solidFill>
                  <a:schemeClr val="tx1"/>
                </a:solidFill>
                <a:effectLst/>
                <a:latin typeface="Minion Pro Cond Disp"/>
              </a:rPr>
              <a:t>2</a:t>
            </a:r>
            <a:r>
              <a:rPr lang="hr-HR" sz="1800" b="0">
                <a:solidFill>
                  <a:schemeClr val="tx1"/>
                </a:solidFill>
                <a:effectLst/>
                <a:latin typeface="Minion Pro Cond Disp"/>
              </a:rPr>
              <a:t> g/km i stvarnim emisijama onečišćujućih tvari tijekom vožnje ispod 80 % primjenjivih ograničenja emisija do 31. prosinca 2025. odnosno nultih emisija iz ispušne cijevi i stvarnim emisijama onečišćujućih tvari tijekom vožnje primjenjivih nakon 1. siječnja 2026. ili</a:t>
            </a:r>
          </a:p>
          <a:p>
            <a:pPr algn="l">
              <a:lnSpc>
                <a:spcPct val="120000"/>
              </a:lnSpc>
              <a:spcAft>
                <a:spcPts val="675"/>
              </a:spcAft>
            </a:pPr>
            <a:r>
              <a:rPr lang="hr-HR" sz="1800" b="0">
                <a:solidFill>
                  <a:schemeClr val="tx1"/>
                </a:solidFill>
                <a:effectLst/>
                <a:latin typeface="Minion Pro Cond Disp"/>
              </a:rPr>
              <a:t>b) vozilo kategorije M3 (više od 8 sjedala i preko 5t), N2 (kamion od 3.5t do 12t) i N3 (kamion veći od 12t) koje upotrebljava alternativna goriva koja su definirana posebnim propisom kojim se uređuju biogoriva za prijevoz i kojim se uređuje uspostava infrastrukture za alternativna goriva, a u koja se ne ubrajaju biogoriva, tekuća biogoriva i goriva iz biomase proizvedena iz kultura za proizvodnju hrane i hrane za životinje. U slučaju vozila koja upotrebljavaju tekuća biogoriva, sintetička i parafinska goriva, ta se goriva ne smiju miješati s konvencionalnim fosilnim gorivima</a:t>
            </a:r>
            <a:endParaRPr lang="hr-HR" sz="1800"/>
          </a:p>
        </p:txBody>
      </p:sp>
    </p:spTree>
    <p:extLst>
      <p:ext uri="{BB962C8B-B14F-4D97-AF65-F5344CB8AC3E}">
        <p14:creationId xmlns:p14="http://schemas.microsoft.com/office/powerpoint/2010/main" val="7872931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B62B-B215-8613-A4B1-5D667C5C7C56}"/>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0D302D49-B3E9-CC81-D6A1-B3D0665E37B0}"/>
              </a:ext>
            </a:extLst>
          </p:cNvPr>
          <p:cNvSpPr>
            <a:spLocks noGrp="1"/>
          </p:cNvSpPr>
          <p:nvPr>
            <p:ph idx="1"/>
          </p:nvPr>
        </p:nvSpPr>
        <p:spPr/>
        <p:txBody>
          <a:bodyPr/>
          <a:lstStyle/>
          <a:p>
            <a:pPr marL="514350" indent="-514350">
              <a:buAutoNum type="arabicPeriod"/>
            </a:pPr>
            <a:r>
              <a:rPr lang="hr-HR" i="0">
                <a:solidFill>
                  <a:srgbClr val="000000"/>
                </a:solidFill>
                <a:effectLst/>
                <a:latin typeface="Source Sans Pro" panose="020B0503030403020204" pitchFamily="34" charset="0"/>
              </a:rPr>
              <a:t>MINISTARSTVO POLJOPRIVREDE, ŠUMARSTVA I RIBARSTVA - Nabava motornih vozila</a:t>
            </a:r>
          </a:p>
          <a:p>
            <a:pPr marL="514350" indent="-514350">
              <a:buAutoNum type="arabicPeriod"/>
            </a:pPr>
            <a:r>
              <a:rPr lang="hr-HR" i="0">
                <a:solidFill>
                  <a:srgbClr val="000000"/>
                </a:solidFill>
                <a:effectLst/>
                <a:latin typeface="Source Sans Pro" panose="020B0503030403020204" pitchFamily="34" charset="0"/>
              </a:rPr>
              <a:t>HRT - OPERATIVNI LEASING VOZILA S REDOVNIM I IZVANREDNIM ODRŽAVANJEM PO GRUPAMA</a:t>
            </a:r>
          </a:p>
          <a:p>
            <a:pPr marL="514350" indent="-514350">
              <a:buAutoNum type="arabicPeriod"/>
            </a:pPr>
            <a:r>
              <a:rPr lang="hr-HR" i="0">
                <a:solidFill>
                  <a:srgbClr val="000000"/>
                </a:solidFill>
                <a:effectLst/>
                <a:latin typeface="Source Sans Pro" panose="020B0503030403020204" pitchFamily="34" charset="0"/>
              </a:rPr>
              <a:t>MINISTARSTVO UNUTARNJIH POSLOVA - Vozila za potrebe zaštite vanjske granice EU</a:t>
            </a:r>
            <a:endParaRPr lang="hr-HR"/>
          </a:p>
        </p:txBody>
      </p:sp>
    </p:spTree>
    <p:extLst>
      <p:ext uri="{BB962C8B-B14F-4D97-AF65-F5344CB8AC3E}">
        <p14:creationId xmlns:p14="http://schemas.microsoft.com/office/powerpoint/2010/main" val="3580279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FD0120F1-3EB9-4FD9-852D-318B4A1AC98F}"/>
              </a:ext>
            </a:extLst>
          </p:cNvPr>
          <p:cNvSpPr>
            <a:spLocks noGrp="1"/>
          </p:cNvSpPr>
          <p:nvPr>
            <p:ph type="title"/>
          </p:nvPr>
        </p:nvSpPr>
        <p:spPr>
          <a:xfrm>
            <a:off x="1612641" y="776433"/>
            <a:ext cx="9534426" cy="995915"/>
          </a:xfrm>
        </p:spPr>
        <p:txBody>
          <a:bodyPr vert="horz" lIns="91440" tIns="45720" rIns="91440" bIns="45720" rtlCol="0" anchor="ctr">
            <a:normAutofit/>
          </a:bodyPr>
          <a:lstStyle/>
          <a:p>
            <a:r>
              <a:rPr lang="hr-HR" sz="4100">
                <a:effectLst>
                  <a:outerShdw blurRad="38100" dist="38100" dir="2700000" algn="tl">
                    <a:srgbClr val="000000">
                      <a:alpha val="43137"/>
                    </a:srgbClr>
                  </a:outerShdw>
                </a:effectLst>
              </a:rPr>
              <a:t>Točke </a:t>
            </a:r>
            <a:r>
              <a:rPr lang="hr-HR" sz="4100" err="1">
                <a:effectLst>
                  <a:outerShdw blurRad="38100" dist="38100" dir="2700000" algn="tl">
                    <a:srgbClr val="000000">
                      <a:alpha val="43137"/>
                    </a:srgbClr>
                  </a:outerShdw>
                </a:effectLst>
              </a:rPr>
              <a:t>ozelenjavanja</a:t>
            </a:r>
            <a:r>
              <a:rPr lang="hr-HR" sz="4100">
                <a:effectLst>
                  <a:outerShdw blurRad="38100" dist="38100" dir="2700000" algn="tl">
                    <a:srgbClr val="000000">
                      <a:alpha val="43137"/>
                    </a:srgbClr>
                  </a:outerShdw>
                </a:effectLst>
              </a:rPr>
              <a:t> javne nabave:</a:t>
            </a:r>
          </a:p>
        </p:txBody>
      </p:sp>
      <p:graphicFrame>
        <p:nvGraphicFramePr>
          <p:cNvPr id="20" name="Text Placeholder 1">
            <a:extLst>
              <a:ext uri="{FF2B5EF4-FFF2-40B4-BE49-F238E27FC236}">
                <a16:creationId xmlns:a16="http://schemas.microsoft.com/office/drawing/2014/main" id="{8DCFC4F8-7CD0-62CE-D325-DF07A41F09CB}"/>
              </a:ext>
            </a:extLst>
          </p:cNvPr>
          <p:cNvGraphicFramePr/>
          <p:nvPr>
            <p:extLst>
              <p:ext uri="{D42A27DB-BD31-4B8C-83A1-F6EECF244321}">
                <p14:modId xmlns:p14="http://schemas.microsoft.com/office/powerpoint/2010/main" val="3914983899"/>
              </p:ext>
            </p:extLst>
          </p:nvPr>
        </p:nvGraphicFramePr>
        <p:xfrm>
          <a:off x="1612641" y="2230952"/>
          <a:ext cx="9534426" cy="335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9358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D1A5-A86A-4DAC-D222-FFCB7A2578DB}"/>
              </a:ext>
            </a:extLst>
          </p:cNvPr>
          <p:cNvSpPr>
            <a:spLocks noGrp="1"/>
          </p:cNvSpPr>
          <p:nvPr>
            <p:ph type="title"/>
          </p:nvPr>
        </p:nvSpPr>
        <p:spPr>
          <a:xfrm>
            <a:off x="1612641" y="776433"/>
            <a:ext cx="9534426" cy="1200285"/>
          </a:xfrm>
        </p:spPr>
        <p:txBody>
          <a:bodyPr>
            <a:normAutofit/>
          </a:bodyPr>
          <a:lstStyle/>
          <a:p>
            <a:r>
              <a:rPr lang="hr-HR" sz="3100" b="0">
                <a:solidFill>
                  <a:schemeClr val="tx1"/>
                </a:solidFill>
              </a:rPr>
              <a:t>Primjer 1. </a:t>
            </a:r>
            <a:r>
              <a:rPr lang="hr-HR" sz="3100" b="0" i="0">
                <a:solidFill>
                  <a:schemeClr val="tx1"/>
                </a:solidFill>
                <a:effectLst/>
                <a:latin typeface="Source Sans Pro" panose="020B0503030403020204" pitchFamily="34" charset="0"/>
              </a:rPr>
              <a:t>MINISTARSTVO POLJOPRIVREDE, ŠUMARSTVA I RIBARSTVA - Nabava motornih vozila</a:t>
            </a:r>
            <a:endParaRPr lang="hr-HR" b="0">
              <a:solidFill>
                <a:schemeClr val="tx1"/>
              </a:solidFill>
            </a:endParaRPr>
          </a:p>
        </p:txBody>
      </p:sp>
      <p:sp>
        <p:nvSpPr>
          <p:cNvPr id="3" name="Content Placeholder 2">
            <a:extLst>
              <a:ext uri="{FF2B5EF4-FFF2-40B4-BE49-F238E27FC236}">
                <a16:creationId xmlns:a16="http://schemas.microsoft.com/office/drawing/2014/main" id="{CC9F86B8-FE76-0C8C-947C-39CA4DDFEA1D}"/>
              </a:ext>
            </a:extLst>
          </p:cNvPr>
          <p:cNvSpPr>
            <a:spLocks noGrp="1"/>
          </p:cNvSpPr>
          <p:nvPr>
            <p:ph idx="1"/>
          </p:nvPr>
        </p:nvSpPr>
        <p:spPr/>
        <p:txBody>
          <a:bodyPr>
            <a:normAutofit/>
          </a:bodyPr>
          <a:lstStyle/>
          <a:p>
            <a:r>
              <a:rPr lang="hr-HR">
                <a:solidFill>
                  <a:schemeClr val="tx1"/>
                </a:solidFill>
              </a:rPr>
              <a:t>Opis predmeta nabave: 2024. godina</a:t>
            </a:r>
          </a:p>
          <a:p>
            <a:r>
              <a:rPr lang="hr-HR" b="0" i="0">
                <a:solidFill>
                  <a:srgbClr val="000000"/>
                </a:solidFill>
                <a:effectLst/>
                <a:latin typeface="Source Sans Pro" panose="020B0503030403020204" pitchFamily="34" charset="0"/>
              </a:rPr>
              <a:t>Motorna vozila i to kombi vozilo za prijevoz osoba (8+1 ili 7+1 sjedala), lako dostavno vozilo sa 5 sjedećih mjesta, osobno vozilo niže srednje klase. </a:t>
            </a:r>
          </a:p>
          <a:p>
            <a:r>
              <a:rPr lang="hr-HR">
                <a:solidFill>
                  <a:srgbClr val="000000"/>
                </a:solidFill>
                <a:latin typeface="Source Sans Pro" panose="020B0503030403020204" pitchFamily="34" charset="0"/>
              </a:rPr>
              <a:t>- 3 grupe</a:t>
            </a:r>
          </a:p>
          <a:p>
            <a:r>
              <a:rPr lang="hr-HR">
                <a:solidFill>
                  <a:srgbClr val="000000"/>
                </a:solidFill>
                <a:latin typeface="Source Sans Pro" panose="020B0503030403020204" pitchFamily="34" charset="0"/>
              </a:rPr>
              <a:t>- PV: 799.000,00 EUR</a:t>
            </a:r>
            <a:endParaRPr lang="hr-HR"/>
          </a:p>
        </p:txBody>
      </p:sp>
    </p:spTree>
    <p:extLst>
      <p:ext uri="{BB962C8B-B14F-4D97-AF65-F5344CB8AC3E}">
        <p14:creationId xmlns:p14="http://schemas.microsoft.com/office/powerpoint/2010/main" val="221028840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0CB68-C891-2931-AB1E-C1DDDD480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0F994-EC67-34DF-83C1-C528C07D96F3}"/>
              </a:ext>
            </a:extLst>
          </p:cNvPr>
          <p:cNvSpPr>
            <a:spLocks noGrp="1"/>
          </p:cNvSpPr>
          <p:nvPr>
            <p:ph type="title"/>
          </p:nvPr>
        </p:nvSpPr>
        <p:spPr>
          <a:xfrm>
            <a:off x="1612641" y="776433"/>
            <a:ext cx="9534426" cy="1200285"/>
          </a:xfrm>
        </p:spPr>
        <p:txBody>
          <a:bodyPr>
            <a:normAutofit/>
          </a:bodyPr>
          <a:lstStyle/>
          <a:p>
            <a:r>
              <a:rPr lang="hr-HR" sz="3100" b="0">
                <a:solidFill>
                  <a:schemeClr val="tx1"/>
                </a:solidFill>
              </a:rPr>
              <a:t>Primjer 1. </a:t>
            </a:r>
            <a:r>
              <a:rPr lang="hr-HR" sz="3100" b="0" i="0">
                <a:solidFill>
                  <a:schemeClr val="tx1"/>
                </a:solidFill>
                <a:effectLst/>
                <a:latin typeface="Source Sans Pro" panose="020B0503030403020204" pitchFamily="34" charset="0"/>
              </a:rPr>
              <a:t>MINISTARSTVO POLJOPRIVREDE, ŠUMARSTVA I RIBARSTVA - Nabava motornih vozila</a:t>
            </a:r>
            <a:endParaRPr lang="hr-HR" b="0">
              <a:solidFill>
                <a:schemeClr val="tx1"/>
              </a:solidFill>
            </a:endParaRPr>
          </a:p>
        </p:txBody>
      </p:sp>
      <p:sp>
        <p:nvSpPr>
          <p:cNvPr id="3" name="Content Placeholder 2">
            <a:extLst>
              <a:ext uri="{FF2B5EF4-FFF2-40B4-BE49-F238E27FC236}">
                <a16:creationId xmlns:a16="http://schemas.microsoft.com/office/drawing/2014/main" id="{1C40A8C8-E020-0534-A9B6-586F802442C6}"/>
              </a:ext>
            </a:extLst>
          </p:cNvPr>
          <p:cNvSpPr>
            <a:spLocks noGrp="1"/>
          </p:cNvSpPr>
          <p:nvPr>
            <p:ph idx="1"/>
          </p:nvPr>
        </p:nvSpPr>
        <p:spPr/>
        <p:txBody>
          <a:bodyPr>
            <a:normAutofit/>
          </a:bodyPr>
          <a:lstStyle/>
          <a:p>
            <a:r>
              <a:rPr lang="hr-HR" sz="2400" b="1"/>
              <a:t>Kriterij za odabir ponude:</a:t>
            </a:r>
          </a:p>
          <a:p>
            <a:r>
              <a:rPr lang="hr-HR" sz="2400"/>
              <a:t>Cijena: 65 bodova</a:t>
            </a:r>
          </a:p>
          <a:p>
            <a:r>
              <a:rPr lang="hr-HR" sz="2400" u="sng"/>
              <a:t>Jamstvo na cjelokupno vozilo: 10 bodova</a:t>
            </a:r>
          </a:p>
          <a:p>
            <a:r>
              <a:rPr lang="hr-HR" sz="2400"/>
              <a:t>Razvijenost servisne mreže: 10 bodova</a:t>
            </a:r>
          </a:p>
          <a:p>
            <a:r>
              <a:rPr lang="hr-HR" sz="2400" u="sng"/>
              <a:t>Razina emisije CO2 (g/km): 10 bodova</a:t>
            </a:r>
          </a:p>
          <a:p>
            <a:r>
              <a:rPr lang="hr-HR" sz="2400"/>
              <a:t>Vrsta mjenjača: 5 bodova</a:t>
            </a:r>
          </a:p>
          <a:p>
            <a:endParaRPr lang="hr-HR"/>
          </a:p>
          <a:p>
            <a:endParaRPr lang="hr-HR"/>
          </a:p>
        </p:txBody>
      </p:sp>
    </p:spTree>
    <p:extLst>
      <p:ext uri="{BB962C8B-B14F-4D97-AF65-F5344CB8AC3E}">
        <p14:creationId xmlns:p14="http://schemas.microsoft.com/office/powerpoint/2010/main" val="35432033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F3CA-02F0-51C8-402C-B0416045C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37F27-6808-6342-ABB7-48D6064809EE}"/>
              </a:ext>
            </a:extLst>
          </p:cNvPr>
          <p:cNvSpPr>
            <a:spLocks noGrp="1"/>
          </p:cNvSpPr>
          <p:nvPr>
            <p:ph type="title"/>
          </p:nvPr>
        </p:nvSpPr>
        <p:spPr>
          <a:xfrm>
            <a:off x="1612641" y="776433"/>
            <a:ext cx="9534426" cy="1200285"/>
          </a:xfrm>
        </p:spPr>
        <p:txBody>
          <a:bodyPr>
            <a:normAutofit/>
          </a:bodyPr>
          <a:lstStyle/>
          <a:p>
            <a:r>
              <a:rPr lang="hr-HR" sz="3100" b="0">
                <a:solidFill>
                  <a:schemeClr val="tx1"/>
                </a:solidFill>
              </a:rPr>
              <a:t>Primjer 1. </a:t>
            </a:r>
            <a:r>
              <a:rPr lang="hr-HR" sz="3100" b="0" i="0">
                <a:solidFill>
                  <a:schemeClr val="tx1"/>
                </a:solidFill>
                <a:effectLst/>
                <a:latin typeface="Source Sans Pro" panose="020B0503030403020204" pitchFamily="34" charset="0"/>
              </a:rPr>
              <a:t>MINISTARSTVO POLJOPRIVREDE, ŠUMARSTVA I RIBARSTVA - Nabava motornih vozila</a:t>
            </a:r>
            <a:endParaRPr lang="hr-HR" b="0">
              <a:solidFill>
                <a:schemeClr val="tx1"/>
              </a:solidFill>
            </a:endParaRPr>
          </a:p>
        </p:txBody>
      </p:sp>
      <p:sp>
        <p:nvSpPr>
          <p:cNvPr id="3" name="Content Placeholder 2">
            <a:extLst>
              <a:ext uri="{FF2B5EF4-FFF2-40B4-BE49-F238E27FC236}">
                <a16:creationId xmlns:a16="http://schemas.microsoft.com/office/drawing/2014/main" id="{D01C97FA-4717-83B1-053F-42BD67F5C04C}"/>
              </a:ext>
            </a:extLst>
          </p:cNvPr>
          <p:cNvSpPr>
            <a:spLocks noGrp="1"/>
          </p:cNvSpPr>
          <p:nvPr>
            <p:ph idx="1"/>
          </p:nvPr>
        </p:nvSpPr>
        <p:spPr/>
        <p:txBody>
          <a:bodyPr>
            <a:normAutofit/>
          </a:bodyPr>
          <a:lstStyle/>
          <a:p>
            <a:r>
              <a:rPr lang="hr-HR" sz="2400" u="sng"/>
              <a:t>Jamstvo na cjelokupno vozilo: 10 bodova</a:t>
            </a:r>
          </a:p>
          <a:p>
            <a:r>
              <a:rPr lang="hr-HR" sz="2000" i="0">
                <a:solidFill>
                  <a:srgbClr val="000000"/>
                </a:solidFill>
                <a:effectLst/>
              </a:rPr>
              <a:t>Ponuditelj mora ponuditi jamstvo na cjelokupno vozilo od najmanje 5 godina i 150.000 kilometara. Naručitelj će dodijeliti do najviše 10 bodova za jamstvo na cjelokupno vozilo za koje se nudi jamstveni rok duži od najmanje zahtijevanog s ograničenjem kilometara većim od najmanje zahtijevanog, odnosno do trenutka koji uvjet prije nastupi.</a:t>
            </a:r>
            <a:endParaRPr lang="hr-HR" sz="2000"/>
          </a:p>
          <a:p>
            <a:r>
              <a:rPr lang="hr-HR" sz="1600" b="0" i="0">
                <a:solidFill>
                  <a:srgbClr val="000000"/>
                </a:solidFill>
                <a:effectLst/>
                <a:latin typeface="Source Sans Pro" panose="020B0503030403020204" pitchFamily="34" charset="0"/>
              </a:rPr>
              <a:t>5 godina i 150.000 kilometara -0 bodova</a:t>
            </a:r>
          </a:p>
          <a:p>
            <a:r>
              <a:rPr lang="hr-HR" sz="1600" b="0" i="0">
                <a:solidFill>
                  <a:srgbClr val="000000"/>
                </a:solidFill>
                <a:effectLst/>
                <a:latin typeface="Source Sans Pro" panose="020B0503030403020204" pitchFamily="34" charset="0"/>
              </a:rPr>
              <a:t>6 godina i 180.000 kilometara – 5 bodova</a:t>
            </a:r>
            <a:endParaRPr lang="hr-HR" sz="1600">
              <a:solidFill>
                <a:srgbClr val="000000"/>
              </a:solidFill>
              <a:latin typeface="Source Sans Pro" panose="020B0503030403020204" pitchFamily="34" charset="0"/>
            </a:endParaRPr>
          </a:p>
          <a:p>
            <a:r>
              <a:rPr lang="hr-HR" sz="1600" b="0" i="0">
                <a:solidFill>
                  <a:srgbClr val="000000"/>
                </a:solidFill>
                <a:effectLst/>
                <a:latin typeface="Source Sans Pro" panose="020B0503030403020204" pitchFamily="34" charset="0"/>
              </a:rPr>
              <a:t>7 godina i 210.000 kilometara – 10 </a:t>
            </a:r>
            <a:endParaRPr lang="hr-HR" sz="2400"/>
          </a:p>
          <a:p>
            <a:endParaRPr lang="hr-HR"/>
          </a:p>
          <a:p>
            <a:endParaRPr lang="hr-HR"/>
          </a:p>
        </p:txBody>
      </p:sp>
    </p:spTree>
    <p:extLst>
      <p:ext uri="{BB962C8B-B14F-4D97-AF65-F5344CB8AC3E}">
        <p14:creationId xmlns:p14="http://schemas.microsoft.com/office/powerpoint/2010/main" val="16215692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104CE-DFB4-B94E-02FC-68FE5D192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C966C-3FE6-7EBE-363B-A1AE90E0F0EB}"/>
              </a:ext>
            </a:extLst>
          </p:cNvPr>
          <p:cNvSpPr>
            <a:spLocks noGrp="1"/>
          </p:cNvSpPr>
          <p:nvPr>
            <p:ph type="title"/>
          </p:nvPr>
        </p:nvSpPr>
        <p:spPr>
          <a:xfrm>
            <a:off x="1612641" y="776433"/>
            <a:ext cx="9534426" cy="1200285"/>
          </a:xfrm>
        </p:spPr>
        <p:txBody>
          <a:bodyPr>
            <a:normAutofit/>
          </a:bodyPr>
          <a:lstStyle/>
          <a:p>
            <a:r>
              <a:rPr lang="hr-HR" sz="3100" b="0">
                <a:solidFill>
                  <a:schemeClr val="tx1"/>
                </a:solidFill>
              </a:rPr>
              <a:t>Primjer 1. </a:t>
            </a:r>
            <a:r>
              <a:rPr lang="hr-HR" sz="3100" b="0" i="0">
                <a:solidFill>
                  <a:schemeClr val="tx1"/>
                </a:solidFill>
                <a:effectLst/>
                <a:latin typeface="Source Sans Pro" panose="020B0503030403020204" pitchFamily="34" charset="0"/>
              </a:rPr>
              <a:t>MINISTARSTVO POLJOPRIVREDE, ŠUMARSTVA I RIBARSTVA - Nabava motornih vozila</a:t>
            </a:r>
            <a:endParaRPr lang="hr-HR" b="0">
              <a:solidFill>
                <a:schemeClr val="tx1"/>
              </a:solidFill>
            </a:endParaRPr>
          </a:p>
        </p:txBody>
      </p:sp>
      <p:sp>
        <p:nvSpPr>
          <p:cNvPr id="3" name="Content Placeholder 2">
            <a:extLst>
              <a:ext uri="{FF2B5EF4-FFF2-40B4-BE49-F238E27FC236}">
                <a16:creationId xmlns:a16="http://schemas.microsoft.com/office/drawing/2014/main" id="{DF4227BB-4A40-172C-3A13-0048BB5602BF}"/>
              </a:ext>
            </a:extLst>
          </p:cNvPr>
          <p:cNvSpPr>
            <a:spLocks noGrp="1"/>
          </p:cNvSpPr>
          <p:nvPr>
            <p:ph idx="1"/>
          </p:nvPr>
        </p:nvSpPr>
        <p:spPr/>
        <p:txBody>
          <a:bodyPr>
            <a:normAutofit/>
          </a:bodyPr>
          <a:lstStyle/>
          <a:p>
            <a:r>
              <a:rPr lang="hr-HR" sz="2400" u="sng"/>
              <a:t>Razina emisije CO2 (g/km): 10 bodova</a:t>
            </a:r>
          </a:p>
          <a:p>
            <a:r>
              <a:rPr lang="hr-HR" sz="2000" i="0">
                <a:solidFill>
                  <a:srgbClr val="000000"/>
                </a:solidFill>
                <a:effectLst/>
                <a:latin typeface="Source Sans Pro" panose="020B0503030403020204" pitchFamily="34" charset="0"/>
              </a:rPr>
              <a:t>Ponuditelj mora ponuditi vozilo s najvišom prosječnom deklariranom razinom emisije ugljikova dioksida (CO2) pri mješovitoj (kombiniranoj) vožnji po WLTP metodi od 140 g/km. Naručitelj će dodijeliti do najviše 10 bodova za ponudu u kojoj se nude vozila s manjom emisijom CO₂ od najviše određenih vrijednosti u kombiniranoj vožnji.</a:t>
            </a:r>
          </a:p>
          <a:p>
            <a:r>
              <a:rPr lang="hr-HR" sz="2000" i="0">
                <a:solidFill>
                  <a:srgbClr val="000000"/>
                </a:solidFill>
                <a:effectLst/>
                <a:latin typeface="Source Sans Pro" panose="020B0503030403020204" pitchFamily="34" charset="0"/>
              </a:rPr>
              <a:t>Najveći broj bodova najboljoj ponuđenoj vrijednosti, ostale ponuđene vrijednosti boduju se u odnosu na najbolju vrijednost.</a:t>
            </a:r>
            <a:endParaRPr lang="hr-HR" sz="2000"/>
          </a:p>
        </p:txBody>
      </p:sp>
    </p:spTree>
    <p:extLst>
      <p:ext uri="{BB962C8B-B14F-4D97-AF65-F5344CB8AC3E}">
        <p14:creationId xmlns:p14="http://schemas.microsoft.com/office/powerpoint/2010/main" val="304293262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3026-A203-CD5C-E337-5CA1AFECF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F1735-BB7E-7E88-94F0-7C906CEF6357}"/>
              </a:ext>
            </a:extLst>
          </p:cNvPr>
          <p:cNvSpPr>
            <a:spLocks noGrp="1"/>
          </p:cNvSpPr>
          <p:nvPr>
            <p:ph type="title"/>
          </p:nvPr>
        </p:nvSpPr>
        <p:spPr>
          <a:xfrm>
            <a:off x="839788" y="457200"/>
            <a:ext cx="3932237" cy="1600200"/>
          </a:xfrm>
        </p:spPr>
        <p:txBody>
          <a:bodyPr anchor="b">
            <a:normAutofit/>
          </a:bodyPr>
          <a:lstStyle/>
          <a:p>
            <a:r>
              <a:rPr lang="hr-HR" sz="2700" b="0"/>
              <a:t>Primjer 1. </a:t>
            </a:r>
            <a:r>
              <a:rPr lang="hr-HR" sz="2700" b="0" i="0">
                <a:effectLst/>
              </a:rPr>
              <a:t>MINISTARSTVO POLJOPRIVREDE, ŠUMARSTVA I RIBARSTVA - Nabava motornih vozila</a:t>
            </a:r>
            <a:endParaRPr lang="hr-HR" sz="2700"/>
          </a:p>
        </p:txBody>
      </p:sp>
      <p:sp>
        <p:nvSpPr>
          <p:cNvPr id="3" name="Content Placeholder 2">
            <a:extLst>
              <a:ext uri="{FF2B5EF4-FFF2-40B4-BE49-F238E27FC236}">
                <a16:creationId xmlns:a16="http://schemas.microsoft.com/office/drawing/2014/main" id="{5B3EE1CA-8EEA-5939-6F41-23271052C8F5}"/>
              </a:ext>
            </a:extLst>
          </p:cNvPr>
          <p:cNvSpPr>
            <a:spLocks noGrp="1"/>
          </p:cNvSpPr>
          <p:nvPr>
            <p:ph type="body" sz="half" idx="2"/>
          </p:nvPr>
        </p:nvSpPr>
        <p:spPr>
          <a:xfrm>
            <a:off x="839788" y="2057400"/>
            <a:ext cx="3932237" cy="3811588"/>
          </a:xfrm>
        </p:spPr>
        <p:txBody>
          <a:bodyPr>
            <a:normAutofit/>
          </a:bodyPr>
          <a:lstStyle/>
          <a:p>
            <a:endParaRPr lang="hr-HR"/>
          </a:p>
          <a:p>
            <a:r>
              <a:rPr lang="hr-HR" sz="2400"/>
              <a:t>Tehničke specifikacije:</a:t>
            </a:r>
          </a:p>
          <a:p>
            <a:r>
              <a:rPr lang="pl-PL" sz="2400">
                <a:effectLst/>
              </a:rPr>
              <a:t>GRUPA 3 osobno vozilo niže srednje klase</a:t>
            </a:r>
            <a:endParaRPr lang="hr-HR"/>
          </a:p>
          <a:p>
            <a:endParaRPr lang="hr-HR"/>
          </a:p>
          <a:p>
            <a:endParaRPr lang="hr-HR"/>
          </a:p>
          <a:p>
            <a:endParaRPr lang="hr-HR"/>
          </a:p>
        </p:txBody>
      </p:sp>
      <p:graphicFrame>
        <p:nvGraphicFramePr>
          <p:cNvPr id="5" name="Table 4">
            <a:extLst>
              <a:ext uri="{FF2B5EF4-FFF2-40B4-BE49-F238E27FC236}">
                <a16:creationId xmlns:a16="http://schemas.microsoft.com/office/drawing/2014/main" id="{79491B22-242C-230C-B064-86DF580D9B88}"/>
              </a:ext>
            </a:extLst>
          </p:cNvPr>
          <p:cNvGraphicFramePr>
            <a:graphicFrameLocks noGrp="1"/>
          </p:cNvGraphicFramePr>
          <p:nvPr/>
        </p:nvGraphicFramePr>
        <p:xfrm>
          <a:off x="5183188" y="1343026"/>
          <a:ext cx="6172200" cy="4162425"/>
        </p:xfrm>
        <a:graphic>
          <a:graphicData uri="http://schemas.openxmlformats.org/drawingml/2006/table">
            <a:tbl>
              <a:tblPr firstRow="1" firstCol="1" bandRow="1">
                <a:tableStyleId>{5C22544A-7EE6-4342-B048-85BDC9FD1C3A}</a:tableStyleId>
              </a:tblPr>
              <a:tblGrid>
                <a:gridCol w="6172200">
                  <a:extLst>
                    <a:ext uri="{9D8B030D-6E8A-4147-A177-3AD203B41FA5}">
                      <a16:colId xmlns:a16="http://schemas.microsoft.com/office/drawing/2014/main" val="3404361024"/>
                    </a:ext>
                  </a:extLst>
                </a:gridCol>
              </a:tblGrid>
              <a:tr h="1161846">
                <a:tc>
                  <a:txBody>
                    <a:bodyPr/>
                    <a:lstStyle/>
                    <a:p>
                      <a:pPr>
                        <a:lnSpc>
                          <a:spcPct val="115000"/>
                        </a:lnSpc>
                        <a:spcAft>
                          <a:spcPts val="800"/>
                        </a:spcAft>
                      </a:pPr>
                      <a:r>
                        <a:rPr lang="hr-HR" sz="3100" kern="100">
                          <a:effectLst/>
                        </a:rPr>
                        <a:t>Vrsta: dizel, benzin, klasični hibrid, blagi hibrid</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2224929214"/>
                  </a:ext>
                </a:extLst>
              </a:tr>
              <a:tr h="612911">
                <a:tc>
                  <a:txBody>
                    <a:bodyPr/>
                    <a:lstStyle/>
                    <a:p>
                      <a:pPr>
                        <a:lnSpc>
                          <a:spcPct val="115000"/>
                        </a:lnSpc>
                        <a:spcAft>
                          <a:spcPts val="800"/>
                        </a:spcAft>
                      </a:pPr>
                      <a:r>
                        <a:rPr lang="hr-HR" sz="3100" kern="100">
                          <a:effectLst/>
                        </a:rPr>
                        <a:t>Norma: minimalno EURO 6</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435713196"/>
                  </a:ext>
                </a:extLst>
              </a:tr>
              <a:tr h="612911">
                <a:tc>
                  <a:txBody>
                    <a:bodyPr/>
                    <a:lstStyle/>
                    <a:p>
                      <a:pPr>
                        <a:lnSpc>
                          <a:spcPct val="115000"/>
                        </a:lnSpc>
                        <a:spcAft>
                          <a:spcPts val="800"/>
                        </a:spcAft>
                      </a:pPr>
                      <a:r>
                        <a:rPr lang="hr-HR" sz="3100" kern="100">
                          <a:effectLst/>
                        </a:rPr>
                        <a:t>Snaga vozila: najmanje 80 kW</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462813893"/>
                  </a:ext>
                </a:extLst>
              </a:tr>
              <a:tr h="612911">
                <a:tc>
                  <a:txBody>
                    <a:bodyPr/>
                    <a:lstStyle/>
                    <a:p>
                      <a:pPr>
                        <a:lnSpc>
                          <a:spcPct val="115000"/>
                        </a:lnSpc>
                        <a:spcAft>
                          <a:spcPts val="800"/>
                        </a:spcAft>
                      </a:pPr>
                      <a:r>
                        <a:rPr lang="hr-HR" sz="3100" kern="100">
                          <a:effectLst/>
                        </a:rPr>
                        <a:t>Mjenjač: ručni ili automatski</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642074711"/>
                  </a:ext>
                </a:extLst>
              </a:tr>
              <a:tr h="1161846">
                <a:tc>
                  <a:txBody>
                    <a:bodyPr/>
                    <a:lstStyle/>
                    <a:p>
                      <a:pPr>
                        <a:lnSpc>
                          <a:spcPct val="115000"/>
                        </a:lnSpc>
                        <a:spcAft>
                          <a:spcPts val="800"/>
                        </a:spcAft>
                      </a:pPr>
                      <a:r>
                        <a:rPr lang="hr-HR" sz="3100" kern="100">
                          <a:effectLst/>
                        </a:rPr>
                        <a:t>Emisija CO₂ u kombiniranoj vožnji: najviše 140 g/km</a:t>
                      </a:r>
                      <a:endParaRPr lang="hr-HR" sz="3100" kern="100">
                        <a:effectLst/>
                        <a:latin typeface="Aptos" panose="020B0004020202020204" pitchFamily="34" charset="0"/>
                        <a:ea typeface="Aptos" panose="020B0004020202020204" pitchFamily="34" charset="0"/>
                        <a:cs typeface="Times New Roman" panose="02020603050405020304" pitchFamily="18" charset="0"/>
                      </a:endParaRPr>
                    </a:p>
                  </a:txBody>
                  <a:tcPr marL="179000" marR="179000" marT="0" marB="0" anchor="ctr"/>
                </a:tc>
                <a:extLst>
                  <a:ext uri="{0D108BD9-81ED-4DB2-BD59-A6C34878D82A}">
                    <a16:rowId xmlns:a16="http://schemas.microsoft.com/office/drawing/2014/main" val="3580743207"/>
                  </a:ext>
                </a:extLst>
              </a:tr>
            </a:tbl>
          </a:graphicData>
        </a:graphic>
      </p:graphicFrame>
    </p:spTree>
    <p:extLst>
      <p:ext uri="{BB962C8B-B14F-4D97-AF65-F5344CB8AC3E}">
        <p14:creationId xmlns:p14="http://schemas.microsoft.com/office/powerpoint/2010/main" val="18936401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17BF3-00A8-CC81-B22E-5CB2D9E38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E66E0-9774-8B52-B12E-0459F0025417}"/>
              </a:ext>
            </a:extLst>
          </p:cNvPr>
          <p:cNvSpPr>
            <a:spLocks noGrp="1"/>
          </p:cNvSpPr>
          <p:nvPr>
            <p:ph type="title"/>
          </p:nvPr>
        </p:nvSpPr>
        <p:spPr>
          <a:xfrm>
            <a:off x="1612641" y="776433"/>
            <a:ext cx="9534426" cy="1200285"/>
          </a:xfrm>
        </p:spPr>
        <p:txBody>
          <a:bodyPr>
            <a:normAutofit/>
          </a:bodyPr>
          <a:lstStyle/>
          <a:p>
            <a:r>
              <a:rPr lang="hr-HR" sz="3100" b="0">
                <a:solidFill>
                  <a:schemeClr val="tx1"/>
                </a:solidFill>
              </a:rPr>
              <a:t>Primjer 2. </a:t>
            </a:r>
            <a:r>
              <a:rPr lang="hr-HR" sz="3100" b="0" i="0">
                <a:solidFill>
                  <a:srgbClr val="000000"/>
                </a:solidFill>
                <a:effectLst/>
              </a:rPr>
              <a:t>HRT - OPERATIVNI LEASING VOZILA S REDOVNIM I IZVANREDNIM ODRŽAVANJEM PO GRUPAMA</a:t>
            </a:r>
            <a:endParaRPr lang="hr-HR" b="0">
              <a:solidFill>
                <a:schemeClr val="tx1"/>
              </a:solidFill>
            </a:endParaRPr>
          </a:p>
        </p:txBody>
      </p:sp>
      <p:sp>
        <p:nvSpPr>
          <p:cNvPr id="3" name="Content Placeholder 2">
            <a:extLst>
              <a:ext uri="{FF2B5EF4-FFF2-40B4-BE49-F238E27FC236}">
                <a16:creationId xmlns:a16="http://schemas.microsoft.com/office/drawing/2014/main" id="{F3872F0F-F84A-85F7-A2D7-3964D9AAF11B}"/>
              </a:ext>
            </a:extLst>
          </p:cNvPr>
          <p:cNvSpPr>
            <a:spLocks noGrp="1"/>
          </p:cNvSpPr>
          <p:nvPr>
            <p:ph idx="1"/>
          </p:nvPr>
        </p:nvSpPr>
        <p:spPr/>
        <p:txBody>
          <a:bodyPr>
            <a:normAutofit fontScale="77500" lnSpcReduction="20000"/>
          </a:bodyPr>
          <a:lstStyle/>
          <a:p>
            <a:r>
              <a:rPr lang="hr-HR">
                <a:solidFill>
                  <a:schemeClr val="tx1"/>
                </a:solidFill>
              </a:rPr>
              <a:t>Opis predmeta nabave: 2025. godina</a:t>
            </a:r>
          </a:p>
          <a:p>
            <a:r>
              <a:rPr lang="hr-HR" b="0" i="0">
                <a:solidFill>
                  <a:srgbClr val="000000"/>
                </a:solidFill>
                <a:effectLst/>
                <a:latin typeface="Source Sans Pro" panose="020B0503030403020204" pitchFamily="34" charset="0"/>
              </a:rPr>
              <a:t>OPERATIVNI LEASING VOZILA S REDOVNIM I IZVANREDNIM ODRŽAVANJEM </a:t>
            </a:r>
            <a:br>
              <a:rPr lang="hr-HR"/>
            </a:br>
            <a:r>
              <a:rPr lang="hr-HR" b="0" i="0">
                <a:solidFill>
                  <a:srgbClr val="000000"/>
                </a:solidFill>
                <a:effectLst/>
                <a:latin typeface="Source Sans Pro" panose="020B0503030403020204" pitchFamily="34" charset="0"/>
              </a:rPr>
              <a:t>A) MALO OSOBNO VOZILO</a:t>
            </a:r>
            <a:br>
              <a:rPr lang="hr-HR"/>
            </a:br>
            <a:r>
              <a:rPr lang="hr-HR" b="0" i="0">
                <a:solidFill>
                  <a:srgbClr val="000000"/>
                </a:solidFill>
                <a:effectLst/>
                <a:latin typeface="Source Sans Pro" panose="020B0503030403020204" pitchFamily="34" charset="0"/>
              </a:rPr>
              <a:t>B) PUTNIČKI KOMBI 1+8</a:t>
            </a:r>
            <a:br>
              <a:rPr lang="hr-HR"/>
            </a:br>
            <a:r>
              <a:rPr lang="hr-HR" b="0" i="0">
                <a:solidFill>
                  <a:srgbClr val="000000"/>
                </a:solidFill>
                <a:effectLst/>
                <a:latin typeface="Source Sans Pro" panose="020B0503030403020204" pitchFamily="34" charset="0"/>
              </a:rPr>
              <a:t>C) KARAVAN NIŽE KLASE</a:t>
            </a:r>
            <a:br>
              <a:rPr lang="hr-HR"/>
            </a:br>
            <a:r>
              <a:rPr lang="hr-HR" b="0" i="0">
                <a:solidFill>
                  <a:srgbClr val="000000"/>
                </a:solidFill>
                <a:effectLst/>
                <a:latin typeface="Source Sans Pro" panose="020B0503030403020204" pitchFamily="34" charset="0"/>
              </a:rPr>
              <a:t>D) KARAVAN SREDNJE VIŠE KLASE</a:t>
            </a:r>
            <a:br>
              <a:rPr lang="hr-HR"/>
            </a:br>
            <a:r>
              <a:rPr lang="hr-HR" b="0" i="0">
                <a:solidFill>
                  <a:srgbClr val="000000"/>
                </a:solidFill>
                <a:effectLst/>
                <a:latin typeface="Source Sans Pro" panose="020B0503030403020204" pitchFamily="34" charset="0"/>
              </a:rPr>
              <a:t>E) PUTNIČKI KOMBI 4X4</a:t>
            </a:r>
            <a:br>
              <a:rPr lang="hr-HR"/>
            </a:br>
            <a:r>
              <a:rPr lang="hr-HR" b="0" i="0">
                <a:solidFill>
                  <a:srgbClr val="000000"/>
                </a:solidFill>
                <a:effectLst/>
                <a:latin typeface="Source Sans Pro" panose="020B0503030403020204" pitchFamily="34" charset="0"/>
              </a:rPr>
              <a:t>F) FURGON 1+5</a:t>
            </a:r>
            <a:br>
              <a:rPr lang="hr-HR"/>
            </a:br>
            <a:r>
              <a:rPr lang="hr-HR" b="0" i="0">
                <a:solidFill>
                  <a:srgbClr val="000000"/>
                </a:solidFill>
                <a:effectLst/>
                <a:latin typeface="Source Sans Pro" panose="020B0503030403020204" pitchFamily="34" charset="0"/>
              </a:rPr>
              <a:t>G) FURGON 1+2</a:t>
            </a:r>
            <a:br>
              <a:rPr lang="hr-HR"/>
            </a:br>
            <a:r>
              <a:rPr lang="hr-HR" b="0" i="0">
                <a:solidFill>
                  <a:srgbClr val="000000"/>
                </a:solidFill>
                <a:effectLst/>
                <a:latin typeface="Source Sans Pro" panose="020B0503030403020204" pitchFamily="34" charset="0"/>
              </a:rPr>
              <a:t>H) TERETNI PICK UP </a:t>
            </a:r>
          </a:p>
          <a:p>
            <a:r>
              <a:rPr lang="hr-HR">
                <a:solidFill>
                  <a:srgbClr val="000000"/>
                </a:solidFill>
                <a:latin typeface="Source Sans Pro" panose="020B0503030403020204" pitchFamily="34" charset="0"/>
              </a:rPr>
              <a:t>- 8 grupa</a:t>
            </a:r>
          </a:p>
          <a:p>
            <a:r>
              <a:rPr lang="hr-HR">
                <a:solidFill>
                  <a:srgbClr val="000000"/>
                </a:solidFill>
                <a:latin typeface="Source Sans Pro" panose="020B0503030403020204" pitchFamily="34" charset="0"/>
              </a:rPr>
              <a:t>- PV: 833.000,00 EUR</a:t>
            </a:r>
            <a:endParaRPr lang="hr-HR"/>
          </a:p>
        </p:txBody>
      </p:sp>
    </p:spTree>
    <p:extLst>
      <p:ext uri="{BB962C8B-B14F-4D97-AF65-F5344CB8AC3E}">
        <p14:creationId xmlns:p14="http://schemas.microsoft.com/office/powerpoint/2010/main" val="13903187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6797-1CD1-6D1F-3F5A-CA5BD1DA9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251DC-517D-ADD2-721F-52E03EEB6731}"/>
              </a:ext>
            </a:extLst>
          </p:cNvPr>
          <p:cNvSpPr>
            <a:spLocks noGrp="1"/>
          </p:cNvSpPr>
          <p:nvPr>
            <p:ph type="title"/>
          </p:nvPr>
        </p:nvSpPr>
        <p:spPr>
          <a:xfrm>
            <a:off x="1612641" y="776433"/>
            <a:ext cx="9534426" cy="1200285"/>
          </a:xfrm>
        </p:spPr>
        <p:txBody>
          <a:bodyPr>
            <a:normAutofit/>
          </a:bodyPr>
          <a:lstStyle/>
          <a:p>
            <a:r>
              <a:rPr lang="hr-HR" sz="3100" b="0">
                <a:solidFill>
                  <a:schemeClr val="tx1"/>
                </a:solidFill>
              </a:rPr>
              <a:t>Primjer 2. </a:t>
            </a:r>
            <a:r>
              <a:rPr lang="hr-HR" sz="3100" b="0" i="0">
                <a:solidFill>
                  <a:srgbClr val="000000"/>
                </a:solidFill>
                <a:effectLst/>
              </a:rPr>
              <a:t>HRT - OPERATIVNI LEASING VOZILA S REDOVNIM I IZVANREDNIM ODRŽAVANJEM PO GRUPAMA</a:t>
            </a:r>
            <a:endParaRPr lang="hr-HR" b="0">
              <a:solidFill>
                <a:schemeClr val="tx1"/>
              </a:solidFill>
            </a:endParaRPr>
          </a:p>
        </p:txBody>
      </p:sp>
      <p:sp>
        <p:nvSpPr>
          <p:cNvPr id="3" name="Content Placeholder 2">
            <a:extLst>
              <a:ext uri="{FF2B5EF4-FFF2-40B4-BE49-F238E27FC236}">
                <a16:creationId xmlns:a16="http://schemas.microsoft.com/office/drawing/2014/main" id="{E42727F5-1123-CC4D-3584-7CED5363815C}"/>
              </a:ext>
            </a:extLst>
          </p:cNvPr>
          <p:cNvSpPr>
            <a:spLocks noGrp="1"/>
          </p:cNvSpPr>
          <p:nvPr>
            <p:ph idx="1"/>
          </p:nvPr>
        </p:nvSpPr>
        <p:spPr/>
        <p:txBody>
          <a:bodyPr>
            <a:normAutofit/>
          </a:bodyPr>
          <a:lstStyle/>
          <a:p>
            <a:r>
              <a:rPr lang="hr-HR" sz="2800" b="1"/>
              <a:t>Kriterij za odabir ponude:</a:t>
            </a:r>
          </a:p>
          <a:p>
            <a:r>
              <a:rPr lang="hr-HR" sz="2800"/>
              <a:t>Cijena: 90 bodova</a:t>
            </a:r>
          </a:p>
          <a:p>
            <a:r>
              <a:rPr lang="hr-HR" sz="2800" u="sng"/>
              <a:t>Potrošnja goriva (kombinirana): 10 bodova</a:t>
            </a:r>
          </a:p>
          <a:p>
            <a:endParaRPr lang="hr-HR" sz="1800"/>
          </a:p>
          <a:p>
            <a:r>
              <a:rPr lang="hr-HR" sz="1800"/>
              <a:t>Ponuditelj koji ponudi maksimalnu potrošnju goriva od 5,5 l/100 km ne ostvaruje dodatne bodove.</a:t>
            </a:r>
          </a:p>
          <a:p>
            <a:r>
              <a:rPr lang="hr-HR" sz="1800"/>
              <a:t>Ponuditelj koji ponudi potrošnju ispod ili jednako 4.7 l/100 km dobiva 10 bodova.</a:t>
            </a:r>
          </a:p>
          <a:p>
            <a:endParaRPr lang="hr-HR"/>
          </a:p>
        </p:txBody>
      </p:sp>
    </p:spTree>
    <p:extLst>
      <p:ext uri="{BB962C8B-B14F-4D97-AF65-F5344CB8AC3E}">
        <p14:creationId xmlns:p14="http://schemas.microsoft.com/office/powerpoint/2010/main" val="254185334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9228E-4ACE-897A-6F33-442D26D966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EFE3A-C6C6-F026-C321-1BE52C048B10}"/>
              </a:ext>
            </a:extLst>
          </p:cNvPr>
          <p:cNvSpPr>
            <a:spLocks noGrp="1"/>
          </p:cNvSpPr>
          <p:nvPr>
            <p:ph type="title"/>
          </p:nvPr>
        </p:nvSpPr>
        <p:spPr/>
        <p:txBody>
          <a:bodyPr>
            <a:normAutofit/>
          </a:bodyPr>
          <a:lstStyle/>
          <a:p>
            <a:r>
              <a:rPr lang="hr-HR" sz="2800" b="0">
                <a:solidFill>
                  <a:schemeClr val="tx1"/>
                </a:solidFill>
              </a:rPr>
              <a:t>Primjer 2. </a:t>
            </a:r>
            <a:r>
              <a:rPr lang="hr-HR" sz="2800" b="0" i="0">
                <a:solidFill>
                  <a:srgbClr val="000000"/>
                </a:solidFill>
                <a:effectLst/>
              </a:rPr>
              <a:t>HRT - OPERATIVNI LEASING VOZILA S REDOVNIM I IZVANREDNIM ODRŽAVANJEM PO GRUPAMA</a:t>
            </a:r>
            <a:endParaRPr lang="hr-HR" sz="2800"/>
          </a:p>
        </p:txBody>
      </p:sp>
      <p:sp>
        <p:nvSpPr>
          <p:cNvPr id="3" name="Content Placeholder 2">
            <a:extLst>
              <a:ext uri="{FF2B5EF4-FFF2-40B4-BE49-F238E27FC236}">
                <a16:creationId xmlns:a16="http://schemas.microsoft.com/office/drawing/2014/main" id="{B92DC9DB-55BB-8E65-F4DA-8566E072BCEC}"/>
              </a:ext>
            </a:extLst>
          </p:cNvPr>
          <p:cNvSpPr>
            <a:spLocks noGrp="1"/>
          </p:cNvSpPr>
          <p:nvPr>
            <p:ph idx="1"/>
          </p:nvPr>
        </p:nvSpPr>
        <p:spPr/>
        <p:txBody>
          <a:bodyPr>
            <a:normAutofit/>
          </a:bodyPr>
          <a:lstStyle/>
          <a:p>
            <a:r>
              <a:rPr lang="hr-HR" b="1"/>
              <a:t>Tehničke specifikacije:</a:t>
            </a:r>
          </a:p>
          <a:p>
            <a:pPr algn="l"/>
            <a:r>
              <a:rPr lang="hr-HR" sz="1800" b="0" i="0" u="none" strike="noStrike" baseline="0">
                <a:solidFill>
                  <a:srgbClr val="000000"/>
                </a:solidFill>
                <a:latin typeface="Arial" panose="020B0604020202020204" pitchFamily="34" charset="0"/>
              </a:rPr>
              <a:t>GRUPA E)</a:t>
            </a:r>
          </a:p>
          <a:p>
            <a:r>
              <a:rPr lang="hr-HR" sz="1800" b="0" i="1" u="none" strike="noStrike" baseline="0">
                <a:solidFill>
                  <a:srgbClr val="000000"/>
                </a:solidFill>
                <a:latin typeface="Arial" panose="020B0604020202020204" pitchFamily="34" charset="0"/>
              </a:rPr>
              <a:t>Tip motora Euro 6 diesel</a:t>
            </a:r>
            <a:r>
              <a:rPr lang="hr-HR" sz="1800" b="0" i="0" u="none" strike="noStrike" baseline="0">
                <a:solidFill>
                  <a:srgbClr val="000000"/>
                </a:solidFill>
                <a:latin typeface="Arial" panose="020B0604020202020204" pitchFamily="34" charset="0"/>
              </a:rPr>
              <a:t>	</a:t>
            </a:r>
          </a:p>
          <a:p>
            <a:r>
              <a:rPr lang="nn-NO" sz="1800" b="0" i="1" u="none" strike="noStrike" baseline="0">
                <a:solidFill>
                  <a:srgbClr val="000000"/>
                </a:solidFill>
                <a:latin typeface="Arial" panose="020B0604020202020204" pitchFamily="34" charset="0"/>
              </a:rPr>
              <a:t>Potrošnja kombinirane vožnje maximalno 10 l/100 km</a:t>
            </a:r>
            <a:r>
              <a:rPr lang="nn-NO" sz="1800" b="0" i="0" u="none" strike="noStrike" baseline="0">
                <a:solidFill>
                  <a:srgbClr val="000000"/>
                </a:solidFill>
                <a:latin typeface="Arial" panose="020B0604020202020204" pitchFamily="34" charset="0"/>
              </a:rPr>
              <a:t>	</a:t>
            </a:r>
          </a:p>
          <a:p>
            <a:r>
              <a:rPr lang="pl-PL" sz="1800" b="0" i="1" u="none" strike="noStrike" baseline="0">
                <a:solidFill>
                  <a:srgbClr val="000000"/>
                </a:solidFill>
                <a:latin typeface="Arial" panose="020B0604020202020204" pitchFamily="34" charset="0"/>
              </a:rPr>
              <a:t>Emisija CO2 maximalno 230 g/km </a:t>
            </a:r>
            <a:r>
              <a:rPr lang="pl-PL" sz="1800" b="0" i="0" u="none" strike="noStrike" baseline="0">
                <a:solidFill>
                  <a:srgbClr val="000000"/>
                </a:solidFill>
                <a:latin typeface="Arial" panose="020B0604020202020204" pitchFamily="34" charset="0"/>
              </a:rPr>
              <a:t>	</a:t>
            </a:r>
          </a:p>
          <a:p>
            <a:r>
              <a:rPr lang="hr-HR" sz="1800" b="0" i="1" u="none" strike="noStrike" baseline="0">
                <a:solidFill>
                  <a:srgbClr val="000000"/>
                </a:solidFill>
                <a:latin typeface="Arial" panose="020B0604020202020204" pitchFamily="34" charset="0"/>
              </a:rPr>
              <a:t>Emisija </a:t>
            </a:r>
            <a:r>
              <a:rPr lang="hr-HR" sz="1800" b="0" i="1" u="none" strike="noStrike" baseline="0" err="1">
                <a:solidFill>
                  <a:srgbClr val="000000"/>
                </a:solidFill>
                <a:latin typeface="Arial" panose="020B0604020202020204" pitchFamily="34" charset="0"/>
              </a:rPr>
              <a:t>Nox</a:t>
            </a:r>
            <a:r>
              <a:rPr lang="hr-HR" sz="1800" b="0" i="1" u="none" strike="noStrike" baseline="0">
                <a:solidFill>
                  <a:srgbClr val="000000"/>
                </a:solidFill>
                <a:latin typeface="Arial" panose="020B0604020202020204" pitchFamily="34" charset="0"/>
              </a:rPr>
              <a:t> </a:t>
            </a:r>
            <a:r>
              <a:rPr lang="hr-HR" sz="1800" b="0" i="1" u="none" strike="noStrike" baseline="0" err="1">
                <a:solidFill>
                  <a:srgbClr val="000000"/>
                </a:solidFill>
                <a:latin typeface="Arial" panose="020B0604020202020204" pitchFamily="34" charset="0"/>
              </a:rPr>
              <a:t>maximalno</a:t>
            </a:r>
            <a:r>
              <a:rPr lang="hr-HR" sz="1800" b="0" i="1" u="none" strike="noStrike" baseline="0">
                <a:solidFill>
                  <a:srgbClr val="000000"/>
                </a:solidFill>
                <a:latin typeface="Arial" panose="020B0604020202020204" pitchFamily="34" charset="0"/>
              </a:rPr>
              <a:t> 0,18 g/km</a:t>
            </a:r>
            <a:r>
              <a:rPr lang="hr-HR" sz="1800" b="0" i="0" u="none" strike="noStrike" baseline="0">
                <a:solidFill>
                  <a:srgbClr val="000000"/>
                </a:solidFill>
                <a:latin typeface="Arial" panose="020B0604020202020204" pitchFamily="34" charset="0"/>
              </a:rPr>
              <a:t>	</a:t>
            </a:r>
          </a:p>
          <a:p>
            <a:r>
              <a:rPr lang="hr-HR" sz="1800" b="0" i="1" u="none" strike="noStrike" baseline="0">
                <a:solidFill>
                  <a:srgbClr val="000000"/>
                </a:solidFill>
                <a:latin typeface="Arial" panose="020B0604020202020204" pitchFamily="34" charset="0"/>
              </a:rPr>
              <a:t>Emisija čestica </a:t>
            </a:r>
            <a:r>
              <a:rPr lang="hr-HR" sz="1800" b="0" i="1" u="none" strike="noStrike" baseline="0" err="1">
                <a:solidFill>
                  <a:srgbClr val="000000"/>
                </a:solidFill>
                <a:latin typeface="Arial" panose="020B0604020202020204" pitchFamily="34" charset="0"/>
              </a:rPr>
              <a:t>maximalno</a:t>
            </a:r>
            <a:r>
              <a:rPr lang="hr-HR" sz="1800" b="0" i="1" u="none" strike="noStrike" baseline="0">
                <a:solidFill>
                  <a:srgbClr val="000000"/>
                </a:solidFill>
                <a:latin typeface="Arial" panose="020B0604020202020204" pitchFamily="34" charset="0"/>
              </a:rPr>
              <a:t> 0.008 g/km </a:t>
            </a:r>
            <a:r>
              <a:rPr lang="hr-HR" sz="1800" b="0" i="0" u="none" strike="noStrike" baseline="0">
                <a:solidFill>
                  <a:srgbClr val="000000"/>
                </a:solidFill>
                <a:latin typeface="Arial" panose="020B0604020202020204" pitchFamily="34" charset="0"/>
              </a:rPr>
              <a:t>	</a:t>
            </a:r>
          </a:p>
          <a:p>
            <a:r>
              <a:rPr lang="hr-HR" sz="1800" b="0" i="0" u="none" strike="noStrike" baseline="0">
                <a:solidFill>
                  <a:srgbClr val="000000"/>
                </a:solidFill>
                <a:latin typeface="Arial" panose="020B0604020202020204" pitchFamily="34" charset="0"/>
              </a:rPr>
              <a:t>	</a:t>
            </a:r>
          </a:p>
          <a:p>
            <a:endParaRPr lang="hr-HR"/>
          </a:p>
          <a:p>
            <a:endParaRPr lang="hr-HR"/>
          </a:p>
          <a:p>
            <a:endParaRPr lang="hr-HR"/>
          </a:p>
        </p:txBody>
      </p:sp>
    </p:spTree>
    <p:extLst>
      <p:ext uri="{BB962C8B-B14F-4D97-AF65-F5344CB8AC3E}">
        <p14:creationId xmlns:p14="http://schemas.microsoft.com/office/powerpoint/2010/main" val="283815984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0397E-3C68-0118-4ED4-012EF01DE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885DF-ADE7-81E5-BAED-8A5BAA56261E}"/>
              </a:ext>
            </a:extLst>
          </p:cNvPr>
          <p:cNvSpPr>
            <a:spLocks noGrp="1"/>
          </p:cNvSpPr>
          <p:nvPr>
            <p:ph type="title"/>
          </p:nvPr>
        </p:nvSpPr>
        <p:spPr>
          <a:xfrm>
            <a:off x="1612641" y="776433"/>
            <a:ext cx="9534426" cy="1200285"/>
          </a:xfrm>
        </p:spPr>
        <p:txBody>
          <a:bodyPr>
            <a:normAutofit/>
          </a:bodyPr>
          <a:lstStyle/>
          <a:p>
            <a:r>
              <a:rPr lang="hr-HR" sz="3200" b="0">
                <a:solidFill>
                  <a:schemeClr val="tx1"/>
                </a:solidFill>
              </a:rPr>
              <a:t>Primjer 3. </a:t>
            </a:r>
            <a:r>
              <a:rPr lang="hr-HR" sz="3200" b="0" i="0">
                <a:solidFill>
                  <a:srgbClr val="000000"/>
                </a:solidFill>
                <a:effectLst/>
              </a:rPr>
              <a:t>MINISTARSTVO UNUTARNJIH POSLOVA - Vozila za potrebe zaštite vanjske granice EU</a:t>
            </a:r>
            <a:endParaRPr lang="hr-HR" b="0">
              <a:solidFill>
                <a:schemeClr val="tx1"/>
              </a:solidFill>
            </a:endParaRPr>
          </a:p>
        </p:txBody>
      </p:sp>
      <p:sp>
        <p:nvSpPr>
          <p:cNvPr id="3" name="Content Placeholder 2">
            <a:extLst>
              <a:ext uri="{FF2B5EF4-FFF2-40B4-BE49-F238E27FC236}">
                <a16:creationId xmlns:a16="http://schemas.microsoft.com/office/drawing/2014/main" id="{804A2E78-A30C-7457-974C-CFB3A801AD09}"/>
              </a:ext>
            </a:extLst>
          </p:cNvPr>
          <p:cNvSpPr>
            <a:spLocks noGrp="1"/>
          </p:cNvSpPr>
          <p:nvPr>
            <p:ph idx="1"/>
          </p:nvPr>
        </p:nvSpPr>
        <p:spPr/>
        <p:txBody>
          <a:bodyPr>
            <a:normAutofit/>
          </a:bodyPr>
          <a:lstStyle/>
          <a:p>
            <a:r>
              <a:rPr lang="hr-HR">
                <a:solidFill>
                  <a:schemeClr val="tx1"/>
                </a:solidFill>
              </a:rPr>
              <a:t>Opis predmeta nabave: 2024. godina</a:t>
            </a:r>
          </a:p>
          <a:p>
            <a:r>
              <a:rPr lang="hr-HR" i="0">
                <a:solidFill>
                  <a:srgbClr val="000000"/>
                </a:solidFill>
                <a:effectLst/>
              </a:rPr>
              <a:t>Vozila za potrebe zaštite vanjske granice EU: SUV vozila; Osobna vozila sa motorima manje snage; Osobna vozila sa motorima veće snage; Kombi vozila za prijevoz osoba; Furgon vozilo za prijevoz uhićenika</a:t>
            </a:r>
            <a:endParaRPr lang="hr-HR">
              <a:solidFill>
                <a:srgbClr val="000000"/>
              </a:solidFill>
            </a:endParaRPr>
          </a:p>
          <a:p>
            <a:r>
              <a:rPr lang="hr-HR">
                <a:solidFill>
                  <a:srgbClr val="000000"/>
                </a:solidFill>
                <a:latin typeface="Source Sans Pro" panose="020B0503030403020204" pitchFamily="34" charset="0"/>
              </a:rPr>
              <a:t>- PV: </a:t>
            </a:r>
            <a:r>
              <a:rPr lang="hr-HR" i="0">
                <a:solidFill>
                  <a:srgbClr val="000000"/>
                </a:solidFill>
                <a:effectLst/>
                <a:latin typeface="Source Sans Pro" panose="020B0503030403020204" pitchFamily="34" charset="0"/>
              </a:rPr>
              <a:t>17.891.200,00</a:t>
            </a:r>
            <a:r>
              <a:rPr lang="hr-HR">
                <a:solidFill>
                  <a:srgbClr val="000000"/>
                </a:solidFill>
                <a:latin typeface="Source Sans Pro" panose="020B0503030403020204" pitchFamily="34" charset="0"/>
              </a:rPr>
              <a:t> EUR</a:t>
            </a:r>
            <a:endParaRPr lang="hr-HR"/>
          </a:p>
        </p:txBody>
      </p:sp>
    </p:spTree>
    <p:extLst>
      <p:ext uri="{BB962C8B-B14F-4D97-AF65-F5344CB8AC3E}">
        <p14:creationId xmlns:p14="http://schemas.microsoft.com/office/powerpoint/2010/main" val="1957628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B4211-0EA9-6435-65A8-0CF228EA1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9F95-67E4-C07A-4B98-3FC171F7FF83}"/>
              </a:ext>
            </a:extLst>
          </p:cNvPr>
          <p:cNvSpPr>
            <a:spLocks noGrp="1"/>
          </p:cNvSpPr>
          <p:nvPr>
            <p:ph type="title"/>
          </p:nvPr>
        </p:nvSpPr>
        <p:spPr>
          <a:xfrm>
            <a:off x="1612641" y="776433"/>
            <a:ext cx="9534426" cy="1200285"/>
          </a:xfrm>
        </p:spPr>
        <p:txBody>
          <a:bodyPr>
            <a:normAutofit/>
          </a:bodyPr>
          <a:lstStyle/>
          <a:p>
            <a:r>
              <a:rPr lang="hr-HR" sz="2800" b="0">
                <a:solidFill>
                  <a:schemeClr val="tx1"/>
                </a:solidFill>
              </a:rPr>
              <a:t>Primjer 3. </a:t>
            </a:r>
            <a:r>
              <a:rPr lang="hr-HR" sz="2800" b="0" i="0">
                <a:solidFill>
                  <a:srgbClr val="000000"/>
                </a:solidFill>
                <a:effectLst/>
              </a:rPr>
              <a:t>MINISTARSTVO UNUTARNJIH POSLOVA - Vozila za potrebe zaštite vanjske granice EU</a:t>
            </a:r>
            <a:endParaRPr lang="hr-HR" b="0">
              <a:solidFill>
                <a:schemeClr val="tx1"/>
              </a:solidFill>
            </a:endParaRPr>
          </a:p>
        </p:txBody>
      </p:sp>
      <p:sp>
        <p:nvSpPr>
          <p:cNvPr id="3" name="Content Placeholder 2">
            <a:extLst>
              <a:ext uri="{FF2B5EF4-FFF2-40B4-BE49-F238E27FC236}">
                <a16:creationId xmlns:a16="http://schemas.microsoft.com/office/drawing/2014/main" id="{F747AEA4-46AD-E60D-CA45-28F6C3321802}"/>
              </a:ext>
            </a:extLst>
          </p:cNvPr>
          <p:cNvSpPr>
            <a:spLocks noGrp="1"/>
          </p:cNvSpPr>
          <p:nvPr>
            <p:ph idx="1"/>
          </p:nvPr>
        </p:nvSpPr>
        <p:spPr>
          <a:xfrm>
            <a:off x="1328787" y="1976718"/>
            <a:ext cx="9534426" cy="3350858"/>
          </a:xfrm>
        </p:spPr>
        <p:txBody>
          <a:bodyPr>
            <a:normAutofit/>
          </a:bodyPr>
          <a:lstStyle/>
          <a:p>
            <a:r>
              <a:rPr lang="hr-HR" sz="2800" b="1"/>
              <a:t>Kriterij za odabir ponude:</a:t>
            </a:r>
          </a:p>
          <a:p>
            <a:r>
              <a:rPr lang="hr-HR" sz="2800">
                <a:solidFill>
                  <a:schemeClr val="tx1"/>
                </a:solidFill>
              </a:rPr>
              <a:t>Cijena: 80 bodova</a:t>
            </a:r>
          </a:p>
          <a:p>
            <a:r>
              <a:rPr lang="hr-HR">
                <a:solidFill>
                  <a:schemeClr val="tx1"/>
                </a:solidFill>
              </a:rPr>
              <a:t>K1 - Bodovanje tehničke izvrsnosti razvijenosti servisne mreže: 10 bodova</a:t>
            </a:r>
          </a:p>
          <a:p>
            <a:r>
              <a:rPr lang="hr-HR" i="0" u="sng">
                <a:solidFill>
                  <a:schemeClr val="tx1"/>
                </a:solidFill>
                <a:effectLst/>
              </a:rPr>
              <a:t>K2 - Bodovanje tehničke izvrsnosti za jamstvo: 10 bodova</a:t>
            </a:r>
            <a:endParaRPr lang="hr-HR" u="sng">
              <a:solidFill>
                <a:schemeClr val="tx1"/>
              </a:solidFill>
            </a:endParaRPr>
          </a:p>
          <a:p>
            <a:endParaRPr lang="hr-HR"/>
          </a:p>
          <a:p>
            <a:endParaRPr lang="hr-HR"/>
          </a:p>
        </p:txBody>
      </p:sp>
    </p:spTree>
    <p:extLst>
      <p:ext uri="{BB962C8B-B14F-4D97-AF65-F5344CB8AC3E}">
        <p14:creationId xmlns:p14="http://schemas.microsoft.com/office/powerpoint/2010/main" val="2426100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1608" y="572246"/>
            <a:ext cx="9534426" cy="995915"/>
          </a:xfrm>
        </p:spPr>
        <p:txBody>
          <a:bodyPr>
            <a:normAutofit fontScale="90000"/>
          </a:bodyPr>
          <a:lstStyle/>
          <a:p>
            <a:r>
              <a:rPr lang="hr-HR" noProof="0"/>
              <a:t>Točke utjecaja na </a:t>
            </a:r>
            <a:r>
              <a:rPr lang="hr-HR" noProof="0" err="1"/>
              <a:t>ozelenjavanje</a:t>
            </a:r>
            <a:r>
              <a:rPr lang="hr-HR" noProof="0"/>
              <a:t> javne nabave: PLAN NABAVE</a:t>
            </a:r>
          </a:p>
        </p:txBody>
      </p:sp>
      <p:sp>
        <p:nvSpPr>
          <p:cNvPr id="8" name="Content Placeholder 7"/>
          <p:cNvSpPr>
            <a:spLocks noGrp="1"/>
          </p:cNvSpPr>
          <p:nvPr>
            <p:ph idx="1"/>
          </p:nvPr>
        </p:nvSpPr>
        <p:spPr>
          <a:xfrm>
            <a:off x="836023" y="1936955"/>
            <a:ext cx="10311044" cy="3644855"/>
          </a:xfrm>
        </p:spPr>
        <p:txBody>
          <a:bodyPr>
            <a:normAutofit fontScale="92500"/>
          </a:bodyPr>
          <a:lstStyle/>
          <a:p>
            <a:pPr marL="457200" indent="-457200">
              <a:buFont typeface="Wingdings" panose="05000000000000000000" pitchFamily="2" charset="2"/>
              <a:buChar char="§"/>
            </a:pPr>
            <a:r>
              <a:rPr lang="hr-HR" noProof="0">
                <a:solidFill>
                  <a:schemeClr val="tx1"/>
                </a:solidFill>
              </a:rPr>
              <a:t>Krenuti od potrebe: na koji se način može zadovoljiti – postoje li ‘alternativna’ rješenja </a:t>
            </a:r>
          </a:p>
          <a:p>
            <a:pPr marL="457200" indent="-457200">
              <a:buFont typeface="Wingdings" panose="05000000000000000000" pitchFamily="2" charset="2"/>
              <a:buChar char="§"/>
            </a:pPr>
            <a:r>
              <a:rPr lang="hr-HR" noProof="0">
                <a:solidFill>
                  <a:schemeClr val="tx1"/>
                </a:solidFill>
              </a:rPr>
              <a:t>Ispitivanje je li doista potrebna nabava vis a vis eksploatacije predmeta nabave, raspoloživih financijskih sredstava i učinka na okoliš</a:t>
            </a:r>
          </a:p>
          <a:p>
            <a:pPr marL="457200" indent="-457200">
              <a:buFont typeface="Wingdings" panose="05000000000000000000" pitchFamily="2" charset="2"/>
              <a:buChar char="§"/>
            </a:pPr>
            <a:r>
              <a:rPr lang="hr-HR" noProof="0">
                <a:solidFill>
                  <a:schemeClr val="tx1"/>
                </a:solidFill>
              </a:rPr>
              <a:t>Razmatranje troška nabave kroz LCC odnosno razmatranje kombinacije: cijene, korištenja, održavanja i na kraju odlaganja i reciklaže (dijelova)</a:t>
            </a:r>
          </a:p>
          <a:p>
            <a:pPr marL="457200" indent="-457200">
              <a:buFont typeface="Wingdings" panose="05000000000000000000" pitchFamily="2" charset="2"/>
              <a:buChar char="§"/>
            </a:pPr>
            <a:r>
              <a:rPr lang="hr-HR" noProof="0">
                <a:solidFill>
                  <a:schemeClr val="tx1"/>
                </a:solidFill>
              </a:rPr>
              <a:t>Razvoj strategije nabave i način ustrojstva organizacijske jedinice zadužene za nabavu</a:t>
            </a:r>
          </a:p>
        </p:txBody>
      </p:sp>
    </p:spTree>
    <p:extLst>
      <p:ext uri="{BB962C8B-B14F-4D97-AF65-F5344CB8AC3E}">
        <p14:creationId xmlns:p14="http://schemas.microsoft.com/office/powerpoint/2010/main" val="12617865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1D08C-F458-BEF3-1844-6DD7005D1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F9C99-3164-6A49-7A0B-CB50A4168175}"/>
              </a:ext>
            </a:extLst>
          </p:cNvPr>
          <p:cNvSpPr>
            <a:spLocks noGrp="1"/>
          </p:cNvSpPr>
          <p:nvPr>
            <p:ph type="title"/>
          </p:nvPr>
        </p:nvSpPr>
        <p:spPr>
          <a:xfrm>
            <a:off x="1612641" y="776433"/>
            <a:ext cx="9534426" cy="1200285"/>
          </a:xfrm>
        </p:spPr>
        <p:txBody>
          <a:bodyPr>
            <a:normAutofit/>
          </a:bodyPr>
          <a:lstStyle/>
          <a:p>
            <a:r>
              <a:rPr lang="hr-HR" sz="3200" b="0">
                <a:solidFill>
                  <a:schemeClr val="tx1"/>
                </a:solidFill>
              </a:rPr>
              <a:t>Primjer 3. </a:t>
            </a:r>
            <a:r>
              <a:rPr lang="hr-HR" sz="3200" b="0" i="0">
                <a:solidFill>
                  <a:srgbClr val="000000"/>
                </a:solidFill>
                <a:effectLst/>
              </a:rPr>
              <a:t>MINISTARSTVO UNUTARNJIH POSLOVA - Vozila za potrebe zaštite vanjske granice EU</a:t>
            </a:r>
            <a:endParaRPr lang="hr-HR" b="0">
              <a:solidFill>
                <a:schemeClr val="tx1"/>
              </a:solidFill>
            </a:endParaRPr>
          </a:p>
        </p:txBody>
      </p:sp>
      <p:sp>
        <p:nvSpPr>
          <p:cNvPr id="3" name="Content Placeholder 2">
            <a:extLst>
              <a:ext uri="{FF2B5EF4-FFF2-40B4-BE49-F238E27FC236}">
                <a16:creationId xmlns:a16="http://schemas.microsoft.com/office/drawing/2014/main" id="{D6F2D4B5-7D86-E4AD-455D-7F451885394E}"/>
              </a:ext>
            </a:extLst>
          </p:cNvPr>
          <p:cNvSpPr>
            <a:spLocks noGrp="1"/>
          </p:cNvSpPr>
          <p:nvPr>
            <p:ph idx="1"/>
          </p:nvPr>
        </p:nvSpPr>
        <p:spPr/>
        <p:txBody>
          <a:bodyPr>
            <a:normAutofit fontScale="92500" lnSpcReduction="10000"/>
          </a:bodyPr>
          <a:lstStyle/>
          <a:p>
            <a:r>
              <a:rPr lang="hr-HR" sz="2400" i="0" u="sng">
                <a:solidFill>
                  <a:schemeClr val="tx1"/>
                </a:solidFill>
                <a:effectLst/>
              </a:rPr>
              <a:t>K2 - Bodovanje tehničke izvrsnosti za jamstvo: 10 bodova</a:t>
            </a:r>
            <a:endParaRPr lang="hr-HR" sz="2400" u="sng">
              <a:solidFill>
                <a:schemeClr val="tx1"/>
              </a:solidFill>
            </a:endParaRPr>
          </a:p>
          <a:p>
            <a:pPr algn="l"/>
            <a:endParaRPr lang="hr-HR" sz="1800" b="0" i="0" u="none" strike="noStrike" baseline="0">
              <a:solidFill>
                <a:srgbClr val="000000"/>
              </a:solidFill>
              <a:latin typeface="Arial" panose="020B0604020202020204" pitchFamily="34" charset="0"/>
            </a:endParaRPr>
          </a:p>
          <a:p>
            <a:r>
              <a:rPr lang="hr-HR" sz="1800" b="0" i="0" u="none" strike="noStrike" baseline="0">
                <a:solidFill>
                  <a:srgbClr val="000000"/>
                </a:solidFill>
                <a:latin typeface="Arial" panose="020B0604020202020204" pitchFamily="34" charset="0"/>
              </a:rPr>
              <a:t> KRITERIJ K 2 </a:t>
            </a:r>
          </a:p>
          <a:p>
            <a:r>
              <a:rPr lang="pl-PL" sz="1800" b="0" i="0" u="none" strike="noStrike" baseline="0">
                <a:solidFill>
                  <a:srgbClr val="000000"/>
                </a:solidFill>
                <a:latin typeface="Arial" panose="020B0604020202020204" pitchFamily="34" charset="0"/>
              </a:rPr>
              <a:t>• ≥ 5 g. ili 150.000..………....1 BOD </a:t>
            </a:r>
          </a:p>
          <a:p>
            <a:r>
              <a:rPr lang="hr-HR" sz="1800" b="0" i="0" u="none" strike="noStrike" baseline="0">
                <a:solidFill>
                  <a:srgbClr val="000000"/>
                </a:solidFill>
                <a:latin typeface="Arial" panose="020B0604020202020204" pitchFamily="34" charset="0"/>
              </a:rPr>
              <a:t>• ≥ 6 g. ili 200.000..………....5 BODOVA</a:t>
            </a:r>
          </a:p>
          <a:p>
            <a:r>
              <a:rPr lang="hr-HR" sz="1800" b="0" i="0" u="none" strike="noStrike" baseline="0">
                <a:solidFill>
                  <a:srgbClr val="000000"/>
                </a:solidFill>
                <a:latin typeface="Arial" panose="020B0604020202020204" pitchFamily="34" charset="0"/>
              </a:rPr>
              <a:t>• ≥ 7 g. ili 250.000..……......10 BODOVA </a:t>
            </a:r>
          </a:p>
          <a:p>
            <a:endParaRPr lang="hr-HR" sz="1800">
              <a:solidFill>
                <a:srgbClr val="000000"/>
              </a:solidFill>
              <a:latin typeface="Arial" panose="020B0604020202020204" pitchFamily="34" charset="0"/>
            </a:endParaRPr>
          </a:p>
          <a:p>
            <a:r>
              <a:rPr lang="hr-HR" sz="1800" b="0" i="0" u="none" strike="noStrike" baseline="0">
                <a:solidFill>
                  <a:srgbClr val="000000"/>
                </a:solidFill>
                <a:latin typeface="Arial" panose="020B0604020202020204" pitchFamily="34" charset="0"/>
              </a:rPr>
              <a:t>Izjava o jamstvu za kompletno vozilo (pogonsku grupu, lim, elektroniku i boju) te nadograđenu specijalnu i svjetlosno-zvučnu opremu za vrijeme od minimalno pet (5) godina ili 150.000 km ovisno što prije nastupi. </a:t>
            </a:r>
          </a:p>
          <a:p>
            <a:endParaRPr lang="hr-HR"/>
          </a:p>
          <a:p>
            <a:endParaRPr lang="hr-HR"/>
          </a:p>
        </p:txBody>
      </p:sp>
    </p:spTree>
    <p:extLst>
      <p:ext uri="{BB962C8B-B14F-4D97-AF65-F5344CB8AC3E}">
        <p14:creationId xmlns:p14="http://schemas.microsoft.com/office/powerpoint/2010/main" val="342396440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437B-5646-0EFD-7873-BA9134CA7B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5C815E-5263-FDC6-C3A4-CE5E321B8ED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AA67B181-EA93-9B37-A1F5-CFF644DA6C65}"/>
              </a:ext>
            </a:extLst>
          </p:cNvPr>
          <p:cNvSpPr>
            <a:spLocks noGrp="1"/>
          </p:cNvSpPr>
          <p:nvPr>
            <p:ph idx="1"/>
          </p:nvPr>
        </p:nvSpPr>
        <p:spPr/>
        <p:txBody>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P</a:t>
            </a:r>
            <a:r>
              <a:rPr kumimoji="0" lang="hr-HR" sz="6000" b="0" i="0" u="none" strike="noStrike" kern="1200" cap="none" spc="0" normalizeH="0" baseline="0" noProof="0" err="1">
                <a:ln>
                  <a:noFill/>
                </a:ln>
                <a:solidFill>
                  <a:prstClr val="black"/>
                </a:solidFill>
                <a:effectLst/>
                <a:uLnTx/>
                <a:uFillTx/>
                <a:latin typeface="Calibri Light" panose="020F0302020204030204"/>
                <a:ea typeface="+mj-ea"/>
                <a:cs typeface="+mj-cs"/>
              </a:rPr>
              <a:t>neumatici</a:t>
            </a:r>
            <a:r>
              <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rPr>
              <a:t> za motorna vozila</a:t>
            </a:r>
            <a:endParaRPr lang="hr-HR"/>
          </a:p>
        </p:txBody>
      </p:sp>
    </p:spTree>
    <p:extLst>
      <p:ext uri="{BB962C8B-B14F-4D97-AF65-F5344CB8AC3E}">
        <p14:creationId xmlns:p14="http://schemas.microsoft.com/office/powerpoint/2010/main" val="247607618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84D1-5FE8-101B-4E5D-09F832C5B44B}"/>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F939FB94-2342-8396-16FD-3EDACC0998DD}"/>
              </a:ext>
            </a:extLst>
          </p:cNvPr>
          <p:cNvSpPr>
            <a:spLocks noGrp="1"/>
          </p:cNvSpPr>
          <p:nvPr>
            <p:ph idx="1"/>
          </p:nvPr>
        </p:nvSpPr>
        <p:spPr/>
        <p:txBody>
          <a:bodyPr/>
          <a:lstStyle/>
          <a:p>
            <a:r>
              <a:rPr lang="hr-HR"/>
              <a:t>Od 1. siječnja 2025. najmanje 30 % pneumatika, od 1. siječnja 2028. najmanje 50 % pneumatika, a od 1. siječnja 2030. najmanje 70 % pneumatika mora biti razvrstano u najviši energetski razred prema potrošnji goriva za pneumatike za koje je to primjenjivo</a:t>
            </a:r>
          </a:p>
        </p:txBody>
      </p:sp>
    </p:spTree>
    <p:extLst>
      <p:ext uri="{BB962C8B-B14F-4D97-AF65-F5344CB8AC3E}">
        <p14:creationId xmlns:p14="http://schemas.microsoft.com/office/powerpoint/2010/main" val="13702433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914D3-CF8F-6E28-59FE-27A634938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1EF07-AB54-200F-2DFF-C7213B1080E5}"/>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2540CD37-A97A-1195-F73D-E8EBF74B0926}"/>
              </a:ext>
            </a:extLst>
          </p:cNvPr>
          <p:cNvSpPr>
            <a:spLocks noGrp="1"/>
          </p:cNvSpPr>
          <p:nvPr>
            <p:ph idx="1"/>
          </p:nvPr>
        </p:nvSpPr>
        <p:spPr/>
        <p:txBody>
          <a:bodyPr/>
          <a:lstStyle/>
          <a:p>
            <a:pPr marL="514350" indent="-514350">
              <a:buAutoNum type="arabicPeriod"/>
            </a:pPr>
            <a:r>
              <a:rPr lang="hr-HR" i="0">
                <a:solidFill>
                  <a:srgbClr val="000000"/>
                </a:solidFill>
                <a:effectLst/>
                <a:latin typeface="Source Sans Pro" panose="020B0503030403020204" pitchFamily="34" charset="0"/>
              </a:rPr>
              <a:t>LIBURNIJA d.o.o </a:t>
            </a:r>
            <a:r>
              <a:rPr lang="hr-HR" i="1">
                <a:solidFill>
                  <a:srgbClr val="000000"/>
                </a:solidFill>
                <a:effectLst/>
                <a:latin typeface="Source Sans Pro" panose="020B0503030403020204" pitchFamily="34" charset="0"/>
              </a:rPr>
              <a:t>- </a:t>
            </a:r>
            <a:r>
              <a:rPr lang="hr-HR">
                <a:solidFill>
                  <a:srgbClr val="000000"/>
                </a:solidFill>
                <a:effectLst/>
                <a:latin typeface="Source Sans Pro" panose="020B0503030403020204" pitchFamily="34" charset="0"/>
              </a:rPr>
              <a:t>Auto gume (nove)</a:t>
            </a:r>
          </a:p>
          <a:p>
            <a:pPr marL="514350" indent="-514350">
              <a:buAutoNum type="arabicPeriod"/>
            </a:pPr>
            <a:r>
              <a:rPr lang="hr-HR">
                <a:solidFill>
                  <a:srgbClr val="000000"/>
                </a:solidFill>
                <a:effectLst/>
                <a:latin typeface="Source Sans Pro" panose="020B0503030403020204" pitchFamily="34" charset="0"/>
              </a:rPr>
              <a:t>Središnji državni ured za središnju javnu nabavu - </a:t>
            </a:r>
            <a:r>
              <a:rPr lang="hr-HR" b="0" i="1">
                <a:solidFill>
                  <a:srgbClr val="000000"/>
                </a:solidFill>
                <a:effectLst/>
                <a:latin typeface="Source Sans Pro" panose="020B0503030403020204" pitchFamily="34" charset="0"/>
              </a:rPr>
              <a:t>PNEUMATICI ZA MOTORNA VOZILA S USLUGAMA ZAMJENE, ČUVANJA I ZBRINJAVANJA</a:t>
            </a:r>
            <a:endParaRPr lang="hr-HR">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1079401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09A8-1B45-0C09-314A-F08EFF4A4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F3DCE-489E-670F-8C16-E960FC672F6E}"/>
              </a:ext>
            </a:extLst>
          </p:cNvPr>
          <p:cNvSpPr>
            <a:spLocks noGrp="1"/>
          </p:cNvSpPr>
          <p:nvPr>
            <p:ph type="title"/>
          </p:nvPr>
        </p:nvSpPr>
        <p:spPr>
          <a:xfrm>
            <a:off x="1612641" y="776433"/>
            <a:ext cx="9534426" cy="1200285"/>
          </a:xfrm>
        </p:spPr>
        <p:txBody>
          <a:bodyPr>
            <a:normAutofit/>
          </a:bodyPr>
          <a:lstStyle/>
          <a:p>
            <a:r>
              <a:rPr lang="hr-HR" sz="3200" b="0">
                <a:solidFill>
                  <a:schemeClr val="tx1"/>
                </a:solidFill>
              </a:rPr>
              <a:t>Primjer 1. </a:t>
            </a:r>
            <a:r>
              <a:rPr lang="hr-HR" sz="3200" b="0" i="0">
                <a:solidFill>
                  <a:srgbClr val="000000"/>
                </a:solidFill>
                <a:effectLst/>
              </a:rPr>
              <a:t>LIBURNIJA d.o.o - Auto gume (nove)</a:t>
            </a:r>
            <a:endParaRPr lang="hr-HR" b="0">
              <a:solidFill>
                <a:schemeClr val="tx1"/>
              </a:solidFill>
            </a:endParaRPr>
          </a:p>
        </p:txBody>
      </p:sp>
      <p:sp>
        <p:nvSpPr>
          <p:cNvPr id="3" name="Content Placeholder 2">
            <a:extLst>
              <a:ext uri="{FF2B5EF4-FFF2-40B4-BE49-F238E27FC236}">
                <a16:creationId xmlns:a16="http://schemas.microsoft.com/office/drawing/2014/main" id="{F6A1A923-718C-86C2-8E8C-4678C939DD87}"/>
              </a:ext>
            </a:extLst>
          </p:cNvPr>
          <p:cNvSpPr>
            <a:spLocks noGrp="1"/>
          </p:cNvSpPr>
          <p:nvPr>
            <p:ph idx="1"/>
          </p:nvPr>
        </p:nvSpPr>
        <p:spPr/>
        <p:txBody>
          <a:bodyPr>
            <a:normAutofit fontScale="92500"/>
          </a:bodyPr>
          <a:lstStyle/>
          <a:p>
            <a:r>
              <a:rPr lang="hr-HR">
                <a:solidFill>
                  <a:schemeClr val="tx1"/>
                </a:solidFill>
              </a:rPr>
              <a:t>Opis predmeta nabave: 2024. godina</a:t>
            </a:r>
          </a:p>
          <a:p>
            <a:r>
              <a:rPr lang="hr-HR" b="0">
                <a:solidFill>
                  <a:srgbClr val="000000"/>
                </a:solidFill>
                <a:effectLst/>
                <a:latin typeface="Source Sans Pro" panose="020B0503030403020204" pitchFamily="34" charset="0"/>
              </a:rPr>
              <a:t>Auto gume (nove)</a:t>
            </a:r>
          </a:p>
          <a:p>
            <a:pPr marL="457200" indent="-457200">
              <a:buFontTx/>
              <a:buChar char="-"/>
            </a:pPr>
            <a:r>
              <a:rPr lang="hr-HR">
                <a:solidFill>
                  <a:srgbClr val="000000"/>
                </a:solidFill>
                <a:latin typeface="Source Sans Pro" panose="020B0503030403020204" pitchFamily="34" charset="0"/>
              </a:rPr>
              <a:t>PV: 50</a:t>
            </a:r>
            <a:r>
              <a:rPr lang="hr-HR" i="0">
                <a:solidFill>
                  <a:srgbClr val="000000"/>
                </a:solidFill>
                <a:effectLst/>
                <a:latin typeface="Source Sans Pro" panose="020B0503030403020204" pitchFamily="34" charset="0"/>
              </a:rPr>
              <a:t>.000,00</a:t>
            </a:r>
            <a:r>
              <a:rPr lang="hr-HR">
                <a:solidFill>
                  <a:srgbClr val="000000"/>
                </a:solidFill>
                <a:latin typeface="Source Sans Pro" panose="020B0503030403020204" pitchFamily="34" charset="0"/>
              </a:rPr>
              <a:t> EUR</a:t>
            </a:r>
          </a:p>
          <a:p>
            <a:pPr marL="457200" indent="-457200">
              <a:buFontTx/>
              <a:buChar char="-"/>
            </a:pPr>
            <a:r>
              <a:rPr lang="hr-HR" b="0" i="0">
                <a:solidFill>
                  <a:srgbClr val="000000"/>
                </a:solidFill>
                <a:effectLst/>
                <a:latin typeface="Source Sans Pro" panose="020B0503030403020204" pitchFamily="34" charset="0"/>
              </a:rPr>
              <a:t>Auto gume (nove) za autobuse, sukladne tehničkim specifikacijama i ostalim traženim uvjetima naznačenima u ovoj dokumentaciji o nabavi (u nastavku: dokumentacija) i prilozima.</a:t>
            </a:r>
            <a:br>
              <a:rPr lang="hr-HR"/>
            </a:br>
            <a:r>
              <a:rPr lang="hr-HR" b="0" i="0">
                <a:solidFill>
                  <a:srgbClr val="000000"/>
                </a:solidFill>
                <a:effectLst/>
                <a:latin typeface="Source Sans Pro" panose="020B0503030403020204" pitchFamily="34" charset="0"/>
              </a:rPr>
              <a:t>Gume koje se isporučuju ne smiju biti starije (DOT oznaka) od 18 mjeseci.</a:t>
            </a:r>
            <a:endParaRPr lang="hr-HR"/>
          </a:p>
        </p:txBody>
      </p:sp>
    </p:spTree>
    <p:extLst>
      <p:ext uri="{BB962C8B-B14F-4D97-AF65-F5344CB8AC3E}">
        <p14:creationId xmlns:p14="http://schemas.microsoft.com/office/powerpoint/2010/main" val="135958086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3C5E-39BA-2D50-E41C-D2F194F6D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A6AE5-71A3-CA24-E630-7B443E576A6D}"/>
              </a:ext>
            </a:extLst>
          </p:cNvPr>
          <p:cNvSpPr>
            <a:spLocks noGrp="1"/>
          </p:cNvSpPr>
          <p:nvPr>
            <p:ph type="title"/>
          </p:nvPr>
        </p:nvSpPr>
        <p:spPr>
          <a:xfrm>
            <a:off x="1612641" y="776433"/>
            <a:ext cx="9534426" cy="1200285"/>
          </a:xfrm>
        </p:spPr>
        <p:txBody>
          <a:bodyPr>
            <a:normAutofit/>
          </a:bodyPr>
          <a:lstStyle/>
          <a:p>
            <a:r>
              <a:rPr lang="hr-HR" sz="3200" b="0">
                <a:solidFill>
                  <a:schemeClr val="tx1"/>
                </a:solidFill>
              </a:rPr>
              <a:t>Primjer 1. </a:t>
            </a:r>
            <a:r>
              <a:rPr lang="hr-HR" sz="3200" b="0" i="0">
                <a:solidFill>
                  <a:srgbClr val="000000"/>
                </a:solidFill>
                <a:effectLst/>
              </a:rPr>
              <a:t>LIBURNIJA d.o.o - Auto gume (nove)</a:t>
            </a:r>
            <a:endParaRPr lang="hr-HR" b="0">
              <a:solidFill>
                <a:schemeClr val="tx1"/>
              </a:solidFill>
            </a:endParaRPr>
          </a:p>
        </p:txBody>
      </p:sp>
      <p:sp>
        <p:nvSpPr>
          <p:cNvPr id="3" name="Content Placeholder 2">
            <a:extLst>
              <a:ext uri="{FF2B5EF4-FFF2-40B4-BE49-F238E27FC236}">
                <a16:creationId xmlns:a16="http://schemas.microsoft.com/office/drawing/2014/main" id="{44479524-8B33-BD11-601B-9058E976A50B}"/>
              </a:ext>
            </a:extLst>
          </p:cNvPr>
          <p:cNvSpPr>
            <a:spLocks noGrp="1"/>
          </p:cNvSpPr>
          <p:nvPr>
            <p:ph idx="1"/>
          </p:nvPr>
        </p:nvSpPr>
        <p:spPr/>
        <p:txBody>
          <a:bodyPr>
            <a:normAutofit fontScale="92500" lnSpcReduction="10000"/>
          </a:bodyPr>
          <a:lstStyle/>
          <a:p>
            <a:r>
              <a:rPr lang="hr-HR" sz="2400" b="1">
                <a:solidFill>
                  <a:schemeClr val="tx1"/>
                </a:solidFill>
              </a:rPr>
              <a:t>Uvjeti sposobnosti:</a:t>
            </a:r>
          </a:p>
          <a:p>
            <a:pPr marL="457200" indent="-457200">
              <a:buAutoNum type="arabicPeriod"/>
            </a:pPr>
            <a:r>
              <a:rPr lang="hr-HR" sz="2400" i="0">
                <a:solidFill>
                  <a:schemeClr val="tx1"/>
                </a:solidFill>
                <a:effectLst/>
                <a:latin typeface="Source Sans Pro" panose="020B0503030403020204" pitchFamily="34" charset="0"/>
              </a:rPr>
              <a:t>Uzorci, opisi ili fotografije</a:t>
            </a:r>
          </a:p>
          <a:p>
            <a:pPr algn="just"/>
            <a:r>
              <a:rPr lang="hr-HR" sz="2400" i="0">
                <a:solidFill>
                  <a:schemeClr val="tx1"/>
                </a:solidFill>
                <a:effectLst/>
                <a:latin typeface="Source Sans Pro" panose="020B0503030403020204" pitchFamily="34" charset="0"/>
              </a:rPr>
              <a:t>- informacijski list proizvoda sukladno Prilogu III. ili oznakom gume (naljepnicom) sukladno Prilogu I. delegirane Uredbe (EU) 2020/740 Europskog parlamenta i Vijeća od 25. svibnja 2020. o označavanju guma s obzirom na učinkovitost potrošnje goriva i druge parametre, izmjeni Uredbe (EU) 2017/1369 i stavljanju izvan snage Uredbe (EZ) br. 1222/2009. u kojem je jasno i nedvojbeno dokazano da ponuđene auto gume zadovoljavaju tražene tehničke karakteristike navedene u dokumentaciji o nabavi i u dokumentu Obrazac s tehničkim karakteristikama ponuđenih auto guma.</a:t>
            </a:r>
          </a:p>
          <a:p>
            <a:endParaRPr lang="hr-HR">
              <a:solidFill>
                <a:schemeClr val="tx1"/>
              </a:solidFill>
            </a:endParaRPr>
          </a:p>
          <a:p>
            <a:endParaRPr lang="hr-HR"/>
          </a:p>
        </p:txBody>
      </p:sp>
    </p:spTree>
    <p:extLst>
      <p:ext uri="{BB962C8B-B14F-4D97-AF65-F5344CB8AC3E}">
        <p14:creationId xmlns:p14="http://schemas.microsoft.com/office/powerpoint/2010/main" val="304501741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2A07-9523-64A1-3514-DC62F4339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E95C72-79B7-D91B-9DBA-8B315E35B856}"/>
              </a:ext>
            </a:extLst>
          </p:cNvPr>
          <p:cNvSpPr>
            <a:spLocks noGrp="1"/>
          </p:cNvSpPr>
          <p:nvPr>
            <p:ph type="title"/>
          </p:nvPr>
        </p:nvSpPr>
        <p:spPr>
          <a:xfrm>
            <a:off x="1612641" y="776433"/>
            <a:ext cx="9534426" cy="1200285"/>
          </a:xfrm>
        </p:spPr>
        <p:txBody>
          <a:bodyPr>
            <a:normAutofit/>
          </a:bodyPr>
          <a:lstStyle/>
          <a:p>
            <a:r>
              <a:rPr lang="hr-HR" sz="3200" b="0">
                <a:solidFill>
                  <a:schemeClr val="tx1"/>
                </a:solidFill>
              </a:rPr>
              <a:t>Primjer 1. </a:t>
            </a:r>
            <a:r>
              <a:rPr lang="hr-HR" sz="3200" b="0" i="0">
                <a:solidFill>
                  <a:srgbClr val="000000"/>
                </a:solidFill>
                <a:effectLst/>
              </a:rPr>
              <a:t>LIBURNIJA d.o.o - Auto gume (nove)</a:t>
            </a:r>
            <a:endParaRPr lang="hr-HR" b="0">
              <a:solidFill>
                <a:schemeClr val="tx1"/>
              </a:solidFill>
            </a:endParaRPr>
          </a:p>
        </p:txBody>
      </p:sp>
      <p:sp>
        <p:nvSpPr>
          <p:cNvPr id="3" name="Content Placeholder 2">
            <a:extLst>
              <a:ext uri="{FF2B5EF4-FFF2-40B4-BE49-F238E27FC236}">
                <a16:creationId xmlns:a16="http://schemas.microsoft.com/office/drawing/2014/main" id="{74A8C024-623D-E189-43A0-13DCC193938A}"/>
              </a:ext>
            </a:extLst>
          </p:cNvPr>
          <p:cNvSpPr>
            <a:spLocks noGrp="1"/>
          </p:cNvSpPr>
          <p:nvPr>
            <p:ph idx="1"/>
          </p:nvPr>
        </p:nvSpPr>
        <p:spPr/>
        <p:txBody>
          <a:bodyPr>
            <a:normAutofit fontScale="92500" lnSpcReduction="10000"/>
          </a:bodyPr>
          <a:lstStyle/>
          <a:p>
            <a:r>
              <a:rPr lang="hr-HR" sz="2400" b="1">
                <a:solidFill>
                  <a:schemeClr val="tx1"/>
                </a:solidFill>
              </a:rPr>
              <a:t>Uvjeti sposobnosti:</a:t>
            </a:r>
          </a:p>
          <a:p>
            <a:pPr marL="457200" indent="-457200">
              <a:buAutoNum type="arabicPeriod"/>
            </a:pPr>
            <a:r>
              <a:rPr lang="hr-HR" sz="2400" i="0">
                <a:solidFill>
                  <a:schemeClr val="tx1"/>
                </a:solidFill>
                <a:effectLst/>
                <a:latin typeface="Source Sans Pro" panose="020B0503030403020204" pitchFamily="34" charset="0"/>
              </a:rPr>
              <a:t>Uzorci, opisi ili fotografije</a:t>
            </a:r>
          </a:p>
          <a:p>
            <a:pPr algn="just"/>
            <a:r>
              <a:rPr lang="hr-HR" sz="2400" i="0">
                <a:solidFill>
                  <a:schemeClr val="tx1"/>
                </a:solidFill>
                <a:effectLst/>
                <a:latin typeface="Source Sans Pro" panose="020B0503030403020204" pitchFamily="34" charset="0"/>
              </a:rPr>
              <a:t>Naručitelj može istinitost dostavljenih dokumenata provjeravati u bazi EPREL Europske unije (Europski registar za označavanje energetske učinkovitosti) na poveznici https://eprel.ec.europa.eu/screen/product/tyres</a:t>
            </a:r>
          </a:p>
          <a:p>
            <a:pPr algn="just"/>
            <a:r>
              <a:rPr lang="hr-HR" sz="2400" i="0">
                <a:solidFill>
                  <a:schemeClr val="tx1"/>
                </a:solidFill>
                <a:effectLst/>
                <a:latin typeface="Source Sans Pro" panose="020B0503030403020204" pitchFamily="34" charset="0"/>
              </a:rPr>
              <a:t>Ukoliko neka od ponuđenih auto guma nije prošla provjeru, odnosno za nju u bazi EPREL Europske unije stoji napomena „Riječ je o modelu dobavljača koji još nije provjeren“, tada je potrebno za tu gumu dostaviti potvrdu nacionalnog nadležnog tijela sa svim podacima s informacijskog lista proizvoda sukladno delegiranoj Uredbi (EU) 2020/740.</a:t>
            </a:r>
          </a:p>
          <a:p>
            <a:endParaRPr lang="hr-HR">
              <a:solidFill>
                <a:schemeClr val="tx1"/>
              </a:solidFill>
            </a:endParaRPr>
          </a:p>
          <a:p>
            <a:endParaRPr lang="hr-HR"/>
          </a:p>
        </p:txBody>
      </p:sp>
    </p:spTree>
    <p:extLst>
      <p:ext uri="{BB962C8B-B14F-4D97-AF65-F5344CB8AC3E}">
        <p14:creationId xmlns:p14="http://schemas.microsoft.com/office/powerpoint/2010/main" val="40525993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E94B-466B-D25D-DBB1-DA7B1E74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B1FFE2-3ECD-CD38-62EF-495E0458FCBC}"/>
              </a:ext>
            </a:extLst>
          </p:cNvPr>
          <p:cNvSpPr>
            <a:spLocks noGrp="1"/>
          </p:cNvSpPr>
          <p:nvPr>
            <p:ph type="title"/>
          </p:nvPr>
        </p:nvSpPr>
        <p:spPr/>
        <p:txBody>
          <a:bodyPr>
            <a:normAutofit/>
          </a:bodyPr>
          <a:lstStyle/>
          <a:p>
            <a:r>
              <a:rPr kumimoji="0" lang="hr-HR" sz="3200" b="0" i="0" u="none" strike="noStrike" kern="1200" cap="none" spc="0" normalizeH="0" baseline="0" noProof="0">
                <a:ln>
                  <a:noFill/>
                </a:ln>
                <a:solidFill>
                  <a:prstClr val="black"/>
                </a:solidFill>
                <a:effectLst/>
                <a:uLnTx/>
                <a:uFillTx/>
                <a:latin typeface="Calibri" panose="020F0502020204030204"/>
                <a:ea typeface="+mj-ea"/>
                <a:cs typeface="+mj-cs"/>
              </a:rPr>
              <a:t>Primjer 1. </a:t>
            </a:r>
            <a:r>
              <a:rPr kumimoji="0" lang="hr-HR" sz="3200" b="0" i="0" u="none" strike="noStrike" kern="1200" cap="none" spc="0" normalizeH="0" baseline="0" noProof="0">
                <a:ln>
                  <a:noFill/>
                </a:ln>
                <a:solidFill>
                  <a:srgbClr val="000000"/>
                </a:solidFill>
                <a:effectLst/>
                <a:uLnTx/>
                <a:uFillTx/>
                <a:latin typeface="Calibri" panose="020F0502020204030204"/>
                <a:ea typeface="+mj-ea"/>
                <a:cs typeface="+mj-cs"/>
              </a:rPr>
              <a:t>LIBURNIJA d.o.o - Auto gume (nove)</a:t>
            </a:r>
            <a:endParaRPr lang="hr-HR"/>
          </a:p>
        </p:txBody>
      </p:sp>
      <p:sp>
        <p:nvSpPr>
          <p:cNvPr id="3" name="Content Placeholder 2">
            <a:extLst>
              <a:ext uri="{FF2B5EF4-FFF2-40B4-BE49-F238E27FC236}">
                <a16:creationId xmlns:a16="http://schemas.microsoft.com/office/drawing/2014/main" id="{8B3A5FA1-7923-47C9-8211-DDA7DDD8E0B3}"/>
              </a:ext>
            </a:extLst>
          </p:cNvPr>
          <p:cNvSpPr>
            <a:spLocks noGrp="1"/>
          </p:cNvSpPr>
          <p:nvPr>
            <p:ph idx="1"/>
          </p:nvPr>
        </p:nvSpPr>
        <p:spPr/>
        <p:txBody>
          <a:bodyPr>
            <a:normAutofit/>
          </a:bodyPr>
          <a:lstStyle/>
          <a:p>
            <a:r>
              <a:rPr lang="hr-HR">
                <a:solidFill>
                  <a:schemeClr val="tx1"/>
                </a:solidFill>
              </a:rPr>
              <a:t>Kriterij za odabir ponude:</a:t>
            </a:r>
          </a:p>
          <a:p>
            <a:pPr algn="l"/>
            <a:r>
              <a:rPr lang="pl-PL" b="0" i="0" u="none" strike="noStrike" baseline="0">
                <a:solidFill>
                  <a:schemeClr val="tx1"/>
                </a:solidFill>
                <a:latin typeface="CIDFont+F5"/>
              </a:rPr>
              <a:t>1. Cijena ponude bez PDV-a: 60 bodova</a:t>
            </a:r>
          </a:p>
          <a:p>
            <a:pPr algn="l"/>
            <a:r>
              <a:rPr lang="hr-HR" b="0" i="0" u="sng" strike="noStrike" baseline="0">
                <a:solidFill>
                  <a:schemeClr val="tx1"/>
                </a:solidFill>
                <a:latin typeface="CIDFont+F5"/>
              </a:rPr>
              <a:t>2. Učinkovitost potrošnje goriva: 20 bodova</a:t>
            </a:r>
          </a:p>
          <a:p>
            <a:pPr algn="l"/>
            <a:r>
              <a:rPr lang="pl-PL" b="0" i="0" u="sng" strike="noStrike" baseline="0">
                <a:solidFill>
                  <a:schemeClr val="tx1"/>
                </a:solidFill>
                <a:latin typeface="CIDFont+F5"/>
              </a:rPr>
              <a:t>3. Prianjanje na mokroj podlozi: 20 bodova</a:t>
            </a:r>
            <a:endParaRPr lang="hr-HR" u="sng">
              <a:solidFill>
                <a:schemeClr val="tx1"/>
              </a:solidFill>
            </a:endParaRPr>
          </a:p>
          <a:p>
            <a:endParaRPr lang="hr-HR"/>
          </a:p>
          <a:p>
            <a:endParaRPr lang="hr-HR"/>
          </a:p>
        </p:txBody>
      </p:sp>
    </p:spTree>
    <p:extLst>
      <p:ext uri="{BB962C8B-B14F-4D97-AF65-F5344CB8AC3E}">
        <p14:creationId xmlns:p14="http://schemas.microsoft.com/office/powerpoint/2010/main" val="6755693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27245-B3EA-37D3-C130-1BD97D7C5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8A141-3AEC-B38F-19BA-F34B0B17E37B}"/>
              </a:ext>
            </a:extLst>
          </p:cNvPr>
          <p:cNvSpPr>
            <a:spLocks noGrp="1"/>
          </p:cNvSpPr>
          <p:nvPr>
            <p:ph type="title"/>
          </p:nvPr>
        </p:nvSpPr>
        <p:spPr/>
        <p:txBody>
          <a:bodyPr>
            <a:normAutofit/>
          </a:bodyPr>
          <a:lstStyle/>
          <a:p>
            <a:r>
              <a:rPr kumimoji="0" lang="hr-HR" sz="3200" b="0" i="0" u="none" strike="noStrike" kern="1200" cap="none" spc="0" normalizeH="0" baseline="0" noProof="0">
                <a:ln>
                  <a:noFill/>
                </a:ln>
                <a:solidFill>
                  <a:prstClr val="black"/>
                </a:solidFill>
                <a:effectLst/>
                <a:uLnTx/>
                <a:uFillTx/>
                <a:latin typeface="Calibri" panose="020F0502020204030204"/>
                <a:ea typeface="+mj-ea"/>
                <a:cs typeface="+mj-cs"/>
              </a:rPr>
              <a:t>Primjer 1. </a:t>
            </a:r>
            <a:r>
              <a:rPr kumimoji="0" lang="hr-HR" sz="3200" b="0" i="0" u="none" strike="noStrike" kern="1200" cap="none" spc="0" normalizeH="0" baseline="0" noProof="0">
                <a:ln>
                  <a:noFill/>
                </a:ln>
                <a:solidFill>
                  <a:srgbClr val="000000"/>
                </a:solidFill>
                <a:effectLst/>
                <a:uLnTx/>
                <a:uFillTx/>
                <a:latin typeface="Calibri" panose="020F0502020204030204"/>
                <a:ea typeface="+mj-ea"/>
                <a:cs typeface="+mj-cs"/>
              </a:rPr>
              <a:t>LIBURNIJA d.o.o - Auto gume (nove)</a:t>
            </a:r>
            <a:endParaRPr lang="hr-HR"/>
          </a:p>
        </p:txBody>
      </p:sp>
      <p:sp>
        <p:nvSpPr>
          <p:cNvPr id="3" name="Content Placeholder 2">
            <a:extLst>
              <a:ext uri="{FF2B5EF4-FFF2-40B4-BE49-F238E27FC236}">
                <a16:creationId xmlns:a16="http://schemas.microsoft.com/office/drawing/2014/main" id="{E3FF7FCA-6C31-227F-80B6-1C2F1D7A15F3}"/>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strike="noStrike" baseline="0">
                <a:solidFill>
                  <a:schemeClr val="tx1"/>
                </a:solidFill>
                <a:latin typeface="CIDFont+F5"/>
              </a:rPr>
              <a:t>2. Učinkovitost potrošnje goriva: 20 bodova</a:t>
            </a:r>
          </a:p>
          <a:p>
            <a:pPr algn="l"/>
            <a:r>
              <a:rPr lang="hr-HR" sz="1800" b="0" i="0" u="none" strike="noStrike" baseline="0">
                <a:solidFill>
                  <a:srgbClr val="5B9CD6"/>
                </a:solidFill>
                <a:latin typeface="CIDFont+F5"/>
              </a:rPr>
              <a:t>Učinkovitost potrošnje goriva za stavku pod </a:t>
            </a:r>
            <a:r>
              <a:rPr lang="hr-HR" sz="1800" b="0" i="0" u="none" strike="noStrike" baseline="0" err="1">
                <a:solidFill>
                  <a:srgbClr val="5B9CD6"/>
                </a:solidFill>
                <a:latin typeface="CIDFont+F5"/>
              </a:rPr>
              <a:t>r.b</a:t>
            </a:r>
            <a:r>
              <a:rPr lang="hr-HR" sz="1800" b="0" i="0" u="none" strike="noStrike" baseline="0">
                <a:solidFill>
                  <a:srgbClr val="5B9CD6"/>
                </a:solidFill>
                <a:latin typeface="CIDFont+F5"/>
              </a:rPr>
              <a:t>. 1 i </a:t>
            </a:r>
            <a:r>
              <a:rPr lang="hr-HR" sz="1800" b="0" i="0" u="none" strike="noStrike" baseline="0" err="1">
                <a:solidFill>
                  <a:srgbClr val="5B9CD6"/>
                </a:solidFill>
                <a:latin typeface="CIDFont+F5"/>
              </a:rPr>
              <a:t>r.b</a:t>
            </a:r>
            <a:r>
              <a:rPr lang="hr-HR" sz="1800" b="0" i="0" u="none" strike="noStrike" baseline="0">
                <a:solidFill>
                  <a:srgbClr val="5B9CD6"/>
                </a:solidFill>
                <a:latin typeface="CIDFont+F5"/>
              </a:rPr>
              <a:t>. 3 u troškovniku </a:t>
            </a:r>
          </a:p>
          <a:p>
            <a:pPr algn="l"/>
            <a:r>
              <a:rPr lang="hr-HR" sz="1800" b="0" i="0" u="none" strike="noStrike" baseline="0">
                <a:solidFill>
                  <a:srgbClr val="000000"/>
                </a:solidFill>
                <a:latin typeface="CIDFont+F5"/>
              </a:rPr>
              <a:t>1. Razred učinkovitosti potrošnje goriva A: 20 bodova</a:t>
            </a:r>
          </a:p>
          <a:p>
            <a:pPr algn="l"/>
            <a:r>
              <a:rPr lang="hr-HR" sz="1800" b="0" i="0" u="none" strike="noStrike" baseline="0">
                <a:solidFill>
                  <a:srgbClr val="000000"/>
                </a:solidFill>
                <a:latin typeface="CIDFont+F5"/>
              </a:rPr>
              <a:t>2. Razred učinkovitosti potrošnje goriva B: 15 bodova</a:t>
            </a:r>
          </a:p>
          <a:p>
            <a:pPr algn="l"/>
            <a:r>
              <a:rPr lang="hr-HR" sz="1800" b="0" i="0" u="none" strike="noStrike" baseline="0">
                <a:solidFill>
                  <a:srgbClr val="000000"/>
                </a:solidFill>
                <a:latin typeface="CIDFont+F5"/>
              </a:rPr>
              <a:t>3. Razred učinkovitosti potrošnje goriva C: 10 bodova</a:t>
            </a:r>
          </a:p>
          <a:p>
            <a:pPr algn="l"/>
            <a:r>
              <a:rPr lang="hr-HR" sz="1800" b="0" i="0" u="none" strike="noStrike" baseline="0">
                <a:solidFill>
                  <a:srgbClr val="000000"/>
                </a:solidFill>
                <a:latin typeface="CIDFont+F5"/>
              </a:rPr>
              <a:t>4. Razred učinkovitosti potrošnje goriva D: 0 bodova</a:t>
            </a:r>
            <a:endParaRPr lang="hr-HR"/>
          </a:p>
          <a:p>
            <a:endParaRPr lang="hr-HR"/>
          </a:p>
        </p:txBody>
      </p:sp>
    </p:spTree>
    <p:extLst>
      <p:ext uri="{BB962C8B-B14F-4D97-AF65-F5344CB8AC3E}">
        <p14:creationId xmlns:p14="http://schemas.microsoft.com/office/powerpoint/2010/main" val="30094271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24F3D-5F86-1019-0EC0-11E975DB1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A03B0-24A2-B357-EECF-78C39F86EA61}"/>
              </a:ext>
            </a:extLst>
          </p:cNvPr>
          <p:cNvSpPr>
            <a:spLocks noGrp="1"/>
          </p:cNvSpPr>
          <p:nvPr>
            <p:ph type="title"/>
          </p:nvPr>
        </p:nvSpPr>
        <p:spPr/>
        <p:txBody>
          <a:bodyPr>
            <a:normAutofit/>
          </a:bodyPr>
          <a:lstStyle/>
          <a:p>
            <a:r>
              <a:rPr kumimoji="0" lang="hr-HR" sz="3200" b="0" i="0" u="none" strike="noStrike" kern="1200" cap="none" spc="0" normalizeH="0" baseline="0" noProof="0">
                <a:ln>
                  <a:noFill/>
                </a:ln>
                <a:solidFill>
                  <a:prstClr val="black"/>
                </a:solidFill>
                <a:effectLst/>
                <a:uLnTx/>
                <a:uFillTx/>
                <a:latin typeface="Calibri" panose="020F0502020204030204"/>
                <a:ea typeface="+mj-ea"/>
                <a:cs typeface="+mj-cs"/>
              </a:rPr>
              <a:t>Primjer 1. </a:t>
            </a:r>
            <a:r>
              <a:rPr kumimoji="0" lang="hr-HR" sz="3200" b="0" i="0" u="none" strike="noStrike" kern="1200" cap="none" spc="0" normalizeH="0" baseline="0" noProof="0">
                <a:ln>
                  <a:noFill/>
                </a:ln>
                <a:solidFill>
                  <a:srgbClr val="000000"/>
                </a:solidFill>
                <a:effectLst/>
                <a:uLnTx/>
                <a:uFillTx/>
                <a:latin typeface="Calibri" panose="020F0502020204030204"/>
                <a:ea typeface="+mj-ea"/>
                <a:cs typeface="+mj-cs"/>
              </a:rPr>
              <a:t>LIBURNIJA d.o.o - Auto gume (nove)</a:t>
            </a:r>
            <a:endParaRPr lang="hr-HR"/>
          </a:p>
        </p:txBody>
      </p:sp>
      <p:sp>
        <p:nvSpPr>
          <p:cNvPr id="3" name="Content Placeholder 2">
            <a:extLst>
              <a:ext uri="{FF2B5EF4-FFF2-40B4-BE49-F238E27FC236}">
                <a16:creationId xmlns:a16="http://schemas.microsoft.com/office/drawing/2014/main" id="{795A62AA-A95A-E597-BF8A-31737550DB8B}"/>
              </a:ext>
            </a:extLst>
          </p:cNvPr>
          <p:cNvSpPr>
            <a:spLocks noGrp="1"/>
          </p:cNvSpPr>
          <p:nvPr>
            <p:ph idx="1"/>
          </p:nvPr>
        </p:nvSpPr>
        <p:spPr/>
        <p:txBody>
          <a:bodyPr>
            <a:normAutofit/>
          </a:bodyPr>
          <a:lstStyle/>
          <a:p>
            <a:r>
              <a:rPr lang="hr-HR">
                <a:solidFill>
                  <a:schemeClr val="tx1"/>
                </a:solidFill>
              </a:rPr>
              <a:t>Kriterij za odabir ponude:</a:t>
            </a:r>
          </a:p>
          <a:p>
            <a:pPr algn="l"/>
            <a:r>
              <a:rPr lang="pl-PL" b="0" i="0" u="sng" strike="noStrike" baseline="0">
                <a:solidFill>
                  <a:schemeClr val="tx1"/>
                </a:solidFill>
                <a:latin typeface="CIDFont+F5"/>
              </a:rPr>
              <a:t>3. Prianjanje na mokroj podlozi: 20 bodova</a:t>
            </a:r>
            <a:endParaRPr lang="hr-HR" u="sng">
              <a:solidFill>
                <a:schemeClr val="tx1"/>
              </a:solidFill>
            </a:endParaRPr>
          </a:p>
          <a:p>
            <a:r>
              <a:rPr lang="hr-HR" sz="1800" b="0" i="0" u="none" strike="noStrike" baseline="0">
                <a:latin typeface="CIDFont+F5"/>
              </a:rPr>
              <a:t>Naručitelj zahtijeva razred prianjanja na mokroj podlozi za sve stavke troškovnika od A do C .</a:t>
            </a:r>
            <a:endParaRPr lang="hr-HR"/>
          </a:p>
          <a:p>
            <a:pPr algn="l"/>
            <a:r>
              <a:rPr lang="hr-HR" sz="1800" b="0" i="0" u="none" strike="noStrike" baseline="0">
                <a:solidFill>
                  <a:srgbClr val="5B9CD6"/>
                </a:solidFill>
                <a:latin typeface="CIDFont+F5"/>
              </a:rPr>
              <a:t>Učinkovitost potrošnje goriva za sve stavke u troškovniku</a:t>
            </a:r>
          </a:p>
          <a:p>
            <a:pPr algn="l"/>
            <a:r>
              <a:rPr lang="pl-PL" sz="1800" b="0" i="0" u="none" strike="noStrike" baseline="0">
                <a:solidFill>
                  <a:srgbClr val="000000"/>
                </a:solidFill>
                <a:latin typeface="CIDFont+F5"/>
              </a:rPr>
              <a:t>1. Razred prianjanja na mokroj podlozi A: 20 bodova</a:t>
            </a:r>
          </a:p>
          <a:p>
            <a:pPr algn="l"/>
            <a:r>
              <a:rPr lang="pl-PL" sz="1800" b="0" i="0" u="none" strike="noStrike" baseline="0">
                <a:solidFill>
                  <a:srgbClr val="000000"/>
                </a:solidFill>
                <a:latin typeface="CIDFont+F5"/>
              </a:rPr>
              <a:t>2. Razred prianjanja na mokroj podlozi B: 15 bodova</a:t>
            </a:r>
          </a:p>
          <a:p>
            <a:pPr algn="l"/>
            <a:r>
              <a:rPr lang="pl-PL" sz="1800" b="0" i="0" u="none" strike="noStrike" baseline="0">
                <a:solidFill>
                  <a:srgbClr val="000000"/>
                </a:solidFill>
                <a:latin typeface="CIDFont+F5"/>
              </a:rPr>
              <a:t>3. Razred prianjanja na mokroj podlozi C: 0 bodova</a:t>
            </a:r>
            <a:endParaRPr lang="hr-HR"/>
          </a:p>
        </p:txBody>
      </p:sp>
    </p:spTree>
    <p:extLst>
      <p:ext uri="{BB962C8B-B14F-4D97-AF65-F5344CB8AC3E}">
        <p14:creationId xmlns:p14="http://schemas.microsoft.com/office/powerpoint/2010/main" val="70867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3034" y="669901"/>
            <a:ext cx="9534426" cy="995915"/>
          </a:xfrm>
        </p:spPr>
        <p:txBody>
          <a:bodyPr>
            <a:normAutofit fontScale="90000"/>
          </a:bodyPr>
          <a:lstStyle/>
          <a:p>
            <a:r>
              <a:rPr lang="hr-HR" noProof="0"/>
              <a:t>Točke utjecaja na </a:t>
            </a:r>
            <a:r>
              <a:rPr lang="hr-HR" noProof="0" err="1"/>
              <a:t>ozelenjavanje</a:t>
            </a:r>
            <a:r>
              <a:rPr lang="hr-HR" noProof="0"/>
              <a:t> javne nabave: DOKUMENTACIJA O NABAVI</a:t>
            </a:r>
          </a:p>
        </p:txBody>
      </p:sp>
      <p:sp>
        <p:nvSpPr>
          <p:cNvPr id="8" name="Content Placeholder 7"/>
          <p:cNvSpPr>
            <a:spLocks noGrp="1"/>
          </p:cNvSpPr>
          <p:nvPr>
            <p:ph idx="1"/>
          </p:nvPr>
        </p:nvSpPr>
        <p:spPr>
          <a:xfrm>
            <a:off x="862149" y="2230952"/>
            <a:ext cx="10284918" cy="3350858"/>
          </a:xfrm>
        </p:spPr>
        <p:txBody>
          <a:bodyPr>
            <a:normAutofit/>
          </a:bodyPr>
          <a:lstStyle/>
          <a:p>
            <a:pPr marL="457200" indent="-457200">
              <a:buFont typeface="Arial" panose="020B0604020202020204" pitchFamily="34" charset="0"/>
              <a:buChar char="•"/>
            </a:pPr>
            <a:r>
              <a:rPr lang="hr-HR" sz="2600" noProof="0">
                <a:solidFill>
                  <a:schemeClr val="tx1"/>
                </a:solidFill>
              </a:rPr>
              <a:t>Primjena okolišnih mjerila u postupku nabave</a:t>
            </a:r>
          </a:p>
          <a:p>
            <a:pPr marL="457200" indent="-457200">
              <a:buFont typeface="Arial" panose="020B0604020202020204" pitchFamily="34" charset="0"/>
              <a:buChar char="•"/>
            </a:pPr>
            <a:r>
              <a:rPr lang="hr-HR" sz="2600" noProof="0">
                <a:solidFill>
                  <a:schemeClr val="tx1"/>
                </a:solidFill>
              </a:rPr>
              <a:t>Jasna, mjerljiva i utemeljena tehnička specifikacija</a:t>
            </a:r>
          </a:p>
          <a:p>
            <a:pPr marL="457200" indent="-457200">
              <a:buFont typeface="Arial" panose="020B0604020202020204" pitchFamily="34" charset="0"/>
              <a:buChar char="•"/>
            </a:pPr>
            <a:r>
              <a:rPr lang="hr-HR" sz="2600" noProof="0">
                <a:solidFill>
                  <a:schemeClr val="tx1"/>
                </a:solidFill>
              </a:rPr>
              <a:t>Jasna objava kriterija odabira ENP te jasne formule kriterija vrednovanja</a:t>
            </a:r>
          </a:p>
          <a:p>
            <a:pPr marL="457200" indent="-457200">
              <a:buFont typeface="Arial" panose="020B0604020202020204" pitchFamily="34" charset="0"/>
              <a:buChar char="•"/>
            </a:pPr>
            <a:r>
              <a:rPr lang="hr-HR" sz="2600" noProof="0">
                <a:solidFill>
                  <a:schemeClr val="tx1"/>
                </a:solidFill>
              </a:rPr>
              <a:t>Posebno zahtijevane odredbe ugovora objavljuju se već u dokumentaciji o nabavi</a:t>
            </a:r>
          </a:p>
        </p:txBody>
      </p:sp>
    </p:spTree>
    <p:extLst>
      <p:ext uri="{BB962C8B-B14F-4D97-AF65-F5344CB8AC3E}">
        <p14:creationId xmlns:p14="http://schemas.microsoft.com/office/powerpoint/2010/main" val="16168132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B70A-C9DD-A8F9-DB22-76A31B8BA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9AE0F-99E9-BFE3-320F-15E31AC06595}"/>
              </a:ext>
            </a:extLst>
          </p:cNvPr>
          <p:cNvSpPr>
            <a:spLocks noGrp="1"/>
          </p:cNvSpPr>
          <p:nvPr>
            <p:ph type="title"/>
          </p:nvPr>
        </p:nvSpPr>
        <p:spPr>
          <a:xfrm>
            <a:off x="838200" y="365124"/>
            <a:ext cx="8525759" cy="1325563"/>
          </a:xfrm>
        </p:spPr>
        <p:txBody>
          <a:bodyPr anchor="ctr">
            <a:normAutofit/>
          </a:bodyPr>
          <a:lstStyle/>
          <a:p>
            <a:r>
              <a:rPr kumimoji="0" lang="hr-HR" b="0" i="0" u="none" strike="noStrike" kern="1200" cap="none" spc="0" normalizeH="0" baseline="0" noProof="0">
                <a:ln>
                  <a:noFill/>
                </a:ln>
                <a:effectLst/>
                <a:uLnTx/>
                <a:uFillTx/>
              </a:rPr>
              <a:t>Primjer 1. LIBURNIJA d.o.o - Auto gume (nove)</a:t>
            </a:r>
            <a:endParaRPr lang="hr-HR"/>
          </a:p>
        </p:txBody>
      </p:sp>
      <p:sp>
        <p:nvSpPr>
          <p:cNvPr id="3" name="Content Placeholder 2">
            <a:extLst>
              <a:ext uri="{FF2B5EF4-FFF2-40B4-BE49-F238E27FC236}">
                <a16:creationId xmlns:a16="http://schemas.microsoft.com/office/drawing/2014/main" id="{AB73F6C6-0A76-7BEA-9428-19C817168A42}"/>
              </a:ext>
            </a:extLst>
          </p:cNvPr>
          <p:cNvSpPr>
            <a:spLocks noGrp="1"/>
          </p:cNvSpPr>
          <p:nvPr>
            <p:ph sz="half" idx="2"/>
          </p:nvPr>
        </p:nvSpPr>
        <p:spPr>
          <a:xfrm>
            <a:off x="6172200" y="1825625"/>
            <a:ext cx="5181600" cy="4351338"/>
          </a:xfrm>
        </p:spPr>
        <p:txBody>
          <a:bodyPr>
            <a:normAutofit/>
          </a:bodyPr>
          <a:lstStyle/>
          <a:p>
            <a:r>
              <a:rPr lang="hr-HR"/>
              <a:t>Tehničke specifikacije:</a:t>
            </a:r>
          </a:p>
          <a:p>
            <a:endParaRPr lang="hr-HR"/>
          </a:p>
          <a:p>
            <a:endParaRPr lang="hr-HR"/>
          </a:p>
          <a:p>
            <a:endParaRPr lang="hr-HR"/>
          </a:p>
        </p:txBody>
      </p:sp>
      <p:graphicFrame>
        <p:nvGraphicFramePr>
          <p:cNvPr id="4" name="Table 3">
            <a:extLst>
              <a:ext uri="{FF2B5EF4-FFF2-40B4-BE49-F238E27FC236}">
                <a16:creationId xmlns:a16="http://schemas.microsoft.com/office/drawing/2014/main" id="{13716B3A-0298-49F3-1604-4AF52CAF4384}"/>
              </a:ext>
            </a:extLst>
          </p:cNvPr>
          <p:cNvGraphicFramePr>
            <a:graphicFrameLocks noGrp="1"/>
          </p:cNvGraphicFramePr>
          <p:nvPr/>
        </p:nvGraphicFramePr>
        <p:xfrm>
          <a:off x="1101247" y="2902884"/>
          <a:ext cx="6502052" cy="2196819"/>
        </p:xfrm>
        <a:graphic>
          <a:graphicData uri="http://schemas.openxmlformats.org/drawingml/2006/table">
            <a:tbl>
              <a:tblPr/>
              <a:tblGrid>
                <a:gridCol w="730625">
                  <a:extLst>
                    <a:ext uri="{9D8B030D-6E8A-4147-A177-3AD203B41FA5}">
                      <a16:colId xmlns:a16="http://schemas.microsoft.com/office/drawing/2014/main" val="1066043203"/>
                    </a:ext>
                  </a:extLst>
                </a:gridCol>
                <a:gridCol w="5771427">
                  <a:extLst>
                    <a:ext uri="{9D8B030D-6E8A-4147-A177-3AD203B41FA5}">
                      <a16:colId xmlns:a16="http://schemas.microsoft.com/office/drawing/2014/main" val="1323208940"/>
                    </a:ext>
                  </a:extLst>
                </a:gridCol>
              </a:tblGrid>
              <a:tr h="732273">
                <a:tc>
                  <a:txBody>
                    <a:bodyPr/>
                    <a:lstStyle/>
                    <a:p>
                      <a:pPr algn="ctr" fontAlgn="ct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hr-HR" sz="2100" b="0" i="0" u="none" strike="noStrike">
                          <a:solidFill>
                            <a:srgbClr val="000000"/>
                          </a:solidFill>
                          <a:effectLst/>
                          <a:latin typeface="Source Sans Pro" panose="020B0503030403020204" pitchFamily="34" charset="0"/>
                        </a:rPr>
                        <a:t>Razred učinkovitosti potrošnje goriva: od A do D</a:t>
                      </a: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24089308"/>
                  </a:ext>
                </a:extLst>
              </a:tr>
              <a:tr h="732273">
                <a:tc>
                  <a:txBody>
                    <a:bodyPr/>
                    <a:lstStyle/>
                    <a:p>
                      <a:pPr algn="ctr" fontAlgn="ct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pl-PL" sz="2100" b="0" i="0" u="none" strike="noStrike">
                          <a:solidFill>
                            <a:srgbClr val="000000"/>
                          </a:solidFill>
                          <a:effectLst/>
                          <a:latin typeface="Source Sans Pro" panose="020B0503030403020204" pitchFamily="34" charset="0"/>
                        </a:rPr>
                        <a:t>Razred prianjanja na mokroj podlozi: od A do C</a:t>
                      </a:r>
                      <a:endParaRPr lang="pl-PL"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143207937"/>
                  </a:ext>
                </a:extLst>
              </a:tr>
              <a:tr h="732273">
                <a:tc>
                  <a:txBody>
                    <a:bodyPr/>
                    <a:lstStyle/>
                    <a:p>
                      <a:pPr algn="ctr" fontAlgn="ct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hr-HR" sz="2100" b="0" i="0" u="none" strike="noStrike">
                          <a:solidFill>
                            <a:srgbClr val="000000"/>
                          </a:solidFill>
                          <a:effectLst/>
                          <a:latin typeface="Source Sans Pro" panose="020B0503030403020204" pitchFamily="34" charset="0"/>
                        </a:rPr>
                        <a:t>Vrijednost vanjske buke kotrljanja: </a:t>
                      </a:r>
                      <a:r>
                        <a:rPr lang="hr-HR" sz="2100" b="0" i="0" u="none" strike="noStrike" err="1">
                          <a:solidFill>
                            <a:srgbClr val="000000"/>
                          </a:solidFill>
                          <a:effectLst/>
                          <a:latin typeface="Source Sans Pro" panose="020B0503030403020204" pitchFamily="34" charset="0"/>
                        </a:rPr>
                        <a:t>max</a:t>
                      </a:r>
                      <a:r>
                        <a:rPr lang="hr-HR" sz="2100" b="0" i="0" u="none" strike="noStrike">
                          <a:solidFill>
                            <a:srgbClr val="000000"/>
                          </a:solidFill>
                          <a:effectLst/>
                          <a:latin typeface="Source Sans Pro" panose="020B0503030403020204" pitchFamily="34" charset="0"/>
                        </a:rPr>
                        <a:t> 71 dB</a:t>
                      </a:r>
                      <a:endParaRPr lang="hr-HR" sz="3800" b="0" i="0" u="none" strike="noStrike">
                        <a:effectLst/>
                        <a:latin typeface="Arial" panose="020B0604020202020204" pitchFamily="34" charset="0"/>
                      </a:endParaRPr>
                    </a:p>
                  </a:txBody>
                  <a:tcPr marL="15988" marR="15988" marT="1598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49762814"/>
                  </a:ext>
                </a:extLst>
              </a:tr>
            </a:tbl>
          </a:graphicData>
        </a:graphic>
      </p:graphicFrame>
    </p:spTree>
    <p:extLst>
      <p:ext uri="{BB962C8B-B14F-4D97-AF65-F5344CB8AC3E}">
        <p14:creationId xmlns:p14="http://schemas.microsoft.com/office/powerpoint/2010/main" val="14915033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82E9-0DA5-AE02-6FBE-58B8E8E4CA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6F86D-D55A-0667-D3BA-C3EC1F51A70F}"/>
              </a:ext>
            </a:extLst>
          </p:cNvPr>
          <p:cNvSpPr>
            <a:spLocks noGrp="1"/>
          </p:cNvSpPr>
          <p:nvPr>
            <p:ph type="title"/>
          </p:nvPr>
        </p:nvSpPr>
        <p:spPr/>
        <p:txBody>
          <a:bodyPr>
            <a:normAutofit/>
          </a:bodyPr>
          <a:lstStyle/>
          <a:p>
            <a:r>
              <a:rPr kumimoji="0" lang="hr-HR" sz="3200" b="0" i="0" u="none" strike="noStrike" kern="1200" cap="none" spc="0" normalizeH="0" baseline="0" noProof="0">
                <a:ln>
                  <a:noFill/>
                </a:ln>
                <a:solidFill>
                  <a:prstClr val="black"/>
                </a:solidFill>
                <a:effectLst/>
                <a:uLnTx/>
                <a:uFillTx/>
                <a:latin typeface="Calibri" panose="020F0502020204030204"/>
                <a:ea typeface="+mj-ea"/>
                <a:cs typeface="+mj-cs"/>
              </a:rPr>
              <a:t>Primjer 1. </a:t>
            </a:r>
            <a:r>
              <a:rPr kumimoji="0" lang="hr-HR" sz="3200" b="0" i="0" u="none" strike="noStrike" kern="1200" cap="none" spc="0" normalizeH="0" baseline="0" noProof="0">
                <a:ln>
                  <a:noFill/>
                </a:ln>
                <a:solidFill>
                  <a:srgbClr val="000000"/>
                </a:solidFill>
                <a:effectLst/>
                <a:uLnTx/>
                <a:uFillTx/>
                <a:latin typeface="Calibri" panose="020F0502020204030204"/>
                <a:ea typeface="+mj-ea"/>
                <a:cs typeface="+mj-cs"/>
              </a:rPr>
              <a:t>LIBURNIJA d.o.o - Auto gume (nove)</a:t>
            </a:r>
            <a:endParaRPr lang="hr-HR"/>
          </a:p>
        </p:txBody>
      </p:sp>
      <p:sp>
        <p:nvSpPr>
          <p:cNvPr id="3" name="Content Placeholder 2">
            <a:extLst>
              <a:ext uri="{FF2B5EF4-FFF2-40B4-BE49-F238E27FC236}">
                <a16:creationId xmlns:a16="http://schemas.microsoft.com/office/drawing/2014/main" id="{E585981A-80EA-99C7-64AA-150E44A80C42}"/>
              </a:ext>
            </a:extLst>
          </p:cNvPr>
          <p:cNvSpPr>
            <a:spLocks noGrp="1"/>
          </p:cNvSpPr>
          <p:nvPr>
            <p:ph idx="1"/>
          </p:nvPr>
        </p:nvSpPr>
        <p:spPr/>
        <p:txBody>
          <a:bodyPr>
            <a:normAutofit fontScale="77500" lnSpcReduction="20000"/>
          </a:bodyPr>
          <a:lstStyle/>
          <a:p>
            <a:r>
              <a:rPr lang="hr-HR" b="1">
                <a:solidFill>
                  <a:schemeClr val="tx1"/>
                </a:solidFill>
              </a:rPr>
              <a:t>Ugovorne odredbe:</a:t>
            </a:r>
          </a:p>
          <a:p>
            <a:pPr algn="l"/>
            <a:r>
              <a:rPr lang="hr-HR" i="0">
                <a:solidFill>
                  <a:srgbClr val="000000"/>
                </a:solidFill>
                <a:effectLst/>
                <a:latin typeface="Source Sans Pro" panose="020B0503030403020204" pitchFamily="34" charset="0"/>
              </a:rPr>
              <a:t>Ponuditelj se obvezuje za vrijeme trajanja ugovora o javnoj nabavi:</a:t>
            </a:r>
          </a:p>
          <a:p>
            <a:pPr algn="l"/>
            <a:r>
              <a:rPr lang="hr-HR" i="0">
                <a:solidFill>
                  <a:srgbClr val="000000"/>
                </a:solidFill>
                <a:effectLst/>
                <a:latin typeface="Source Sans Pro" panose="020B0503030403020204" pitchFamily="34" charset="0"/>
              </a:rPr>
              <a:t>1. prilikom isporuke priložiti za svaku pojedinačnu gumu, oznaku gume, u obliku naljepnice, koja je u skladu sa zahtjevima navedenima u Prilogu II. Uredbe (EU) 2020/740 Europskog parlamenta i Vijeća od 25.05.2020. (dalje u tekstu: Uredbe), u kojoj se navode informacije i razred za svaki od parametara navedenih u Prilogu I. Uredbe., te informacijski list proizvođača sukladno Prilogu III. Uredbe.</a:t>
            </a:r>
          </a:p>
          <a:p>
            <a:pPr algn="l"/>
            <a:r>
              <a:rPr lang="hr-HR" i="0">
                <a:solidFill>
                  <a:srgbClr val="000000"/>
                </a:solidFill>
                <a:effectLst/>
                <a:latin typeface="Source Sans Pro" panose="020B0503030403020204" pitchFamily="34" charset="0"/>
              </a:rPr>
              <a:t>2. svaka 3 (tri) mjeseca mjeriti uzorke dubine utora na auto gumama na najmanje 5 (pet) autobusa, te u pisanom obliku analizu dostavljati naručitelju (analiza mora biti verificirana pečatom i potpisom od strane naručitelja po razdobljima i garažnim brojevima)</a:t>
            </a:r>
          </a:p>
          <a:p>
            <a:endParaRPr lang="hr-HR"/>
          </a:p>
          <a:p>
            <a:endParaRPr lang="hr-HR"/>
          </a:p>
        </p:txBody>
      </p:sp>
    </p:spTree>
    <p:extLst>
      <p:ext uri="{BB962C8B-B14F-4D97-AF65-F5344CB8AC3E}">
        <p14:creationId xmlns:p14="http://schemas.microsoft.com/office/powerpoint/2010/main" val="233040478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8ECDD-7802-035B-8D7D-5B56CDCEA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6B212-8854-D3B0-6F95-E15EC8FBD5CC}"/>
              </a:ext>
            </a:extLst>
          </p:cNvPr>
          <p:cNvSpPr>
            <a:spLocks noGrp="1"/>
          </p:cNvSpPr>
          <p:nvPr>
            <p:ph type="title"/>
          </p:nvPr>
        </p:nvSpPr>
        <p:spPr/>
        <p:txBody>
          <a:bodyPr>
            <a:normAutofit/>
          </a:bodyPr>
          <a:lstStyle/>
          <a:p>
            <a:r>
              <a:rPr kumimoji="0" lang="hr-HR" sz="3200" b="0" i="0" u="none" strike="noStrike" kern="1200" cap="none" spc="0" normalizeH="0" baseline="0" noProof="0">
                <a:ln>
                  <a:noFill/>
                </a:ln>
                <a:solidFill>
                  <a:prstClr val="black"/>
                </a:solidFill>
                <a:effectLst/>
                <a:uLnTx/>
                <a:uFillTx/>
                <a:latin typeface="Calibri" panose="020F0502020204030204"/>
                <a:ea typeface="+mj-ea"/>
                <a:cs typeface="+mj-cs"/>
              </a:rPr>
              <a:t>Primjer 1. </a:t>
            </a:r>
            <a:r>
              <a:rPr kumimoji="0" lang="hr-HR" sz="3200" b="0" i="0" u="none" strike="noStrike" kern="1200" cap="none" spc="0" normalizeH="0" baseline="0" noProof="0">
                <a:ln>
                  <a:noFill/>
                </a:ln>
                <a:solidFill>
                  <a:srgbClr val="000000"/>
                </a:solidFill>
                <a:effectLst/>
                <a:uLnTx/>
                <a:uFillTx/>
                <a:latin typeface="Calibri" panose="020F0502020204030204"/>
                <a:ea typeface="+mj-ea"/>
                <a:cs typeface="+mj-cs"/>
              </a:rPr>
              <a:t>LIBURNIJA d.o.o - Auto gume (nove)</a:t>
            </a:r>
            <a:endParaRPr lang="hr-HR"/>
          </a:p>
        </p:txBody>
      </p:sp>
      <p:sp>
        <p:nvSpPr>
          <p:cNvPr id="3" name="Content Placeholder 2">
            <a:extLst>
              <a:ext uri="{FF2B5EF4-FFF2-40B4-BE49-F238E27FC236}">
                <a16:creationId xmlns:a16="http://schemas.microsoft.com/office/drawing/2014/main" id="{71C530DE-E592-73A8-3704-B82A0CEE4420}"/>
              </a:ext>
            </a:extLst>
          </p:cNvPr>
          <p:cNvSpPr>
            <a:spLocks noGrp="1"/>
          </p:cNvSpPr>
          <p:nvPr>
            <p:ph idx="1"/>
          </p:nvPr>
        </p:nvSpPr>
        <p:spPr/>
        <p:txBody>
          <a:bodyPr>
            <a:normAutofit fontScale="70000" lnSpcReduction="20000"/>
          </a:bodyPr>
          <a:lstStyle/>
          <a:p>
            <a:r>
              <a:rPr lang="hr-HR" b="1">
                <a:solidFill>
                  <a:schemeClr val="tx1"/>
                </a:solidFill>
              </a:rPr>
              <a:t>Ugovorne odredbe:</a:t>
            </a:r>
          </a:p>
          <a:p>
            <a:pPr algn="l"/>
            <a:r>
              <a:rPr lang="hr-HR" sz="3200">
                <a:solidFill>
                  <a:srgbClr val="000000"/>
                </a:solidFill>
                <a:latin typeface="Source Sans Pro" panose="020B0503030403020204" pitchFamily="34" charset="0"/>
              </a:rPr>
              <a:t>- </a:t>
            </a:r>
            <a:r>
              <a:rPr lang="hr-HR" sz="3200" b="0" i="0">
                <a:solidFill>
                  <a:srgbClr val="000000"/>
                </a:solidFill>
                <a:effectLst/>
                <a:latin typeface="Source Sans Pro" panose="020B0503030403020204" pitchFamily="34" charset="0"/>
              </a:rPr>
              <a:t>Kvaliteta predmeta nabave treba biti u skladu s uputama i smjernicama Ministarstva mora, prometa i infrastrukture, Ministarstva unutarnjih poslova, Državnog zavoda za mjeriteljstvo, Centra za vozila Hrvatske te ostalih nadležnih institucija Republike Hrvatske.</a:t>
            </a:r>
          </a:p>
          <a:p>
            <a:pPr algn="l"/>
            <a:r>
              <a:rPr lang="hr-HR" sz="3200" b="0" i="0">
                <a:solidFill>
                  <a:srgbClr val="000000"/>
                </a:solidFill>
                <a:effectLst/>
                <a:latin typeface="Source Sans Pro" panose="020B0503030403020204" pitchFamily="34" charset="0"/>
              </a:rPr>
              <a:t>- Ponuditelj mora ponuditi proizvod koji zadovoljava zahtjeve Pravilnika o tehničkim uvjetima vozila u prometu na cestama (Narodne novine, broj 85/16, 24/17, 70/19, 60/20 i 79/23).</a:t>
            </a:r>
          </a:p>
          <a:p>
            <a:pPr algn="l"/>
            <a:r>
              <a:rPr lang="hr-HR" sz="3200" b="0" i="0">
                <a:solidFill>
                  <a:srgbClr val="000000"/>
                </a:solidFill>
                <a:effectLst/>
                <a:latin typeface="Source Sans Pro" panose="020B0503030403020204" pitchFamily="34" charset="0"/>
              </a:rPr>
              <a:t>- Nove auto gume moraju imati oznake sukladno Uredbi (EU) 2020/740 Europskog parlamenta i Vijeća od 25. svibnja 2020. o označavanju guma s obzirom na učinkovitost potrošnje goriva i druge parametre, izmjeni Uredbe (EU) 2017/1369 i stavljanju izvan snage Uredbe (EZ) br. 1222/2009)</a:t>
            </a:r>
            <a:endParaRPr lang="hr-HR" sz="3200"/>
          </a:p>
          <a:p>
            <a:endParaRPr lang="hr-HR"/>
          </a:p>
        </p:txBody>
      </p:sp>
    </p:spTree>
    <p:extLst>
      <p:ext uri="{BB962C8B-B14F-4D97-AF65-F5344CB8AC3E}">
        <p14:creationId xmlns:p14="http://schemas.microsoft.com/office/powerpoint/2010/main" val="20170676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19084-AF4A-3BE4-FE64-FF74ABE27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0E34A-1ABD-3297-1A82-46ADBBEFB759}"/>
              </a:ext>
            </a:extLst>
          </p:cNvPr>
          <p:cNvSpPr>
            <a:spLocks noGrp="1"/>
          </p:cNvSpPr>
          <p:nvPr>
            <p:ph type="title"/>
          </p:nvPr>
        </p:nvSpPr>
        <p:spPr>
          <a:xfrm>
            <a:off x="1612641" y="776433"/>
            <a:ext cx="9534426" cy="1200285"/>
          </a:xfrm>
        </p:spPr>
        <p:txBody>
          <a:bodyPr>
            <a:normAutofit fontScale="90000"/>
          </a:bodyPr>
          <a:lstStyle/>
          <a:p>
            <a:r>
              <a:rPr lang="hr-HR" sz="3200" b="0">
                <a:solidFill>
                  <a:schemeClr val="tx1"/>
                </a:solidFill>
              </a:rPr>
              <a:t>Primjer 2. Središnji državni ured za središnju javnu nabavu - PNEUMATICI ZA MOTORNA VOZILA S USLUGAMA ZAMJENE, ČUVANJA I ZBRINJAVANJA</a:t>
            </a:r>
            <a:endParaRPr lang="hr-HR" b="0">
              <a:solidFill>
                <a:schemeClr val="tx1"/>
              </a:solidFill>
            </a:endParaRPr>
          </a:p>
        </p:txBody>
      </p:sp>
      <p:sp>
        <p:nvSpPr>
          <p:cNvPr id="3" name="Content Placeholder 2">
            <a:extLst>
              <a:ext uri="{FF2B5EF4-FFF2-40B4-BE49-F238E27FC236}">
                <a16:creationId xmlns:a16="http://schemas.microsoft.com/office/drawing/2014/main" id="{9C3A2F6A-7ADD-E478-6DE8-BB874C1C66D9}"/>
              </a:ext>
            </a:extLst>
          </p:cNvPr>
          <p:cNvSpPr>
            <a:spLocks noGrp="1"/>
          </p:cNvSpPr>
          <p:nvPr>
            <p:ph idx="1"/>
          </p:nvPr>
        </p:nvSpPr>
        <p:spPr/>
        <p:txBody>
          <a:bodyPr>
            <a:normAutofit fontScale="85000" lnSpcReduction="20000"/>
          </a:bodyPr>
          <a:lstStyle/>
          <a:p>
            <a:r>
              <a:rPr lang="hr-HR">
                <a:solidFill>
                  <a:schemeClr val="tx1"/>
                </a:solidFill>
              </a:rPr>
              <a:t>Opis predmeta nabave: 2024. godina</a:t>
            </a:r>
          </a:p>
          <a:p>
            <a:pPr marL="457200" indent="-457200">
              <a:buFontTx/>
              <a:buChar char="-"/>
            </a:pPr>
            <a:r>
              <a:rPr lang="hr-HR">
                <a:solidFill>
                  <a:srgbClr val="000000"/>
                </a:solidFill>
                <a:latin typeface="Source Sans Pro" panose="020B0503030403020204" pitchFamily="34" charset="0"/>
              </a:rPr>
              <a:t>PV: 7.200</a:t>
            </a:r>
            <a:r>
              <a:rPr lang="hr-HR" i="0">
                <a:solidFill>
                  <a:srgbClr val="000000"/>
                </a:solidFill>
                <a:effectLst/>
                <a:latin typeface="Source Sans Pro" panose="020B0503030403020204" pitchFamily="34" charset="0"/>
              </a:rPr>
              <a:t>.000,00</a:t>
            </a:r>
            <a:r>
              <a:rPr lang="hr-HR">
                <a:solidFill>
                  <a:srgbClr val="000000"/>
                </a:solidFill>
                <a:latin typeface="Source Sans Pro" panose="020B0503030403020204" pitchFamily="34" charset="0"/>
              </a:rPr>
              <a:t> EUR</a:t>
            </a:r>
          </a:p>
          <a:p>
            <a:pPr marL="457200" indent="-457200">
              <a:buFontTx/>
              <a:buChar char="-"/>
            </a:pPr>
            <a:r>
              <a:rPr lang="hr-HR" sz="2800" b="0">
                <a:solidFill>
                  <a:schemeClr val="tx1"/>
                </a:solidFill>
              </a:rPr>
              <a:t>PNEUMATICI ZA MOTORNA VOZILA S USLUGAMA ZAMJENE, ČUVANJA I ZBRINJAVANJA</a:t>
            </a:r>
          </a:p>
          <a:p>
            <a:pPr marL="457200" indent="-457200">
              <a:buFontTx/>
              <a:buChar char="-"/>
            </a:pPr>
            <a:r>
              <a:rPr lang="hr-HR" b="0" i="0">
                <a:solidFill>
                  <a:srgbClr val="000000"/>
                </a:solidFill>
                <a:effectLst/>
                <a:latin typeface="Source Sans Pro" panose="020B0503030403020204" pitchFamily="34" charset="0"/>
              </a:rPr>
              <a:t>Grupe predmeta nabave obuhvaćaju nabavu pneumatika za :</a:t>
            </a:r>
            <a:br>
              <a:rPr lang="hr-HR"/>
            </a:br>
            <a:r>
              <a:rPr lang="hr-HR" b="0" i="0">
                <a:solidFill>
                  <a:srgbClr val="000000"/>
                </a:solidFill>
                <a:effectLst/>
                <a:latin typeface="Source Sans Pro" panose="020B0503030403020204" pitchFamily="34" charset="0"/>
              </a:rPr>
              <a:t>- osobna vozila,</a:t>
            </a:r>
            <a:br>
              <a:rPr lang="hr-HR"/>
            </a:br>
            <a:r>
              <a:rPr lang="hr-HR" b="0" i="0">
                <a:solidFill>
                  <a:srgbClr val="000000"/>
                </a:solidFill>
                <a:effectLst/>
                <a:latin typeface="Source Sans Pro" panose="020B0503030403020204" pitchFamily="34" charset="0"/>
              </a:rPr>
              <a:t>- terenska vozila,</a:t>
            </a:r>
            <a:br>
              <a:rPr lang="hr-HR"/>
            </a:br>
            <a:r>
              <a:rPr lang="hr-HR" b="0" i="0">
                <a:solidFill>
                  <a:srgbClr val="000000"/>
                </a:solidFill>
                <a:effectLst/>
                <a:latin typeface="Source Sans Pro" panose="020B0503030403020204" pitchFamily="34" charset="0"/>
              </a:rPr>
              <a:t>- kombi – putnička – ostala laka teretna vozila</a:t>
            </a:r>
            <a:br>
              <a:rPr lang="hr-HR"/>
            </a:br>
            <a:r>
              <a:rPr lang="hr-HR" b="0" i="0">
                <a:solidFill>
                  <a:srgbClr val="000000"/>
                </a:solidFill>
                <a:effectLst/>
                <a:latin typeface="Source Sans Pro" panose="020B0503030403020204" pitchFamily="34" charset="0"/>
              </a:rPr>
              <a:t>- motocikle i mopede (u ostalom tekstu dokumentacije o nabavi: motocikli),</a:t>
            </a:r>
            <a:br>
              <a:rPr lang="hr-HR"/>
            </a:br>
            <a:r>
              <a:rPr lang="hr-HR" b="0" i="0">
                <a:solidFill>
                  <a:srgbClr val="000000"/>
                </a:solidFill>
                <a:effectLst/>
                <a:latin typeface="Source Sans Pro" panose="020B0503030403020204" pitchFamily="34" charset="0"/>
              </a:rPr>
              <a:t>- teretna vozila.</a:t>
            </a:r>
            <a:endParaRPr lang="hr-HR">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40808386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113F-2B54-16AB-4664-030F479B9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979A32-AF07-610F-E3DD-58DB5E5D243B}"/>
              </a:ext>
            </a:extLst>
          </p:cNvPr>
          <p:cNvSpPr>
            <a:spLocks noGrp="1"/>
          </p:cNvSpPr>
          <p:nvPr>
            <p:ph type="title"/>
          </p:nvPr>
        </p:nvSpPr>
        <p:spPr/>
        <p:txBody>
          <a:bodyPr>
            <a:normAutofit fontScale="90000"/>
          </a:bodyPr>
          <a:lstStyle/>
          <a:p>
            <a:r>
              <a:rPr kumimoji="0" lang="hr-HR" sz="2900" b="0" i="0" u="none" strike="noStrike" kern="1200" cap="none" spc="0" normalizeH="0" baseline="0" noProof="0">
                <a:ln>
                  <a:noFill/>
                </a:ln>
                <a:solidFill>
                  <a:prstClr val="black"/>
                </a:solidFill>
                <a:effectLst/>
                <a:uLnTx/>
                <a:uFillTx/>
                <a:latin typeface="Calibri" panose="020F0502020204030204"/>
                <a:ea typeface="+mj-ea"/>
                <a:cs typeface="+mj-cs"/>
              </a:rPr>
              <a:t>Primjer 2. Središnji državni ured za središnju javnu nabavu - PNEUMATICI ZA MOTORNA VOZILA S USLUGAMA ZAMJENE, ČUVANJA I ZBRINJAVANJA</a:t>
            </a:r>
            <a:endParaRPr lang="hr-HR"/>
          </a:p>
        </p:txBody>
      </p:sp>
      <p:sp>
        <p:nvSpPr>
          <p:cNvPr id="3" name="Content Placeholder 2">
            <a:extLst>
              <a:ext uri="{FF2B5EF4-FFF2-40B4-BE49-F238E27FC236}">
                <a16:creationId xmlns:a16="http://schemas.microsoft.com/office/drawing/2014/main" id="{4C731535-63DE-9CE8-6202-74533FD85850}"/>
              </a:ext>
            </a:extLst>
          </p:cNvPr>
          <p:cNvSpPr>
            <a:spLocks noGrp="1"/>
          </p:cNvSpPr>
          <p:nvPr>
            <p:ph idx="1"/>
          </p:nvPr>
        </p:nvSpPr>
        <p:spPr/>
        <p:txBody>
          <a:bodyPr>
            <a:normAutofit/>
          </a:bodyPr>
          <a:lstStyle/>
          <a:p>
            <a:r>
              <a:rPr lang="hr-HR" b="1">
                <a:solidFill>
                  <a:schemeClr val="tx1"/>
                </a:solidFill>
              </a:rPr>
              <a:t>Kriterij za odabir ponude</a:t>
            </a:r>
            <a:r>
              <a:rPr lang="hr-HR">
                <a:solidFill>
                  <a:schemeClr val="tx1"/>
                </a:solidFill>
              </a:rPr>
              <a:t>:</a:t>
            </a:r>
          </a:p>
          <a:p>
            <a:pPr algn="l"/>
            <a:r>
              <a:rPr lang="pl-PL" b="0" i="0" u="none" strike="noStrike" baseline="0">
                <a:solidFill>
                  <a:schemeClr val="tx1"/>
                </a:solidFill>
                <a:latin typeface="CIDFont+F5"/>
              </a:rPr>
              <a:t>1. Cijena ponude: 90 bodova</a:t>
            </a:r>
          </a:p>
          <a:p>
            <a:pPr algn="l"/>
            <a:r>
              <a:rPr lang="hr-HR" b="0" i="0" strike="noStrike" baseline="0">
                <a:solidFill>
                  <a:schemeClr val="tx1"/>
                </a:solidFill>
                <a:latin typeface="CIDFont+F5"/>
              </a:rPr>
              <a:t>2. Rok izvršenja zamjene pneumatika: 10 bodova</a:t>
            </a:r>
          </a:p>
          <a:p>
            <a:endParaRPr lang="hr-HR"/>
          </a:p>
          <a:p>
            <a:endParaRPr lang="hr-HR"/>
          </a:p>
        </p:txBody>
      </p:sp>
    </p:spTree>
    <p:extLst>
      <p:ext uri="{BB962C8B-B14F-4D97-AF65-F5344CB8AC3E}">
        <p14:creationId xmlns:p14="http://schemas.microsoft.com/office/powerpoint/2010/main" val="373613820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75D8B-4280-A49F-D9C5-EA2B3222A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DEC59-50D7-F204-1468-561350D2F7D3}"/>
              </a:ext>
            </a:extLst>
          </p:cNvPr>
          <p:cNvSpPr>
            <a:spLocks noGrp="1"/>
          </p:cNvSpPr>
          <p:nvPr>
            <p:ph type="title"/>
          </p:nvPr>
        </p:nvSpPr>
        <p:spPr/>
        <p:txBody>
          <a:bodyPr>
            <a:normAutofit fontScale="90000"/>
          </a:bodyPr>
          <a:lstStyle/>
          <a:p>
            <a:r>
              <a:rPr kumimoji="0" lang="hr-HR" sz="2900" b="0" i="0" u="none" strike="noStrike" kern="1200" cap="none" spc="0" normalizeH="0" baseline="0" noProof="0">
                <a:ln>
                  <a:noFill/>
                </a:ln>
                <a:solidFill>
                  <a:prstClr val="black"/>
                </a:solidFill>
                <a:effectLst/>
                <a:uLnTx/>
                <a:uFillTx/>
                <a:latin typeface="Calibri" panose="020F0502020204030204"/>
                <a:ea typeface="+mj-ea"/>
                <a:cs typeface="+mj-cs"/>
              </a:rPr>
              <a:t>Primjer 2. Središnji državni ured za središnju javnu nabavu - PNEUMATICI ZA MOTORNA VOZILA S USLUGAMA ZAMJENE, ČUVANJA I ZBRINJAVANJA</a:t>
            </a:r>
            <a:endParaRPr lang="hr-HR"/>
          </a:p>
        </p:txBody>
      </p:sp>
      <p:sp>
        <p:nvSpPr>
          <p:cNvPr id="3" name="Content Placeholder 2">
            <a:extLst>
              <a:ext uri="{FF2B5EF4-FFF2-40B4-BE49-F238E27FC236}">
                <a16:creationId xmlns:a16="http://schemas.microsoft.com/office/drawing/2014/main" id="{9193F349-2549-0F6B-7559-63C46CCF5DF5}"/>
              </a:ext>
            </a:extLst>
          </p:cNvPr>
          <p:cNvSpPr>
            <a:spLocks noGrp="1"/>
          </p:cNvSpPr>
          <p:nvPr>
            <p:ph idx="1"/>
          </p:nvPr>
        </p:nvSpPr>
        <p:spPr/>
        <p:txBody>
          <a:bodyPr>
            <a:normAutofit/>
          </a:bodyPr>
          <a:lstStyle/>
          <a:p>
            <a:r>
              <a:rPr lang="hr-HR" sz="1800" b="1">
                <a:solidFill>
                  <a:schemeClr val="tx1"/>
                </a:solidFill>
              </a:rPr>
              <a:t>Tehničke specifikacije:</a:t>
            </a:r>
          </a:p>
          <a:p>
            <a:r>
              <a:rPr lang="hr-HR" sz="1800" b="0" i="0" u="none" strike="noStrike" baseline="0">
                <a:solidFill>
                  <a:srgbClr val="000000"/>
                </a:solidFill>
              </a:rPr>
              <a:t>Naručitelj će prilikom određivanja tehničkih specifikacija za pojedinačne zasebne nabave voditi računa o članku 7. Pravilnika o zahtjevima energetske učinkovitosti proizvoda povezanih s energijom u postupcima javne nabave (Narodne novine, broj 70/15). </a:t>
            </a:r>
          </a:p>
          <a:p>
            <a:r>
              <a:rPr lang="hr-HR" sz="1800" b="0" i="0" u="none" strike="noStrike" baseline="0">
                <a:solidFill>
                  <a:srgbClr val="000000"/>
                </a:solidFill>
              </a:rPr>
              <a:t>Svi pneumatici moraju imati Europsku etiketu za pneumatike .</a:t>
            </a:r>
            <a:endParaRPr lang="hr-HR" sz="1800"/>
          </a:p>
          <a:p>
            <a:r>
              <a:rPr lang="hr-HR" sz="1800" b="1">
                <a:solidFill>
                  <a:schemeClr val="tx1"/>
                </a:solidFill>
              </a:rPr>
              <a:t>Uvjeti za servisne centre:</a:t>
            </a:r>
          </a:p>
          <a:p>
            <a:r>
              <a:rPr lang="hr-HR" sz="1800" b="0" i="0" u="none" strike="noStrike" baseline="0">
                <a:solidFill>
                  <a:srgbClr val="000000"/>
                </a:solidFill>
              </a:rPr>
              <a:t>Ponuditelj će osigurati </a:t>
            </a:r>
            <a:r>
              <a:rPr lang="hr-HR" sz="1800" b="1" i="0" u="none" strike="noStrike" baseline="0">
                <a:solidFill>
                  <a:srgbClr val="000000"/>
                </a:solidFill>
              </a:rPr>
              <a:t>zbrinjavanje otpadnih pneumatika </a:t>
            </a:r>
            <a:r>
              <a:rPr lang="hr-HR" sz="1800" b="0" i="0" u="none" strike="noStrike" baseline="0">
                <a:solidFill>
                  <a:srgbClr val="000000"/>
                </a:solidFill>
              </a:rPr>
              <a:t>o vlastitom trošku, sukladno važećim propisima. Pneumatike koji su namijenjeni za zbrinjavanje nakon demontaže ponuditelj je dužan preuzeti na licu mjesta od korisnika. Ponuditelj je obvezan dostaviti korisniku Izjavu o tome da je osigurao zbrinjavanje na propisani način, na računu ili uz ispostavljeni račun.</a:t>
            </a:r>
            <a:endParaRPr lang="hr-HR" sz="1800" b="1">
              <a:solidFill>
                <a:schemeClr val="tx1"/>
              </a:solidFill>
            </a:endParaRPr>
          </a:p>
        </p:txBody>
      </p:sp>
    </p:spTree>
    <p:extLst>
      <p:ext uri="{BB962C8B-B14F-4D97-AF65-F5344CB8AC3E}">
        <p14:creationId xmlns:p14="http://schemas.microsoft.com/office/powerpoint/2010/main" val="923308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9EB83-D98B-8A87-DC3A-250FB5219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6A688-5E84-1BA4-0E0A-C789667D758C}"/>
              </a:ext>
            </a:extLst>
          </p:cNvPr>
          <p:cNvSpPr>
            <a:spLocks noGrp="1"/>
          </p:cNvSpPr>
          <p:nvPr>
            <p:ph type="title"/>
          </p:nvPr>
        </p:nvSpPr>
        <p:spPr/>
        <p:txBody>
          <a:bodyPr>
            <a:normAutofit fontScale="90000"/>
          </a:bodyPr>
          <a:lstStyle/>
          <a:p>
            <a:r>
              <a:rPr kumimoji="0" lang="hr-HR" sz="2900" b="0" i="0" u="none" strike="noStrike" kern="1200" cap="none" spc="0" normalizeH="0" baseline="0" noProof="0">
                <a:ln>
                  <a:noFill/>
                </a:ln>
                <a:solidFill>
                  <a:prstClr val="black"/>
                </a:solidFill>
                <a:effectLst/>
                <a:uLnTx/>
                <a:uFillTx/>
                <a:latin typeface="Calibri" panose="020F0502020204030204"/>
                <a:ea typeface="+mj-ea"/>
                <a:cs typeface="+mj-cs"/>
              </a:rPr>
              <a:t>Primjer 2. Središnji državni ured za središnju javnu nabavu - PNEUMATICI ZA MOTORNA VOZILA S USLUGAMA ZAMJENE, ČUVANJA I ZBRINJAVANJA</a:t>
            </a:r>
            <a:endParaRPr lang="hr-HR"/>
          </a:p>
        </p:txBody>
      </p:sp>
      <p:sp>
        <p:nvSpPr>
          <p:cNvPr id="3" name="Content Placeholder 2">
            <a:extLst>
              <a:ext uri="{FF2B5EF4-FFF2-40B4-BE49-F238E27FC236}">
                <a16:creationId xmlns:a16="http://schemas.microsoft.com/office/drawing/2014/main" id="{A545CF6E-524B-88FA-F589-847FF6FC2147}"/>
              </a:ext>
            </a:extLst>
          </p:cNvPr>
          <p:cNvSpPr>
            <a:spLocks noGrp="1"/>
          </p:cNvSpPr>
          <p:nvPr>
            <p:ph idx="1"/>
          </p:nvPr>
        </p:nvSpPr>
        <p:spPr/>
        <p:txBody>
          <a:bodyPr>
            <a:normAutofit fontScale="62500" lnSpcReduction="20000"/>
          </a:bodyPr>
          <a:lstStyle/>
          <a:p>
            <a:r>
              <a:rPr lang="hr-HR" b="1">
                <a:solidFill>
                  <a:schemeClr val="tx1"/>
                </a:solidFill>
              </a:rPr>
              <a:t>Tehničke specifikacije:</a:t>
            </a:r>
          </a:p>
          <a:p>
            <a:pPr algn="just" fontAlgn="base">
              <a:spcAft>
                <a:spcPts val="1125"/>
              </a:spcAft>
            </a:pPr>
            <a:r>
              <a:rPr lang="hr-HR" b="0" i="0">
                <a:solidFill>
                  <a:srgbClr val="000000"/>
                </a:solidFill>
                <a:effectLst/>
                <a:latin typeface="Minion Pro"/>
              </a:rPr>
              <a:t>Članak 7. Pravilnika</a:t>
            </a:r>
          </a:p>
          <a:p>
            <a:pPr algn="just" fontAlgn="base">
              <a:spcAft>
                <a:spcPts val="1125"/>
              </a:spcAft>
            </a:pPr>
            <a:r>
              <a:rPr lang="hr-HR" b="0" i="0">
                <a:solidFill>
                  <a:srgbClr val="000000"/>
                </a:solidFill>
                <a:effectLst/>
                <a:latin typeface="Minion Pro"/>
              </a:rPr>
              <a:t>U mjeri u kojoj je to u skladu s troškovnom učinkovitošću, gospodarskom izvedivošću, širom održivošću, tehničkom prikladnošću i dovoljnom razinom tržišnog natjecanja, državna tijela su prilikom kupnje guma, dužna uskladiti tehničku specifikaciju s kriterijem pripadnosti najvišem razredu energetske učinkovitosti s obzirom na potrošnju goriva, kako je propisano Uredbom (EZ) br. 1222/2009 Europskog parlamenta i Vijeća od 25. studenoga 2009. o označivanju guma s obzirom na učinkovitost potrošnje goriva i druge bitne parametre.</a:t>
            </a:r>
          </a:p>
          <a:p>
            <a:pPr algn="just" fontAlgn="base">
              <a:spcAft>
                <a:spcPts val="1125"/>
              </a:spcAft>
            </a:pPr>
            <a:r>
              <a:rPr lang="hr-HR" b="0" i="0">
                <a:solidFill>
                  <a:srgbClr val="000000"/>
                </a:solidFill>
                <a:effectLst/>
                <a:latin typeface="Minion Pro"/>
              </a:rPr>
              <a:t>Zahtjev iz stavka 1. ovog članka državna tijela ne sprečava u kupnji guma najvišeg razreda s obzirom na prianjanje na mokroj podlozi i druge sigurnosno tehničke uvjete ili vanjsku buku kotrljanja ako je to opravdano sigurnosnim razlozima ili razlozima javnog zdravlja.</a:t>
            </a:r>
          </a:p>
          <a:p>
            <a:endParaRPr lang="hr-HR"/>
          </a:p>
        </p:txBody>
      </p:sp>
    </p:spTree>
    <p:extLst>
      <p:ext uri="{BB962C8B-B14F-4D97-AF65-F5344CB8AC3E}">
        <p14:creationId xmlns:p14="http://schemas.microsoft.com/office/powerpoint/2010/main" val="30247262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21403-A4CA-EC93-62C2-0C5F62217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07852-EDED-D5F2-E8C8-43176A86C2CD}"/>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DAD8C143-B9E8-7E2C-426F-421C15DEDABB}"/>
              </a:ext>
            </a:extLst>
          </p:cNvPr>
          <p:cNvSpPr>
            <a:spLocks noGrp="1"/>
          </p:cNvSpPr>
          <p:nvPr>
            <p:ph idx="1"/>
          </p:nvPr>
        </p:nvSpPr>
        <p:spPr/>
        <p:txBody>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Prehrana i catering</a:t>
            </a:r>
            <a:endParaRPr lang="hr-HR"/>
          </a:p>
        </p:txBody>
      </p:sp>
    </p:spTree>
    <p:extLst>
      <p:ext uri="{BB962C8B-B14F-4D97-AF65-F5344CB8AC3E}">
        <p14:creationId xmlns:p14="http://schemas.microsoft.com/office/powerpoint/2010/main" val="216287826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2076-570F-A534-3FB2-5992A70C1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524C-339B-10A1-F296-095FB4CEC3D7}"/>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1040BDFF-2662-9339-5907-86EC34045A2D}"/>
              </a:ext>
            </a:extLst>
          </p:cNvPr>
          <p:cNvSpPr>
            <a:spLocks noGrp="1"/>
          </p:cNvSpPr>
          <p:nvPr>
            <p:ph idx="1"/>
          </p:nvPr>
        </p:nvSpPr>
        <p:spPr/>
        <p:txBody>
          <a:bodyPr/>
          <a:lstStyle/>
          <a:p>
            <a:pPr marL="457200" indent="-457200">
              <a:buFontTx/>
              <a:buChar char="-"/>
            </a:pPr>
            <a:r>
              <a:rPr lang="hr-HR" b="0" i="0">
                <a:solidFill>
                  <a:srgbClr val="242424"/>
                </a:solidFill>
                <a:effectLst/>
              </a:rPr>
              <a:t>prilikom nabave prehrane i usluge cateringa voće i povrće ne smije se nabavljati u jednokratnoj plastičnoj ambalaži</a:t>
            </a:r>
          </a:p>
          <a:p>
            <a:pPr marL="457200" indent="-457200">
              <a:buFontTx/>
              <a:buChar char="-"/>
            </a:pPr>
            <a:r>
              <a:rPr lang="hr-HR" b="0" i="0">
                <a:solidFill>
                  <a:srgbClr val="231F20"/>
                </a:solidFill>
                <a:effectLst/>
              </a:rPr>
              <a:t>prilikom nabave usluge cateringa hrana i piće moraju biti servirani u višekratnoj ponovno upotrebljivoj ambalaži i ponuditelj usluge cateringa mora dostaviti plan smanjenja i nastanka otpada od pripreme hrane</a:t>
            </a:r>
            <a:endParaRPr lang="hr-HR"/>
          </a:p>
        </p:txBody>
      </p:sp>
    </p:spTree>
    <p:extLst>
      <p:ext uri="{BB962C8B-B14F-4D97-AF65-F5344CB8AC3E}">
        <p14:creationId xmlns:p14="http://schemas.microsoft.com/office/powerpoint/2010/main" val="222068732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7C1E2-990A-654E-D1E1-B4E49D0FB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30556D-91EA-6FAB-6516-D0031AE4019F}"/>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BECE4B55-BA1E-8490-3033-039AB0227182}"/>
              </a:ext>
            </a:extLst>
          </p:cNvPr>
          <p:cNvSpPr>
            <a:spLocks noGrp="1"/>
          </p:cNvSpPr>
          <p:nvPr>
            <p:ph idx="1"/>
          </p:nvPr>
        </p:nvSpPr>
        <p:spPr/>
        <p:txBody>
          <a:bodyPr/>
          <a:lstStyle/>
          <a:p>
            <a:pPr marL="457200" indent="-457200">
              <a:buFontTx/>
              <a:buChar char="-"/>
            </a:pPr>
            <a:r>
              <a:rPr lang="hr-HR" b="0" i="0">
                <a:solidFill>
                  <a:srgbClr val="231F20"/>
                </a:solidFill>
                <a:effectLst/>
                <a:latin typeface="Times New Roman" panose="02020603050405020304" pitchFamily="18" charset="0"/>
              </a:rPr>
              <a:t>prilikom nabave prehrane i usluge cateringa 80 % pića mora biti u višekratnoj ponovno upotrebljivoj ambalaži, a ostalih 20 % može biti u jednokratnoj ambalaži koja ne smije biti od plastike</a:t>
            </a:r>
          </a:p>
          <a:p>
            <a:endParaRPr lang="hr-HR"/>
          </a:p>
        </p:txBody>
      </p:sp>
    </p:spTree>
    <p:extLst>
      <p:ext uri="{BB962C8B-B14F-4D97-AF65-F5344CB8AC3E}">
        <p14:creationId xmlns:p14="http://schemas.microsoft.com/office/powerpoint/2010/main" val="370094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C397B04-6015-A86A-77D8-1A70509CA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C21DD-49C2-CD44-B873-246ABCE9AE15}"/>
              </a:ext>
            </a:extLst>
          </p:cNvPr>
          <p:cNvSpPr>
            <a:spLocks noGrp="1"/>
          </p:cNvSpPr>
          <p:nvPr>
            <p:ph type="title"/>
          </p:nvPr>
        </p:nvSpPr>
        <p:spPr/>
        <p:txBody>
          <a:bodyPr>
            <a:normAutofit fontScale="90000"/>
          </a:bodyPr>
          <a:lstStyle/>
          <a:p>
            <a:r>
              <a:rPr lang="hr-HR" noProof="0"/>
              <a:t>Radionice o zelenoj javnoj nabavi</a:t>
            </a:r>
            <a:br>
              <a:rPr lang="hr-HR" noProof="0"/>
            </a:br>
            <a:endParaRPr lang="hr-HR" noProof="0"/>
          </a:p>
        </p:txBody>
      </p:sp>
      <p:sp>
        <p:nvSpPr>
          <p:cNvPr id="5" name="Content Placeholder 7">
            <a:extLst>
              <a:ext uri="{FF2B5EF4-FFF2-40B4-BE49-F238E27FC236}">
                <a16:creationId xmlns:a16="http://schemas.microsoft.com/office/drawing/2014/main" id="{567A6FCE-5DBB-2044-30E2-F7A5CE1E50F0}"/>
              </a:ext>
            </a:extLst>
          </p:cNvPr>
          <p:cNvSpPr>
            <a:spLocks noGrp="1"/>
          </p:cNvSpPr>
          <p:nvPr>
            <p:ph idx="1"/>
          </p:nvPr>
        </p:nvSpPr>
        <p:spPr>
          <a:xfrm>
            <a:off x="1460241" y="2047603"/>
            <a:ext cx="9534426" cy="3350858"/>
          </a:xfrm>
        </p:spPr>
        <p:txBody>
          <a:bodyPr>
            <a:normAutofit lnSpcReduction="10000"/>
          </a:bodyPr>
          <a:lstStyle/>
          <a:p>
            <a:r>
              <a:rPr lang="hr-HR" sz="2000" b="1" noProof="0">
                <a:latin typeface="Calibri" pitchFamily="34" charset="0"/>
                <a:cs typeface="Calibri" pitchFamily="34" charset="0"/>
              </a:rPr>
              <a:t>O projektu</a:t>
            </a:r>
          </a:p>
          <a:p>
            <a:pPr algn="just"/>
            <a:r>
              <a:rPr lang="hr-HR" sz="2000" noProof="0">
                <a:latin typeface="Calibri" pitchFamily="34" charset="0"/>
                <a:cs typeface="Calibri" pitchFamily="34" charset="0"/>
              </a:rPr>
              <a:t>Vlada Republike Hrvatske na sjednici održanoj 28. studenoga 2024. donijela je Odluku o provedbi zelene javne nabave (Narodne novine 137/2024; u nastavku Odluka) kojom se uređuje obveza provedbe zelene javne nabave.</a:t>
            </a:r>
          </a:p>
          <a:p>
            <a:pPr algn="just"/>
            <a:r>
              <a:rPr lang="hr-HR" sz="2000" noProof="0">
                <a:latin typeface="Calibri" pitchFamily="34" charset="0"/>
                <a:cs typeface="Calibri" pitchFamily="34" charset="0"/>
              </a:rPr>
              <a:t>Odlukom se zadužuje Ministarstvo zaštite okoliša i zelene tranzicije provoditi izobrazbu o primjeni ove Odluke te su organizirana besplatna usavršavanja o zelenoj javnoj nabavi. </a:t>
            </a:r>
          </a:p>
          <a:p>
            <a:r>
              <a:rPr lang="hr-HR" sz="2000" noProof="0">
                <a:latin typeface="Calibri" pitchFamily="34" charset="0"/>
                <a:cs typeface="Calibri" pitchFamily="34" charset="0"/>
              </a:rPr>
              <a:t>Cilj ovoga projekta je povećanje broja certificiranih provoditelja postupaka javne nabave educiranih na temu zelene javne nabave i provedbe Odluke VRH o provedbi </a:t>
            </a:r>
            <a:r>
              <a:rPr lang="hr-HR" sz="2000" noProof="0" err="1">
                <a:latin typeface="Calibri" pitchFamily="34" charset="0"/>
                <a:cs typeface="Calibri" pitchFamily="34" charset="0"/>
              </a:rPr>
              <a:t>ZeJN</a:t>
            </a:r>
            <a:r>
              <a:rPr lang="hr-HR" sz="2000" noProof="0">
                <a:latin typeface="Calibri" pitchFamily="34" charset="0"/>
                <a:cs typeface="Calibri" pitchFamily="34" charset="0"/>
              </a:rPr>
              <a:t>.</a:t>
            </a:r>
          </a:p>
          <a:p>
            <a:r>
              <a:rPr lang="hr-HR" sz="2000" noProof="0">
                <a:latin typeface="Calibri" pitchFamily="34" charset="0"/>
                <a:cs typeface="Calibri" pitchFamily="34" charset="0"/>
              </a:rPr>
              <a:t>Ministarstvo blisko surađuje s drugim državnim tijelima, nevladinim organizacijama, akademskom zajednicom i privatnim sektorom kako bi osiguralo učinkovitost svojih politika i postiglo ciljeve zelene tranzicije.</a:t>
            </a:r>
          </a:p>
        </p:txBody>
      </p:sp>
      <p:pic>
        <p:nvPicPr>
          <p:cNvPr id="3" name="Picture 2">
            <a:extLst>
              <a:ext uri="{FF2B5EF4-FFF2-40B4-BE49-F238E27FC236}">
                <a16:creationId xmlns:a16="http://schemas.microsoft.com/office/drawing/2014/main" id="{F15FB7C4-B1A6-DF4D-A58E-F58C689453D6}"/>
              </a:ext>
            </a:extLst>
          </p:cNvPr>
          <p:cNvPicPr>
            <a:picLocks noChangeAspect="1"/>
          </p:cNvPicPr>
          <p:nvPr/>
        </p:nvPicPr>
        <p:blipFill>
          <a:blip r:embed="rId2"/>
          <a:stretch>
            <a:fillRect/>
          </a:stretch>
        </p:blipFill>
        <p:spPr>
          <a:xfrm>
            <a:off x="6607629" y="5398461"/>
            <a:ext cx="3368703" cy="936236"/>
          </a:xfrm>
          <a:prstGeom prst="rect">
            <a:avLst/>
          </a:prstGeom>
        </p:spPr>
      </p:pic>
    </p:spTree>
    <p:extLst>
      <p:ext uri="{BB962C8B-B14F-4D97-AF65-F5344CB8AC3E}">
        <p14:creationId xmlns:p14="http://schemas.microsoft.com/office/powerpoint/2010/main" val="401013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8342" y="501225"/>
            <a:ext cx="9534426" cy="995915"/>
          </a:xfrm>
        </p:spPr>
        <p:txBody>
          <a:bodyPr>
            <a:normAutofit fontScale="90000"/>
          </a:bodyPr>
          <a:lstStyle/>
          <a:p>
            <a:r>
              <a:rPr lang="hr-HR" noProof="0"/>
              <a:t>Točke utjecaja na </a:t>
            </a:r>
            <a:r>
              <a:rPr lang="hr-HR" noProof="0" err="1"/>
              <a:t>ozelenjavanje</a:t>
            </a:r>
            <a:r>
              <a:rPr lang="hr-HR" noProof="0"/>
              <a:t> javne nabave: DOKUMENTACIJA O NABAVI</a:t>
            </a:r>
          </a:p>
        </p:txBody>
      </p:sp>
      <p:sp>
        <p:nvSpPr>
          <p:cNvPr id="3" name="Freeform: Shape 2">
            <a:extLst>
              <a:ext uri="{FF2B5EF4-FFF2-40B4-BE49-F238E27FC236}">
                <a16:creationId xmlns:a16="http://schemas.microsoft.com/office/drawing/2014/main" id="{F9DBA3CE-6A5D-9474-67A9-2A1F51EAFC6E}"/>
              </a:ext>
            </a:extLst>
          </p:cNvPr>
          <p:cNvSpPr/>
          <p:nvPr/>
        </p:nvSpPr>
        <p:spPr>
          <a:xfrm rot="16200000">
            <a:off x="920833" y="2000684"/>
            <a:ext cx="3446061" cy="3105207"/>
          </a:xfrm>
          <a:custGeom>
            <a:avLst/>
            <a:gdLst>
              <a:gd name="connsiteX0" fmla="*/ 0 w 3105206"/>
              <a:gd name="connsiteY0" fmla="*/ 155260 h 3446060"/>
              <a:gd name="connsiteX1" fmla="*/ 155260 w 3105206"/>
              <a:gd name="connsiteY1" fmla="*/ 0 h 3446060"/>
              <a:gd name="connsiteX2" fmla="*/ 2949946 w 3105206"/>
              <a:gd name="connsiteY2" fmla="*/ 0 h 3446060"/>
              <a:gd name="connsiteX3" fmla="*/ 3105206 w 3105206"/>
              <a:gd name="connsiteY3" fmla="*/ 155260 h 3446060"/>
              <a:gd name="connsiteX4" fmla="*/ 3105206 w 3105206"/>
              <a:gd name="connsiteY4" fmla="*/ 3290800 h 3446060"/>
              <a:gd name="connsiteX5" fmla="*/ 2949946 w 3105206"/>
              <a:gd name="connsiteY5" fmla="*/ 3446060 h 3446060"/>
              <a:gd name="connsiteX6" fmla="*/ 155260 w 3105206"/>
              <a:gd name="connsiteY6" fmla="*/ 3446060 h 3446060"/>
              <a:gd name="connsiteX7" fmla="*/ 0 w 3105206"/>
              <a:gd name="connsiteY7" fmla="*/ 3290800 h 3446060"/>
              <a:gd name="connsiteX8" fmla="*/ 0 w 3105206"/>
              <a:gd name="connsiteY8" fmla="*/ 155260 h 34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206" h="3446060">
                <a:moveTo>
                  <a:pt x="2965303" y="1"/>
                </a:moveTo>
                <a:cubicBezTo>
                  <a:pt x="3042569" y="1"/>
                  <a:pt x="3105206" y="77143"/>
                  <a:pt x="3105206" y="172303"/>
                </a:cubicBezTo>
                <a:lnTo>
                  <a:pt x="3105206" y="3273757"/>
                </a:lnTo>
                <a:cubicBezTo>
                  <a:pt x="3105206" y="3368917"/>
                  <a:pt x="3042569" y="3446059"/>
                  <a:pt x="2965303" y="3446059"/>
                </a:cubicBezTo>
                <a:lnTo>
                  <a:pt x="139903" y="3446059"/>
                </a:lnTo>
                <a:cubicBezTo>
                  <a:pt x="62637" y="3446059"/>
                  <a:pt x="0" y="3368917"/>
                  <a:pt x="0" y="3273757"/>
                </a:cubicBezTo>
                <a:lnTo>
                  <a:pt x="0" y="172303"/>
                </a:lnTo>
                <a:cubicBezTo>
                  <a:pt x="0" y="77143"/>
                  <a:pt x="62637" y="1"/>
                  <a:pt x="139903" y="1"/>
                </a:cubicBezTo>
                <a:lnTo>
                  <a:pt x="2965303" y="1"/>
                </a:lnTo>
                <a:close/>
              </a:path>
            </a:pathLst>
          </a:cu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620291" tIns="109729" rIns="142241" bIns="2484164" numCol="1" spcCol="1270" anchor="t" anchorCtr="0">
            <a:noAutofit/>
          </a:bodyPr>
          <a:lstStyle/>
          <a:p>
            <a:pPr marL="0" lvl="0" indent="0" algn="r" defTabSz="1422400">
              <a:lnSpc>
                <a:spcPct val="90000"/>
              </a:lnSpc>
              <a:spcBef>
                <a:spcPct val="0"/>
              </a:spcBef>
              <a:spcAft>
                <a:spcPct val="35000"/>
              </a:spcAft>
              <a:buNone/>
            </a:pPr>
            <a:r>
              <a:rPr lang="hr-HR" sz="3200" kern="1200" noProof="0">
                <a:latin typeface="+mn-lt"/>
              </a:rPr>
              <a:t>ROBA</a:t>
            </a:r>
          </a:p>
        </p:txBody>
      </p:sp>
      <p:sp>
        <p:nvSpPr>
          <p:cNvPr id="6" name="Freeform: Shape 5">
            <a:extLst>
              <a:ext uri="{FF2B5EF4-FFF2-40B4-BE49-F238E27FC236}">
                <a16:creationId xmlns:a16="http://schemas.microsoft.com/office/drawing/2014/main" id="{09E2E783-1448-5DB7-D12D-B8834EB8363C}"/>
              </a:ext>
            </a:extLst>
          </p:cNvPr>
          <p:cNvSpPr/>
          <p:nvPr/>
        </p:nvSpPr>
        <p:spPr>
          <a:xfrm>
            <a:off x="1681249" y="2060347"/>
            <a:ext cx="2313378" cy="2985879"/>
          </a:xfrm>
          <a:custGeom>
            <a:avLst/>
            <a:gdLst>
              <a:gd name="connsiteX0" fmla="*/ 0 w 2313378"/>
              <a:gd name="connsiteY0" fmla="*/ 0 h 3446060"/>
              <a:gd name="connsiteX1" fmla="*/ 2313378 w 2313378"/>
              <a:gd name="connsiteY1" fmla="*/ 0 h 3446060"/>
              <a:gd name="connsiteX2" fmla="*/ 2313378 w 2313378"/>
              <a:gd name="connsiteY2" fmla="*/ 3446060 h 3446060"/>
              <a:gd name="connsiteX3" fmla="*/ 0 w 2313378"/>
              <a:gd name="connsiteY3" fmla="*/ 3446060 h 3446060"/>
              <a:gd name="connsiteX4" fmla="*/ 0 w 2313378"/>
              <a:gd name="connsiteY4" fmla="*/ 0 h 344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78" h="3446060">
                <a:moveTo>
                  <a:pt x="0" y="0"/>
                </a:moveTo>
                <a:lnTo>
                  <a:pt x="2313378" y="0"/>
                </a:lnTo>
                <a:lnTo>
                  <a:pt x="2313378" y="3446060"/>
                </a:lnTo>
                <a:lnTo>
                  <a:pt x="0" y="3446060"/>
                </a:lnTo>
                <a:lnTo>
                  <a:pt x="0" y="0"/>
                </a:lnTo>
                <a:close/>
              </a:path>
            </a:pathLst>
          </a:custGeom>
          <a:noFill/>
          <a:ln>
            <a:noFill/>
          </a:ln>
          <a:sp3d/>
        </p:spPr>
        <p:style>
          <a:lnRef idx="2">
            <a:scrgbClr r="0" g="0" b="0"/>
          </a:lnRef>
          <a:fillRef idx="1">
            <a:scrgbClr r="0" g="0" b="0"/>
          </a:fillRef>
          <a:effectRef idx="0">
            <a:schemeClr val="accent6">
              <a:shade val="50000"/>
              <a:hueOff val="0"/>
              <a:satOff val="0"/>
              <a:lumOff val="0"/>
              <a:alphaOff val="0"/>
            </a:schemeClr>
          </a:effectRef>
          <a:fontRef idx="minor">
            <a:schemeClr val="lt1"/>
          </a:fontRef>
        </p:style>
        <p:txBody>
          <a:bodyPr spcFirstLastPara="0" vert="horz" wrap="square" lIns="0" tIns="48006" rIns="0" bIns="0" numCol="1" spcCol="1270" anchor="t" anchorCtr="0">
            <a:noAutofit/>
          </a:bodyPr>
          <a:lstStyle/>
          <a:p>
            <a:pPr marL="0" lvl="0" indent="0" defTabSz="622300">
              <a:lnSpc>
                <a:spcPct val="90000"/>
              </a:lnSpc>
              <a:spcBef>
                <a:spcPct val="0"/>
              </a:spcBef>
              <a:spcAft>
                <a:spcPct val="35000"/>
              </a:spcAft>
              <a:buNone/>
            </a:pPr>
            <a:r>
              <a:rPr lang="hr-HR" sz="1400" kern="1200" noProof="0">
                <a:latin typeface="+mn-lt"/>
              </a:rPr>
              <a:t>utjecaji materijala koji su korišteni za izradu proizvoda i utjecaj postupaka proizvodnje na okoliš;</a:t>
            </a:r>
          </a:p>
          <a:p>
            <a:pPr marL="0" lvl="0" indent="0" defTabSz="622300">
              <a:lnSpc>
                <a:spcPct val="90000"/>
              </a:lnSpc>
              <a:spcBef>
                <a:spcPct val="0"/>
              </a:spcBef>
              <a:spcAft>
                <a:spcPct val="35000"/>
              </a:spcAft>
              <a:buNone/>
            </a:pPr>
            <a:r>
              <a:rPr lang="hr-HR" sz="1400" kern="1200" noProof="0">
                <a:latin typeface="+mn-lt"/>
              </a:rPr>
              <a:t>uporaba obnovljivih sirovina pri izradi proizvoda;</a:t>
            </a:r>
          </a:p>
          <a:p>
            <a:pPr marL="0" lvl="0" indent="0" defTabSz="622300">
              <a:lnSpc>
                <a:spcPct val="90000"/>
              </a:lnSpc>
              <a:spcBef>
                <a:spcPct val="0"/>
              </a:spcBef>
              <a:spcAft>
                <a:spcPct val="35000"/>
              </a:spcAft>
              <a:buNone/>
            </a:pPr>
            <a:r>
              <a:rPr lang="hr-HR" sz="1400" kern="1200" noProof="0">
                <a:latin typeface="+mn-lt"/>
              </a:rPr>
              <a:t>potrošnja energije i vode pri uporabi proizvoda;</a:t>
            </a:r>
          </a:p>
          <a:p>
            <a:pPr marL="0" lvl="0" indent="0" defTabSz="622300">
              <a:lnSpc>
                <a:spcPct val="90000"/>
              </a:lnSpc>
              <a:spcBef>
                <a:spcPct val="0"/>
              </a:spcBef>
              <a:spcAft>
                <a:spcPct val="35000"/>
              </a:spcAft>
              <a:buNone/>
            </a:pPr>
            <a:r>
              <a:rPr lang="hr-HR" sz="1400" kern="1200" noProof="0">
                <a:latin typeface="+mn-lt"/>
              </a:rPr>
              <a:t>trajnost/životni vijek proizvoda;</a:t>
            </a:r>
          </a:p>
          <a:p>
            <a:pPr marL="0" lvl="0" indent="0" defTabSz="622300">
              <a:lnSpc>
                <a:spcPct val="90000"/>
              </a:lnSpc>
              <a:spcBef>
                <a:spcPct val="0"/>
              </a:spcBef>
              <a:spcAft>
                <a:spcPct val="35000"/>
              </a:spcAft>
              <a:buNone/>
            </a:pPr>
            <a:r>
              <a:rPr lang="hr-HR" sz="1400" kern="1200" noProof="0">
                <a:latin typeface="+mn-lt"/>
              </a:rPr>
              <a:t>mogućnost recikliranja/ ponovne uporabe proizvoda na kraju životnog vijeka;</a:t>
            </a:r>
          </a:p>
          <a:p>
            <a:pPr marL="0" lvl="0" indent="0" defTabSz="622300">
              <a:lnSpc>
                <a:spcPct val="90000"/>
              </a:lnSpc>
              <a:spcBef>
                <a:spcPct val="0"/>
              </a:spcBef>
              <a:spcAft>
                <a:spcPct val="35000"/>
              </a:spcAft>
              <a:buNone/>
            </a:pPr>
            <a:r>
              <a:rPr lang="hr-HR" sz="1400" kern="1200" noProof="0">
                <a:latin typeface="+mn-lt"/>
              </a:rPr>
              <a:t>ambalaža i prijevoz proizvoda.</a:t>
            </a:r>
          </a:p>
        </p:txBody>
      </p:sp>
      <p:sp>
        <p:nvSpPr>
          <p:cNvPr id="8" name="Freeform: Shape 7">
            <a:extLst>
              <a:ext uri="{FF2B5EF4-FFF2-40B4-BE49-F238E27FC236}">
                <a16:creationId xmlns:a16="http://schemas.microsoft.com/office/drawing/2014/main" id="{38E4969C-083E-6049-FEBD-D76C8C1BDE60}"/>
              </a:ext>
            </a:extLst>
          </p:cNvPr>
          <p:cNvSpPr/>
          <p:nvPr/>
        </p:nvSpPr>
        <p:spPr>
          <a:xfrm rot="16200000">
            <a:off x="4134722" y="2000684"/>
            <a:ext cx="3446060" cy="3105207"/>
          </a:xfrm>
          <a:custGeom>
            <a:avLst/>
            <a:gdLst>
              <a:gd name="connsiteX0" fmla="*/ 0 w 3105206"/>
              <a:gd name="connsiteY0" fmla="*/ 155260 h 3446060"/>
              <a:gd name="connsiteX1" fmla="*/ 155260 w 3105206"/>
              <a:gd name="connsiteY1" fmla="*/ 0 h 3446060"/>
              <a:gd name="connsiteX2" fmla="*/ 2949946 w 3105206"/>
              <a:gd name="connsiteY2" fmla="*/ 0 h 3446060"/>
              <a:gd name="connsiteX3" fmla="*/ 3105206 w 3105206"/>
              <a:gd name="connsiteY3" fmla="*/ 155260 h 3446060"/>
              <a:gd name="connsiteX4" fmla="*/ 3105206 w 3105206"/>
              <a:gd name="connsiteY4" fmla="*/ 3290800 h 3446060"/>
              <a:gd name="connsiteX5" fmla="*/ 2949946 w 3105206"/>
              <a:gd name="connsiteY5" fmla="*/ 3446060 h 3446060"/>
              <a:gd name="connsiteX6" fmla="*/ 155260 w 3105206"/>
              <a:gd name="connsiteY6" fmla="*/ 3446060 h 3446060"/>
              <a:gd name="connsiteX7" fmla="*/ 0 w 3105206"/>
              <a:gd name="connsiteY7" fmla="*/ 3290800 h 3446060"/>
              <a:gd name="connsiteX8" fmla="*/ 0 w 3105206"/>
              <a:gd name="connsiteY8" fmla="*/ 155260 h 34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206" h="3446060">
                <a:moveTo>
                  <a:pt x="2965303" y="1"/>
                </a:moveTo>
                <a:cubicBezTo>
                  <a:pt x="3042569" y="1"/>
                  <a:pt x="3105206" y="77143"/>
                  <a:pt x="3105206" y="172303"/>
                </a:cubicBezTo>
                <a:lnTo>
                  <a:pt x="3105206" y="3273757"/>
                </a:lnTo>
                <a:cubicBezTo>
                  <a:pt x="3105206" y="3368917"/>
                  <a:pt x="3042569" y="3446059"/>
                  <a:pt x="2965303" y="3446059"/>
                </a:cubicBezTo>
                <a:lnTo>
                  <a:pt x="139903" y="3446059"/>
                </a:lnTo>
                <a:cubicBezTo>
                  <a:pt x="62637" y="3446059"/>
                  <a:pt x="0" y="3368917"/>
                  <a:pt x="0" y="3273757"/>
                </a:cubicBezTo>
                <a:lnTo>
                  <a:pt x="0" y="172303"/>
                </a:lnTo>
                <a:cubicBezTo>
                  <a:pt x="0" y="77143"/>
                  <a:pt x="62637" y="1"/>
                  <a:pt x="139903" y="1"/>
                </a:cubicBezTo>
                <a:lnTo>
                  <a:pt x="2965303" y="1"/>
                </a:lnTo>
                <a:close/>
              </a:path>
            </a:pathLst>
          </a:custGeom>
          <a:solidFill>
            <a:schemeClr val="accent6">
              <a:lumMod val="60000"/>
              <a:lumOff val="40000"/>
            </a:schemeClr>
          </a:solidFill>
        </p:spPr>
        <p:style>
          <a:lnRef idx="2">
            <a:schemeClr val="lt1">
              <a:hueOff val="0"/>
              <a:satOff val="0"/>
              <a:lumOff val="0"/>
              <a:alphaOff val="0"/>
            </a:schemeClr>
          </a:lnRef>
          <a:fillRef idx="1">
            <a:schemeClr val="accent6">
              <a:shade val="50000"/>
              <a:hueOff val="245616"/>
              <a:satOff val="-10737"/>
              <a:lumOff val="29307"/>
              <a:alphaOff val="0"/>
            </a:schemeClr>
          </a:fillRef>
          <a:effectRef idx="0">
            <a:schemeClr val="accent6">
              <a:shade val="50000"/>
              <a:hueOff val="245616"/>
              <a:satOff val="-10737"/>
              <a:lumOff val="29307"/>
              <a:alphaOff val="0"/>
            </a:schemeClr>
          </a:effectRef>
          <a:fontRef idx="minor">
            <a:schemeClr val="lt1"/>
          </a:fontRef>
        </p:style>
        <p:txBody>
          <a:bodyPr spcFirstLastPara="0" vert="horz" wrap="square" lIns="620291" tIns="109728" rIns="142240" bIns="2484166" numCol="1" spcCol="1270" anchor="t" anchorCtr="0">
            <a:noAutofit/>
          </a:bodyPr>
          <a:lstStyle/>
          <a:p>
            <a:pPr marL="0" lvl="0" indent="0" algn="r" defTabSz="1422400">
              <a:lnSpc>
                <a:spcPct val="90000"/>
              </a:lnSpc>
              <a:spcBef>
                <a:spcPct val="0"/>
              </a:spcBef>
              <a:spcAft>
                <a:spcPct val="35000"/>
              </a:spcAft>
              <a:buNone/>
            </a:pPr>
            <a:r>
              <a:rPr lang="hr-HR" sz="3200" kern="1200" noProof="0">
                <a:latin typeface="+mn-lt"/>
              </a:rPr>
              <a:t>RADOVI</a:t>
            </a:r>
          </a:p>
        </p:txBody>
      </p:sp>
      <p:sp>
        <p:nvSpPr>
          <p:cNvPr id="10" name="Flowchart: Extract 9">
            <a:extLst>
              <a:ext uri="{FF2B5EF4-FFF2-40B4-BE49-F238E27FC236}">
                <a16:creationId xmlns:a16="http://schemas.microsoft.com/office/drawing/2014/main" id="{CBECCFD6-BF33-17D4-1BF0-C100D729D422}"/>
              </a:ext>
            </a:extLst>
          </p:cNvPr>
          <p:cNvSpPr/>
          <p:nvPr/>
        </p:nvSpPr>
        <p:spPr>
          <a:xfrm rot="5400000">
            <a:off x="4067534" y="4550688"/>
            <a:ext cx="506283" cy="465780"/>
          </a:xfrm>
          <a:prstGeom prst="flowChartExtract">
            <a:avLst/>
          </a:prstGeom>
        </p:spPr>
        <p:style>
          <a:lnRef idx="2">
            <a:schemeClr val="accent6">
              <a:shade val="5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hr-HR" noProof="0"/>
          </a:p>
        </p:txBody>
      </p:sp>
      <p:sp>
        <p:nvSpPr>
          <p:cNvPr id="11" name="Freeform: Shape 10">
            <a:extLst>
              <a:ext uri="{FF2B5EF4-FFF2-40B4-BE49-F238E27FC236}">
                <a16:creationId xmlns:a16="http://schemas.microsoft.com/office/drawing/2014/main" id="{3BF678BE-0F12-50B6-BFAC-8EDF80AB0670}"/>
              </a:ext>
            </a:extLst>
          </p:cNvPr>
          <p:cNvSpPr/>
          <p:nvPr/>
        </p:nvSpPr>
        <p:spPr>
          <a:xfrm>
            <a:off x="4926191" y="2060347"/>
            <a:ext cx="2313378" cy="2700178"/>
          </a:xfrm>
          <a:custGeom>
            <a:avLst/>
            <a:gdLst>
              <a:gd name="connsiteX0" fmla="*/ 0 w 2313378"/>
              <a:gd name="connsiteY0" fmla="*/ 0 h 3446060"/>
              <a:gd name="connsiteX1" fmla="*/ 2313378 w 2313378"/>
              <a:gd name="connsiteY1" fmla="*/ 0 h 3446060"/>
              <a:gd name="connsiteX2" fmla="*/ 2313378 w 2313378"/>
              <a:gd name="connsiteY2" fmla="*/ 3446060 h 3446060"/>
              <a:gd name="connsiteX3" fmla="*/ 0 w 2313378"/>
              <a:gd name="connsiteY3" fmla="*/ 3446060 h 3446060"/>
              <a:gd name="connsiteX4" fmla="*/ 0 w 2313378"/>
              <a:gd name="connsiteY4" fmla="*/ 0 h 344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78" h="3446060">
                <a:moveTo>
                  <a:pt x="0" y="0"/>
                </a:moveTo>
                <a:lnTo>
                  <a:pt x="2313378" y="0"/>
                </a:lnTo>
                <a:lnTo>
                  <a:pt x="2313378" y="3446060"/>
                </a:lnTo>
                <a:lnTo>
                  <a:pt x="0" y="3446060"/>
                </a:lnTo>
                <a:lnTo>
                  <a:pt x="0" y="0"/>
                </a:lnTo>
                <a:close/>
              </a:path>
            </a:pathLst>
          </a:custGeom>
          <a:noFill/>
          <a:ln>
            <a:noFill/>
          </a:ln>
          <a:sp3d/>
        </p:spPr>
        <p:style>
          <a:lnRef idx="2">
            <a:scrgbClr r="0" g="0" b="0"/>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0" tIns="48006" rIns="0" bIns="0" numCol="1" spcCol="1270" anchor="t" anchorCtr="0">
            <a:noAutofit/>
          </a:bodyPr>
          <a:lstStyle/>
          <a:p>
            <a:pPr marL="0" lvl="0" indent="0" defTabSz="622300">
              <a:lnSpc>
                <a:spcPct val="90000"/>
              </a:lnSpc>
              <a:spcBef>
                <a:spcPct val="0"/>
              </a:spcBef>
              <a:spcAft>
                <a:spcPct val="35000"/>
              </a:spcAft>
              <a:buNone/>
            </a:pPr>
            <a:r>
              <a:rPr lang="hr-HR" sz="1400" kern="1200" noProof="0">
                <a:latin typeface="+mn-lt"/>
              </a:rPr>
              <a:t>ugovori o radovima mogu imati znatne utjecaje na okoliš npr. u pogledu korištenja zemljišta ili izrade prometnog plana;</a:t>
            </a:r>
          </a:p>
          <a:p>
            <a:pPr marL="0" lvl="0" indent="0" defTabSz="622300">
              <a:lnSpc>
                <a:spcPct val="90000"/>
              </a:lnSpc>
              <a:spcBef>
                <a:spcPct val="0"/>
              </a:spcBef>
              <a:spcAft>
                <a:spcPct val="35000"/>
              </a:spcAft>
              <a:buNone/>
            </a:pPr>
            <a:r>
              <a:rPr lang="hr-HR" sz="1400" kern="1200" noProof="0">
                <a:latin typeface="+mn-lt"/>
              </a:rPr>
              <a:t>za neke će projekte trebati provesti službenu procjenu utjecaja na okoliš, čije rezultate treba uzeti u obzir kod javne nabave;</a:t>
            </a:r>
          </a:p>
          <a:p>
            <a:pPr marL="0" lvl="0" indent="0" defTabSz="622300">
              <a:lnSpc>
                <a:spcPct val="90000"/>
              </a:lnSpc>
              <a:spcBef>
                <a:spcPct val="0"/>
              </a:spcBef>
              <a:spcAft>
                <a:spcPct val="35000"/>
              </a:spcAft>
              <a:buNone/>
            </a:pPr>
            <a:r>
              <a:rPr lang="hr-HR" sz="1400" kern="1200" noProof="0">
                <a:latin typeface="+mn-lt"/>
              </a:rPr>
              <a:t>Posebni uvjeti o izvršenju o ugovorima o radovima</a:t>
            </a:r>
          </a:p>
        </p:txBody>
      </p:sp>
      <p:sp>
        <p:nvSpPr>
          <p:cNvPr id="12" name="Freeform: Shape 11">
            <a:extLst>
              <a:ext uri="{FF2B5EF4-FFF2-40B4-BE49-F238E27FC236}">
                <a16:creationId xmlns:a16="http://schemas.microsoft.com/office/drawing/2014/main" id="{786A07D5-F09D-30B2-09C2-3E3A76F0E0C6}"/>
              </a:ext>
            </a:extLst>
          </p:cNvPr>
          <p:cNvSpPr/>
          <p:nvPr/>
        </p:nvSpPr>
        <p:spPr>
          <a:xfrm rot="16200000">
            <a:off x="7348611" y="2000684"/>
            <a:ext cx="3446060" cy="3105207"/>
          </a:xfrm>
          <a:custGeom>
            <a:avLst/>
            <a:gdLst>
              <a:gd name="connsiteX0" fmla="*/ 0 w 3105206"/>
              <a:gd name="connsiteY0" fmla="*/ 155260 h 3446060"/>
              <a:gd name="connsiteX1" fmla="*/ 155260 w 3105206"/>
              <a:gd name="connsiteY1" fmla="*/ 0 h 3446060"/>
              <a:gd name="connsiteX2" fmla="*/ 2949946 w 3105206"/>
              <a:gd name="connsiteY2" fmla="*/ 0 h 3446060"/>
              <a:gd name="connsiteX3" fmla="*/ 3105206 w 3105206"/>
              <a:gd name="connsiteY3" fmla="*/ 155260 h 3446060"/>
              <a:gd name="connsiteX4" fmla="*/ 3105206 w 3105206"/>
              <a:gd name="connsiteY4" fmla="*/ 3290800 h 3446060"/>
              <a:gd name="connsiteX5" fmla="*/ 2949946 w 3105206"/>
              <a:gd name="connsiteY5" fmla="*/ 3446060 h 3446060"/>
              <a:gd name="connsiteX6" fmla="*/ 155260 w 3105206"/>
              <a:gd name="connsiteY6" fmla="*/ 3446060 h 3446060"/>
              <a:gd name="connsiteX7" fmla="*/ 0 w 3105206"/>
              <a:gd name="connsiteY7" fmla="*/ 3290800 h 3446060"/>
              <a:gd name="connsiteX8" fmla="*/ 0 w 3105206"/>
              <a:gd name="connsiteY8" fmla="*/ 155260 h 34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206" h="3446060">
                <a:moveTo>
                  <a:pt x="2965303" y="1"/>
                </a:moveTo>
                <a:cubicBezTo>
                  <a:pt x="3042569" y="1"/>
                  <a:pt x="3105206" y="77143"/>
                  <a:pt x="3105206" y="172303"/>
                </a:cubicBezTo>
                <a:lnTo>
                  <a:pt x="3105206" y="3273757"/>
                </a:lnTo>
                <a:cubicBezTo>
                  <a:pt x="3105206" y="3368917"/>
                  <a:pt x="3042569" y="3446059"/>
                  <a:pt x="2965303" y="3446059"/>
                </a:cubicBezTo>
                <a:lnTo>
                  <a:pt x="139903" y="3446059"/>
                </a:lnTo>
                <a:cubicBezTo>
                  <a:pt x="62637" y="3446059"/>
                  <a:pt x="0" y="3368917"/>
                  <a:pt x="0" y="3273757"/>
                </a:cubicBezTo>
                <a:lnTo>
                  <a:pt x="0" y="172303"/>
                </a:lnTo>
                <a:cubicBezTo>
                  <a:pt x="0" y="77143"/>
                  <a:pt x="62637" y="1"/>
                  <a:pt x="139903" y="1"/>
                </a:cubicBezTo>
                <a:lnTo>
                  <a:pt x="2965303" y="1"/>
                </a:lnTo>
                <a:close/>
              </a:path>
            </a:pathLst>
          </a:custGeom>
        </p:spPr>
        <p:style>
          <a:lnRef idx="2">
            <a:schemeClr val="lt1">
              <a:hueOff val="0"/>
              <a:satOff val="0"/>
              <a:lumOff val="0"/>
              <a:alphaOff val="0"/>
            </a:schemeClr>
          </a:lnRef>
          <a:fillRef idx="1">
            <a:schemeClr val="accent6">
              <a:shade val="50000"/>
              <a:hueOff val="245616"/>
              <a:satOff val="-10737"/>
              <a:lumOff val="29307"/>
              <a:alphaOff val="0"/>
            </a:schemeClr>
          </a:fillRef>
          <a:effectRef idx="0">
            <a:schemeClr val="accent6">
              <a:shade val="50000"/>
              <a:hueOff val="245616"/>
              <a:satOff val="-10737"/>
              <a:lumOff val="29307"/>
              <a:alphaOff val="0"/>
            </a:schemeClr>
          </a:effectRef>
          <a:fontRef idx="minor">
            <a:schemeClr val="lt1"/>
          </a:fontRef>
        </p:style>
        <p:txBody>
          <a:bodyPr spcFirstLastPara="0" vert="horz" wrap="square" lIns="620291" tIns="109727" rIns="142240" bIns="2484166" numCol="1" spcCol="1270" anchor="t" anchorCtr="0">
            <a:noAutofit/>
          </a:bodyPr>
          <a:lstStyle/>
          <a:p>
            <a:pPr marL="0" lvl="0" indent="0" algn="r" defTabSz="1422400">
              <a:lnSpc>
                <a:spcPct val="90000"/>
              </a:lnSpc>
              <a:spcBef>
                <a:spcPct val="0"/>
              </a:spcBef>
              <a:spcAft>
                <a:spcPct val="35000"/>
              </a:spcAft>
              <a:buNone/>
            </a:pPr>
            <a:r>
              <a:rPr lang="hr-HR" sz="3200" kern="1200" noProof="0">
                <a:latin typeface="+mn-lt"/>
              </a:rPr>
              <a:t>USLUGE</a:t>
            </a:r>
          </a:p>
        </p:txBody>
      </p:sp>
      <p:sp>
        <p:nvSpPr>
          <p:cNvPr id="13" name="Flowchart: Extract 12">
            <a:extLst>
              <a:ext uri="{FF2B5EF4-FFF2-40B4-BE49-F238E27FC236}">
                <a16:creationId xmlns:a16="http://schemas.microsoft.com/office/drawing/2014/main" id="{106B9F53-A52F-7328-3B5E-19D577F1B8E9}"/>
              </a:ext>
            </a:extLst>
          </p:cNvPr>
          <p:cNvSpPr/>
          <p:nvPr/>
        </p:nvSpPr>
        <p:spPr>
          <a:xfrm rot="5400000">
            <a:off x="7281422" y="4550688"/>
            <a:ext cx="506283" cy="465780"/>
          </a:xfrm>
          <a:prstGeom prst="flowChartExtract">
            <a:avLst/>
          </a:prstGeom>
        </p:spPr>
        <p:style>
          <a:lnRef idx="2">
            <a:schemeClr val="accent6">
              <a:shade val="50000"/>
              <a:hueOff val="368424"/>
              <a:satOff val="-16105"/>
              <a:lumOff val="43961"/>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hr-HR" noProof="0"/>
          </a:p>
        </p:txBody>
      </p:sp>
      <p:sp>
        <p:nvSpPr>
          <p:cNvPr id="14" name="Freeform: Shape 13">
            <a:extLst>
              <a:ext uri="{FF2B5EF4-FFF2-40B4-BE49-F238E27FC236}">
                <a16:creationId xmlns:a16="http://schemas.microsoft.com/office/drawing/2014/main" id="{DE61B524-30A3-A0A0-7FB4-201D0A164F13}"/>
              </a:ext>
            </a:extLst>
          </p:cNvPr>
          <p:cNvSpPr/>
          <p:nvPr/>
        </p:nvSpPr>
        <p:spPr>
          <a:xfrm>
            <a:off x="8197373" y="2060347"/>
            <a:ext cx="2313378" cy="2930267"/>
          </a:xfrm>
          <a:custGeom>
            <a:avLst/>
            <a:gdLst>
              <a:gd name="connsiteX0" fmla="*/ 0 w 2313378"/>
              <a:gd name="connsiteY0" fmla="*/ 0 h 3446060"/>
              <a:gd name="connsiteX1" fmla="*/ 2313378 w 2313378"/>
              <a:gd name="connsiteY1" fmla="*/ 0 h 3446060"/>
              <a:gd name="connsiteX2" fmla="*/ 2313378 w 2313378"/>
              <a:gd name="connsiteY2" fmla="*/ 3446060 h 3446060"/>
              <a:gd name="connsiteX3" fmla="*/ 0 w 2313378"/>
              <a:gd name="connsiteY3" fmla="*/ 3446060 h 3446060"/>
              <a:gd name="connsiteX4" fmla="*/ 0 w 2313378"/>
              <a:gd name="connsiteY4" fmla="*/ 0 h 344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3378" h="3446060">
                <a:moveTo>
                  <a:pt x="0" y="0"/>
                </a:moveTo>
                <a:lnTo>
                  <a:pt x="2313378" y="0"/>
                </a:lnTo>
                <a:lnTo>
                  <a:pt x="2313378" y="3446060"/>
                </a:lnTo>
                <a:lnTo>
                  <a:pt x="0" y="3446060"/>
                </a:lnTo>
                <a:lnTo>
                  <a:pt x="0" y="0"/>
                </a:lnTo>
                <a:close/>
              </a:path>
            </a:pathLst>
          </a:custGeom>
          <a:noFill/>
          <a:ln>
            <a:noFill/>
          </a:ln>
          <a:sp3d/>
        </p:spPr>
        <p:style>
          <a:lnRef idx="2">
            <a:scrgbClr r="0" g="0" b="0"/>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0" tIns="48006" rIns="0" bIns="0" numCol="1" spcCol="1270" anchor="t" anchorCtr="0">
            <a:noAutofit/>
          </a:bodyPr>
          <a:lstStyle/>
          <a:p>
            <a:pPr marL="0" lvl="0" indent="0" defTabSz="622300">
              <a:lnSpc>
                <a:spcPct val="90000"/>
              </a:lnSpc>
              <a:spcBef>
                <a:spcPct val="0"/>
              </a:spcBef>
              <a:spcAft>
                <a:spcPct val="35000"/>
              </a:spcAft>
              <a:buNone/>
            </a:pPr>
            <a:r>
              <a:rPr lang="hr-HR" sz="1400" kern="1200" noProof="0">
                <a:latin typeface="+mn-lt"/>
              </a:rPr>
              <a:t>tehničko iskustvo i znanje te osposobljenost osoblja za izvršenje ugovora na način prihvatljiv za okoliš;</a:t>
            </a:r>
          </a:p>
          <a:p>
            <a:pPr marL="0" lvl="0" indent="0" defTabSz="622300">
              <a:lnSpc>
                <a:spcPct val="90000"/>
              </a:lnSpc>
              <a:spcBef>
                <a:spcPct val="0"/>
              </a:spcBef>
              <a:spcAft>
                <a:spcPct val="35000"/>
              </a:spcAft>
              <a:buNone/>
            </a:pPr>
            <a:r>
              <a:rPr lang="hr-HR" sz="1400" kern="1200" noProof="0">
                <a:latin typeface="+mn-lt"/>
              </a:rPr>
              <a:t>proizvodi/materijali koji se upotrebljavaju pri izvršenju usluge;</a:t>
            </a:r>
          </a:p>
          <a:p>
            <a:pPr marL="0" lvl="0" indent="0" defTabSz="622300">
              <a:lnSpc>
                <a:spcPct val="90000"/>
              </a:lnSpc>
              <a:spcBef>
                <a:spcPct val="0"/>
              </a:spcBef>
              <a:spcAft>
                <a:spcPct val="35000"/>
              </a:spcAft>
              <a:buNone/>
            </a:pPr>
            <a:r>
              <a:rPr lang="hr-HR" sz="1400" kern="1200" noProof="0">
                <a:latin typeface="+mn-lt"/>
              </a:rPr>
              <a:t>postupci upravljanja uspostavljeni za što veće smanjenje utjecaja na okoliš;</a:t>
            </a:r>
          </a:p>
          <a:p>
            <a:pPr marL="0" lvl="0" indent="0" defTabSz="622300">
              <a:lnSpc>
                <a:spcPct val="90000"/>
              </a:lnSpc>
              <a:spcBef>
                <a:spcPct val="0"/>
              </a:spcBef>
              <a:spcAft>
                <a:spcPct val="35000"/>
              </a:spcAft>
              <a:buNone/>
            </a:pPr>
            <a:r>
              <a:rPr lang="hr-HR" sz="1400" kern="1200" noProof="0">
                <a:latin typeface="+mn-lt"/>
              </a:rPr>
              <a:t>potrošnja energije i vode i količina otpada proizvedena pri izvršenju usluge</a:t>
            </a:r>
          </a:p>
        </p:txBody>
      </p:sp>
    </p:spTree>
    <p:extLst>
      <p:ext uri="{BB962C8B-B14F-4D97-AF65-F5344CB8AC3E}">
        <p14:creationId xmlns:p14="http://schemas.microsoft.com/office/powerpoint/2010/main" val="26297431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FF8F-8FD4-A55E-CEC4-E99B20175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DB27C-C8C1-53D3-FE03-0E75554A48A6}"/>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DE2D0235-F81C-2910-E549-E5236E3BD4B9}"/>
              </a:ext>
            </a:extLst>
          </p:cNvPr>
          <p:cNvSpPr>
            <a:spLocks noGrp="1"/>
          </p:cNvSpPr>
          <p:nvPr>
            <p:ph idx="1"/>
          </p:nvPr>
        </p:nvSpPr>
        <p:spPr/>
        <p:txBody>
          <a:bodyPr/>
          <a:lstStyle/>
          <a:p>
            <a:r>
              <a:rPr lang="hr-HR" b="0" i="0">
                <a:solidFill>
                  <a:srgbClr val="231F20"/>
                </a:solidFill>
                <a:effectLst/>
              </a:rPr>
              <a:t>- od 1. siječnja 2025. najmanje 10 %, od 1. siječnja 2028. najmanje 20 %, a od 1. siječnja 2030. najmanje 30 % mora biti ekološki i/ili integrirani poljoprivredni i prehrambeni proizvod, i/ili proizvod iz sustava kvalitete registriran na nacionalnoj i europskoj razini i/ili proizvod iz kratkog lanca opskrbe hranom, s naglaskom na </a:t>
            </a:r>
            <a:r>
              <a:rPr lang="hr-HR" b="0" i="0" err="1">
                <a:solidFill>
                  <a:srgbClr val="231F20"/>
                </a:solidFill>
                <a:effectLst/>
              </a:rPr>
              <a:t>sezonalnost</a:t>
            </a:r>
            <a:r>
              <a:rPr lang="hr-HR" b="0" i="0">
                <a:solidFill>
                  <a:srgbClr val="231F20"/>
                </a:solidFill>
                <a:effectLst/>
              </a:rPr>
              <a:t> i svježinu poljoprivrednih i prehrambenih proizvoda nad drugim proizvodima te skupine</a:t>
            </a:r>
            <a:endParaRPr lang="hr-HR"/>
          </a:p>
        </p:txBody>
      </p:sp>
    </p:spTree>
    <p:extLst>
      <p:ext uri="{BB962C8B-B14F-4D97-AF65-F5344CB8AC3E}">
        <p14:creationId xmlns:p14="http://schemas.microsoft.com/office/powerpoint/2010/main" val="135954236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295C4-47B9-B5DF-4BAB-3F4E799F1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DE58B-187A-9332-AD2D-F590A1BF866E}"/>
              </a:ext>
            </a:extLst>
          </p:cNvPr>
          <p:cNvSpPr>
            <a:spLocks noGrp="1"/>
          </p:cNvSpPr>
          <p:nvPr>
            <p:ph type="title"/>
          </p:nvPr>
        </p:nvSpPr>
        <p:spPr/>
        <p:txBody>
          <a:bodyPr>
            <a:normAutofit/>
          </a:bodyPr>
          <a:lstStyle/>
          <a:p>
            <a:r>
              <a:rPr lang="hr-HR" sz="3200" b="1" i="0" u="none" strike="noStrike">
                <a:solidFill>
                  <a:srgbClr val="231F20"/>
                </a:solidFill>
                <a:effectLst/>
                <a:latin typeface="Minion Pro Cond Disp"/>
              </a:rPr>
              <a:t>ODLUKA </a:t>
            </a:r>
            <a:r>
              <a:rPr lang="hr-HR" sz="3200" b="1" i="0" u="none" strike="noStrike">
                <a:solidFill>
                  <a:srgbClr val="231F20"/>
                </a:solidFill>
                <a:effectLst/>
                <a:latin typeface="Minion Pro Cond"/>
              </a:rPr>
              <a:t>O PROVEDBI ZELENE JAVNE NABAVE</a:t>
            </a:r>
            <a:endParaRPr lang="hr-HR" sz="3200"/>
          </a:p>
        </p:txBody>
      </p:sp>
      <p:sp>
        <p:nvSpPr>
          <p:cNvPr id="3" name="Content Placeholder 2">
            <a:extLst>
              <a:ext uri="{FF2B5EF4-FFF2-40B4-BE49-F238E27FC236}">
                <a16:creationId xmlns:a16="http://schemas.microsoft.com/office/drawing/2014/main" id="{112DD6CD-2A7C-52CE-D9DF-2DD8125AC1E3}"/>
              </a:ext>
            </a:extLst>
          </p:cNvPr>
          <p:cNvSpPr>
            <a:spLocks noGrp="1"/>
          </p:cNvSpPr>
          <p:nvPr>
            <p:ph idx="1"/>
          </p:nvPr>
        </p:nvSpPr>
        <p:spPr/>
        <p:txBody>
          <a:bodyPr/>
          <a:lstStyle/>
          <a:p>
            <a:r>
              <a:rPr lang="hr-HR" b="0" i="0">
                <a:solidFill>
                  <a:srgbClr val="231F20"/>
                </a:solidFill>
                <a:effectLst/>
              </a:rPr>
              <a:t>- ponuditelj mora najmanje 50 % prehrambenih proizvoda ponuditi iz vlastite proizvodnje ili najmanje 50 % od mikro, malih i srednjih poljoprivrednih proizvođača. Ova dva kriterija se mogu zbrajati</a:t>
            </a:r>
            <a:endParaRPr lang="hr-HR"/>
          </a:p>
        </p:txBody>
      </p:sp>
    </p:spTree>
    <p:extLst>
      <p:ext uri="{BB962C8B-B14F-4D97-AF65-F5344CB8AC3E}">
        <p14:creationId xmlns:p14="http://schemas.microsoft.com/office/powerpoint/2010/main" val="12729909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A06B-274E-8472-DF60-09CC71694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DBD68-8358-F04A-9CA9-ADE1BCE7CB6D}"/>
              </a:ext>
            </a:extLst>
          </p:cNvPr>
          <p:cNvSpPr>
            <a:spLocks noGrp="1"/>
          </p:cNvSpPr>
          <p:nvPr>
            <p:ph type="title"/>
          </p:nvPr>
        </p:nvSpPr>
        <p:spPr/>
        <p:txBody>
          <a:bodyPr>
            <a:normAutofit/>
          </a:bodyPr>
          <a:lstStyle/>
          <a:p>
            <a:r>
              <a:rPr lang="hr-HR"/>
              <a:t>Primjeri:</a:t>
            </a:r>
          </a:p>
        </p:txBody>
      </p:sp>
      <p:sp>
        <p:nvSpPr>
          <p:cNvPr id="3" name="Content Placeholder 2">
            <a:extLst>
              <a:ext uri="{FF2B5EF4-FFF2-40B4-BE49-F238E27FC236}">
                <a16:creationId xmlns:a16="http://schemas.microsoft.com/office/drawing/2014/main" id="{8CE93712-33F3-9414-D869-23F29C44315A}"/>
              </a:ext>
            </a:extLst>
          </p:cNvPr>
          <p:cNvSpPr>
            <a:spLocks noGrp="1"/>
          </p:cNvSpPr>
          <p:nvPr>
            <p:ph idx="1"/>
          </p:nvPr>
        </p:nvSpPr>
        <p:spPr/>
        <p:txBody>
          <a:bodyPr/>
          <a:lstStyle/>
          <a:p>
            <a:pPr marL="514350" indent="-514350">
              <a:buAutoNum type="arabicPeriod"/>
            </a:pPr>
            <a:r>
              <a:rPr lang="hr-HR" i="0">
                <a:solidFill>
                  <a:srgbClr val="000000"/>
                </a:solidFill>
                <a:effectLst/>
                <a:latin typeface="Source Sans Pro" panose="020B0503030403020204" pitchFamily="34" charset="0"/>
              </a:rPr>
              <a:t>Osnovna škola VODICE</a:t>
            </a:r>
            <a:r>
              <a:rPr lang="hr-HR" i="1">
                <a:solidFill>
                  <a:srgbClr val="000000"/>
                </a:solidFill>
                <a:effectLst/>
                <a:latin typeface="Source Sans Pro" panose="020B0503030403020204" pitchFamily="34" charset="0"/>
              </a:rPr>
              <a:t>- </a:t>
            </a:r>
            <a:r>
              <a:rPr lang="pl-PL" b="0" i="1">
                <a:solidFill>
                  <a:srgbClr val="000000"/>
                </a:solidFill>
                <a:effectLst/>
                <a:latin typeface="Source Sans Pro" panose="020B0503030403020204" pitchFamily="34" charset="0"/>
              </a:rPr>
              <a:t>Državna prehrana marende - školski obroci</a:t>
            </a:r>
          </a:p>
          <a:p>
            <a:pPr marL="514350" indent="-514350">
              <a:buAutoNum type="arabicPeriod"/>
            </a:pPr>
            <a:r>
              <a:rPr lang="hr-HR">
                <a:solidFill>
                  <a:srgbClr val="000000"/>
                </a:solidFill>
                <a:effectLst/>
                <a:latin typeface="Source Sans Pro" panose="020B0503030403020204" pitchFamily="34" charset="0"/>
              </a:rPr>
              <a:t>Javna ustanova Nacionalni park Plitvička jezera- </a:t>
            </a:r>
            <a:r>
              <a:rPr lang="hr-HR" b="0" i="1">
                <a:solidFill>
                  <a:srgbClr val="000000"/>
                </a:solidFill>
                <a:effectLst/>
                <a:latin typeface="Source Sans Pro" panose="020B0503030403020204" pitchFamily="34" charset="0"/>
              </a:rPr>
              <a:t>KUPNJA KRUHA I KRUŠNIH PROIZVODA</a:t>
            </a:r>
          </a:p>
          <a:p>
            <a:pPr marL="514350" indent="-514350">
              <a:buAutoNum type="arabicPeriod"/>
            </a:pPr>
            <a:r>
              <a:rPr lang="hr-HR">
                <a:solidFill>
                  <a:srgbClr val="000000"/>
                </a:solidFill>
                <a:effectLst/>
                <a:latin typeface="Source Sans Pro" panose="020B0503030403020204" pitchFamily="34" charset="0"/>
              </a:rPr>
              <a:t>Javna ustanova Nacionalni park Plitvička jezera- </a:t>
            </a:r>
            <a:r>
              <a:rPr lang="hr-HR" b="0" i="1">
                <a:solidFill>
                  <a:srgbClr val="000000"/>
                </a:solidFill>
                <a:effectLst/>
                <a:latin typeface="Source Sans Pro" panose="020B0503030403020204" pitchFamily="34" charset="0"/>
              </a:rPr>
              <a:t>KUPNJA SVJEŽEG MESA ZA UGOSTITELJSTVO I TRGOVINU</a:t>
            </a:r>
            <a:endParaRPr lang="hr-HR">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185299836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7123-C324-CAEC-AD62-AF21AA693E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B28D7-D0CD-DD69-B265-ADDDA2CB7079}"/>
              </a:ext>
            </a:extLst>
          </p:cNvPr>
          <p:cNvSpPr>
            <a:spLocks noGrp="1"/>
          </p:cNvSpPr>
          <p:nvPr>
            <p:ph type="title"/>
          </p:nvPr>
        </p:nvSpPr>
        <p:spPr>
          <a:xfrm>
            <a:off x="1328787" y="676047"/>
            <a:ext cx="9534426" cy="1200285"/>
          </a:xfrm>
        </p:spPr>
        <p:txBody>
          <a:bodyPr>
            <a:normAutofit/>
          </a:bodyPr>
          <a:lstStyle/>
          <a:p>
            <a:r>
              <a:rPr lang="hr-HR" sz="3200" b="0">
                <a:solidFill>
                  <a:schemeClr val="tx1"/>
                </a:solidFill>
              </a:rPr>
              <a:t>Primjer 1. Osnovna škola VODICE- Državna prehrana marende - školski obroci</a:t>
            </a:r>
          </a:p>
        </p:txBody>
      </p:sp>
      <p:sp>
        <p:nvSpPr>
          <p:cNvPr id="3" name="Content Placeholder 2">
            <a:extLst>
              <a:ext uri="{FF2B5EF4-FFF2-40B4-BE49-F238E27FC236}">
                <a16:creationId xmlns:a16="http://schemas.microsoft.com/office/drawing/2014/main" id="{043AADC8-73AF-A8DA-1794-90A42C04411C}"/>
              </a:ext>
            </a:extLst>
          </p:cNvPr>
          <p:cNvSpPr>
            <a:spLocks noGrp="1"/>
          </p:cNvSpPr>
          <p:nvPr>
            <p:ph idx="1"/>
          </p:nvPr>
        </p:nvSpPr>
        <p:spPr/>
        <p:txBody>
          <a:bodyPr>
            <a:normAutofit/>
          </a:bodyPr>
          <a:lstStyle/>
          <a:p>
            <a:r>
              <a:rPr lang="hr-HR">
                <a:solidFill>
                  <a:schemeClr val="tx1"/>
                </a:solidFill>
              </a:rPr>
              <a:t>Opis predmeta nabave: 2024. godina</a:t>
            </a:r>
          </a:p>
          <a:p>
            <a:r>
              <a:rPr lang="pl-PL" i="0">
                <a:solidFill>
                  <a:srgbClr val="000000"/>
                </a:solidFill>
                <a:effectLst/>
              </a:rPr>
              <a:t>Državna prehrana marende - školski obroci</a:t>
            </a:r>
          </a:p>
          <a:p>
            <a:r>
              <a:rPr lang="hr-HR">
                <a:solidFill>
                  <a:srgbClr val="000000"/>
                </a:solidFill>
                <a:latin typeface="Source Sans Pro" panose="020B0503030403020204" pitchFamily="34" charset="0"/>
              </a:rPr>
              <a:t>PV: 192</a:t>
            </a:r>
            <a:r>
              <a:rPr lang="hr-HR" i="0">
                <a:solidFill>
                  <a:srgbClr val="000000"/>
                </a:solidFill>
                <a:effectLst/>
                <a:latin typeface="Source Sans Pro" panose="020B0503030403020204" pitchFamily="34" charset="0"/>
              </a:rPr>
              <a:t>.000,00</a:t>
            </a:r>
            <a:r>
              <a:rPr lang="hr-HR">
                <a:solidFill>
                  <a:srgbClr val="000000"/>
                </a:solidFill>
                <a:latin typeface="Source Sans Pro" panose="020B0503030403020204" pitchFamily="34" charset="0"/>
              </a:rPr>
              <a:t> EUR</a:t>
            </a:r>
          </a:p>
        </p:txBody>
      </p:sp>
    </p:spTree>
    <p:extLst>
      <p:ext uri="{BB962C8B-B14F-4D97-AF65-F5344CB8AC3E}">
        <p14:creationId xmlns:p14="http://schemas.microsoft.com/office/powerpoint/2010/main" val="140423593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98D4-2807-D43C-EA94-F2318CD65E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3BAD8-9E62-4612-1C73-1CF71122DEF7}"/>
              </a:ext>
            </a:extLst>
          </p:cNvPr>
          <p:cNvSpPr>
            <a:spLocks noGrp="1"/>
          </p:cNvSpPr>
          <p:nvPr>
            <p:ph type="title"/>
          </p:nvPr>
        </p:nvSpPr>
        <p:spPr/>
        <p:txBody>
          <a:bodyPr>
            <a:normAutofit/>
          </a:bodyPr>
          <a:lstStyle/>
          <a:p>
            <a:r>
              <a:rPr lang="hr-HR" sz="3200" b="0">
                <a:solidFill>
                  <a:schemeClr val="tx1"/>
                </a:solidFill>
              </a:rPr>
              <a:t>Primjer 1. Osnovna škola VODICE- Državna prehrana marende - školski obroci</a:t>
            </a:r>
            <a:endParaRPr lang="hr-HR"/>
          </a:p>
        </p:txBody>
      </p:sp>
      <p:sp>
        <p:nvSpPr>
          <p:cNvPr id="3" name="Content Placeholder 2">
            <a:extLst>
              <a:ext uri="{FF2B5EF4-FFF2-40B4-BE49-F238E27FC236}">
                <a16:creationId xmlns:a16="http://schemas.microsoft.com/office/drawing/2014/main" id="{9BFBC742-8984-46DE-13C7-906E9E73F54A}"/>
              </a:ext>
            </a:extLst>
          </p:cNvPr>
          <p:cNvSpPr>
            <a:spLocks noGrp="1"/>
          </p:cNvSpPr>
          <p:nvPr>
            <p:ph idx="1"/>
          </p:nvPr>
        </p:nvSpPr>
        <p:spPr/>
        <p:txBody>
          <a:bodyPr>
            <a:normAutofit/>
          </a:bodyPr>
          <a:lstStyle/>
          <a:p>
            <a:r>
              <a:rPr lang="hr-HR">
                <a:solidFill>
                  <a:schemeClr val="tx1"/>
                </a:solidFill>
              </a:rPr>
              <a:t>Kriterij za odabir ponude:</a:t>
            </a:r>
          </a:p>
          <a:p>
            <a:pPr algn="l"/>
            <a:r>
              <a:rPr lang="pl-PL" b="0" i="0" u="none" strike="noStrike" baseline="0">
                <a:solidFill>
                  <a:schemeClr val="tx1"/>
                </a:solidFill>
                <a:latin typeface="CIDFont+F5"/>
              </a:rPr>
              <a:t>1. Cijena ponude: 50 bodova</a:t>
            </a:r>
          </a:p>
          <a:p>
            <a:pPr algn="l"/>
            <a:r>
              <a:rPr lang="hr-HR" b="0" i="0" u="sng" strike="noStrike" baseline="0">
                <a:solidFill>
                  <a:schemeClr val="tx1"/>
                </a:solidFill>
                <a:latin typeface="CIDFont+F5"/>
              </a:rPr>
              <a:t>2. </a:t>
            </a:r>
            <a:r>
              <a:rPr lang="hr-HR" b="0" i="0" u="sng">
                <a:solidFill>
                  <a:srgbClr val="000000"/>
                </a:solidFill>
                <a:effectLst/>
                <a:latin typeface="Source Sans Pro" panose="020B0503030403020204" pitchFamily="34" charset="0"/>
              </a:rPr>
              <a:t>Povratnost ambalaže pojedinačnih obroka</a:t>
            </a:r>
            <a:r>
              <a:rPr lang="hr-HR" b="0" i="0" u="sng" strike="noStrike" baseline="0">
                <a:solidFill>
                  <a:schemeClr val="tx1"/>
                </a:solidFill>
                <a:latin typeface="CIDFont+F5"/>
              </a:rPr>
              <a:t>: 30 bodova</a:t>
            </a:r>
          </a:p>
          <a:p>
            <a:pPr algn="l"/>
            <a:r>
              <a:rPr lang="pl-PL" b="0" i="0" u="sng" strike="noStrike" baseline="0">
                <a:solidFill>
                  <a:schemeClr val="tx1"/>
                </a:solidFill>
                <a:latin typeface="CIDFont+F5"/>
              </a:rPr>
              <a:t>3. </a:t>
            </a:r>
            <a:r>
              <a:rPr lang="hr-HR" b="0" i="0" u="sng">
                <a:solidFill>
                  <a:srgbClr val="000000"/>
                </a:solidFill>
                <a:effectLst/>
                <a:latin typeface="Source Sans Pro" panose="020B0503030403020204" pitchFamily="34" charset="0"/>
              </a:rPr>
              <a:t>Kratki lanci opskrbe</a:t>
            </a:r>
            <a:r>
              <a:rPr lang="pl-PL" b="0" i="0" u="sng" strike="noStrike" baseline="0">
                <a:solidFill>
                  <a:schemeClr val="tx1"/>
                </a:solidFill>
                <a:latin typeface="CIDFont+F5"/>
              </a:rPr>
              <a:t>: 20 bodova</a:t>
            </a:r>
            <a:endParaRPr lang="hr-HR" u="sng">
              <a:solidFill>
                <a:schemeClr val="tx1"/>
              </a:solidFill>
            </a:endParaRPr>
          </a:p>
          <a:p>
            <a:endParaRPr lang="hr-HR"/>
          </a:p>
          <a:p>
            <a:endParaRPr lang="hr-HR"/>
          </a:p>
        </p:txBody>
      </p:sp>
    </p:spTree>
    <p:extLst>
      <p:ext uri="{BB962C8B-B14F-4D97-AF65-F5344CB8AC3E}">
        <p14:creationId xmlns:p14="http://schemas.microsoft.com/office/powerpoint/2010/main" val="38966105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BB32A-B0AD-7942-F2BB-AE70AAD2A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DEA56-0A15-8DA8-E649-64152CC0A320}"/>
              </a:ext>
            </a:extLst>
          </p:cNvPr>
          <p:cNvSpPr>
            <a:spLocks noGrp="1"/>
          </p:cNvSpPr>
          <p:nvPr>
            <p:ph type="title"/>
          </p:nvPr>
        </p:nvSpPr>
        <p:spPr/>
        <p:txBody>
          <a:bodyPr>
            <a:normAutofit/>
          </a:bodyPr>
          <a:lstStyle/>
          <a:p>
            <a:r>
              <a:rPr lang="hr-HR" sz="3200" b="0">
                <a:solidFill>
                  <a:schemeClr val="tx1"/>
                </a:solidFill>
              </a:rPr>
              <a:t>Primjer 1. Osnovna škola VODICE- Državna prehrana marende - školski obroci</a:t>
            </a:r>
            <a:endParaRPr lang="hr-HR"/>
          </a:p>
        </p:txBody>
      </p:sp>
      <p:sp>
        <p:nvSpPr>
          <p:cNvPr id="3" name="Content Placeholder 2">
            <a:extLst>
              <a:ext uri="{FF2B5EF4-FFF2-40B4-BE49-F238E27FC236}">
                <a16:creationId xmlns:a16="http://schemas.microsoft.com/office/drawing/2014/main" id="{409DB29B-ECE1-A778-5149-4605434F9527}"/>
              </a:ext>
            </a:extLst>
          </p:cNvPr>
          <p:cNvSpPr>
            <a:spLocks noGrp="1"/>
          </p:cNvSpPr>
          <p:nvPr>
            <p:ph idx="1"/>
          </p:nvPr>
        </p:nvSpPr>
        <p:spPr/>
        <p:txBody>
          <a:bodyPr>
            <a:normAutofit fontScale="92500" lnSpcReduction="20000"/>
          </a:bodyPr>
          <a:lstStyle/>
          <a:p>
            <a:r>
              <a:rPr lang="hr-HR">
                <a:solidFill>
                  <a:schemeClr val="tx1"/>
                </a:solidFill>
              </a:rPr>
              <a:t>Kriterij za odabir ponude:</a:t>
            </a:r>
          </a:p>
          <a:p>
            <a:pPr algn="l"/>
            <a:r>
              <a:rPr lang="hr-HR" b="0" i="0" u="sng" strike="noStrike" baseline="0">
                <a:solidFill>
                  <a:schemeClr val="tx1"/>
                </a:solidFill>
                <a:latin typeface="CIDFont+F5"/>
              </a:rPr>
              <a:t>2. </a:t>
            </a:r>
            <a:r>
              <a:rPr lang="hr-HR" b="0" i="0" u="sng">
                <a:solidFill>
                  <a:srgbClr val="000000"/>
                </a:solidFill>
                <a:effectLst/>
                <a:latin typeface="Source Sans Pro" panose="020B0503030403020204" pitchFamily="34" charset="0"/>
              </a:rPr>
              <a:t>Povratnost ambalaže pojedinačnih obroka</a:t>
            </a:r>
            <a:r>
              <a:rPr lang="hr-HR" b="0" i="0" u="sng" strike="noStrike" baseline="0">
                <a:solidFill>
                  <a:schemeClr val="tx1"/>
                </a:solidFill>
                <a:latin typeface="CIDFont+F5"/>
              </a:rPr>
              <a:t>: 30 bodova</a:t>
            </a:r>
          </a:p>
          <a:p>
            <a:r>
              <a:rPr lang="hr-HR">
                <a:solidFill>
                  <a:schemeClr val="tx1"/>
                </a:solidFill>
              </a:rPr>
              <a:t>Ovim kriterijem se ocjenjuje mogućnost povrata ambalaže s ciljem očuvanja okoliša.</a:t>
            </a:r>
          </a:p>
          <a:p>
            <a:pPr marL="514350" indent="-514350">
              <a:buAutoNum type="arabicPlain"/>
            </a:pPr>
            <a:r>
              <a:rPr lang="pl-PL">
                <a:solidFill>
                  <a:schemeClr val="tx1"/>
                </a:solidFill>
              </a:rPr>
              <a:t>Povratna ambalaža više od 70 %         30,00</a:t>
            </a:r>
          </a:p>
          <a:p>
            <a:pPr marL="514350" indent="-514350">
              <a:buAutoNum type="arabicPlain"/>
            </a:pPr>
            <a:r>
              <a:rPr lang="pl-PL">
                <a:solidFill>
                  <a:schemeClr val="tx1"/>
                </a:solidFill>
              </a:rPr>
              <a:t>Povratna ambalaža od 30 do 69 %	20,00	</a:t>
            </a:r>
          </a:p>
          <a:p>
            <a:r>
              <a:rPr lang="pl-PL">
                <a:solidFill>
                  <a:schemeClr val="tx1"/>
                </a:solidFill>
              </a:rPr>
              <a:t>3     Povratna ambalaža od 10 do 29 %	10,00	</a:t>
            </a:r>
          </a:p>
          <a:p>
            <a:r>
              <a:rPr lang="pl-PL">
                <a:solidFill>
                  <a:schemeClr val="tx1"/>
                </a:solidFill>
              </a:rPr>
              <a:t>4     Povratna ambalaža od 0 do 9 %	0,00	</a:t>
            </a:r>
          </a:p>
          <a:p>
            <a:endParaRPr lang="hr-HR"/>
          </a:p>
        </p:txBody>
      </p:sp>
    </p:spTree>
    <p:extLst>
      <p:ext uri="{BB962C8B-B14F-4D97-AF65-F5344CB8AC3E}">
        <p14:creationId xmlns:p14="http://schemas.microsoft.com/office/powerpoint/2010/main" val="328333765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181A4-F99E-9425-0F19-880E64C0F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61703-E45D-6C8E-23CF-85C546B190B5}"/>
              </a:ext>
            </a:extLst>
          </p:cNvPr>
          <p:cNvSpPr>
            <a:spLocks noGrp="1"/>
          </p:cNvSpPr>
          <p:nvPr>
            <p:ph type="title"/>
          </p:nvPr>
        </p:nvSpPr>
        <p:spPr/>
        <p:txBody>
          <a:bodyPr>
            <a:normAutofit/>
          </a:bodyPr>
          <a:lstStyle/>
          <a:p>
            <a:r>
              <a:rPr lang="hr-HR" sz="3200" b="0">
                <a:solidFill>
                  <a:schemeClr val="tx1"/>
                </a:solidFill>
              </a:rPr>
              <a:t>Primjer 1. Osnovna škola VODICE- Državna prehrana marende - školski obroci</a:t>
            </a:r>
            <a:endParaRPr lang="hr-HR"/>
          </a:p>
        </p:txBody>
      </p:sp>
      <p:sp>
        <p:nvSpPr>
          <p:cNvPr id="3" name="Content Placeholder 2">
            <a:extLst>
              <a:ext uri="{FF2B5EF4-FFF2-40B4-BE49-F238E27FC236}">
                <a16:creationId xmlns:a16="http://schemas.microsoft.com/office/drawing/2014/main" id="{CFAF991F-7A0F-A9EA-6B05-BE5C3F9DFC2A}"/>
              </a:ext>
            </a:extLst>
          </p:cNvPr>
          <p:cNvSpPr>
            <a:spLocks noGrp="1"/>
          </p:cNvSpPr>
          <p:nvPr>
            <p:ph idx="1"/>
          </p:nvPr>
        </p:nvSpPr>
        <p:spPr/>
        <p:txBody>
          <a:bodyPr>
            <a:normAutofit fontScale="85000" lnSpcReduction="20000"/>
          </a:bodyPr>
          <a:lstStyle/>
          <a:p>
            <a:r>
              <a:rPr lang="hr-HR">
                <a:solidFill>
                  <a:schemeClr val="tx1"/>
                </a:solidFill>
              </a:rPr>
              <a:t>Kriterij za odabir ponude:</a:t>
            </a:r>
          </a:p>
          <a:p>
            <a:pPr algn="l"/>
            <a:r>
              <a:rPr lang="pl-PL" b="0" i="0" u="sng" strike="noStrike" baseline="0">
                <a:solidFill>
                  <a:schemeClr val="tx1"/>
                </a:solidFill>
                <a:latin typeface="CIDFont+F5"/>
              </a:rPr>
              <a:t>3. </a:t>
            </a:r>
            <a:r>
              <a:rPr lang="hr-HR" b="0" i="0" u="sng">
                <a:solidFill>
                  <a:srgbClr val="000000"/>
                </a:solidFill>
                <a:effectLst/>
                <a:latin typeface="Source Sans Pro" panose="020B0503030403020204" pitchFamily="34" charset="0"/>
              </a:rPr>
              <a:t>Kratki lanci opskrbe</a:t>
            </a:r>
            <a:r>
              <a:rPr lang="pl-PL" b="0" i="0" u="sng" strike="noStrike" baseline="0">
                <a:solidFill>
                  <a:schemeClr val="tx1"/>
                </a:solidFill>
                <a:latin typeface="CIDFont+F5"/>
              </a:rPr>
              <a:t>: 20 bodova</a:t>
            </a:r>
            <a:endParaRPr lang="hr-HR" u="sng">
              <a:solidFill>
                <a:schemeClr val="tx1"/>
              </a:solidFill>
            </a:endParaRPr>
          </a:p>
          <a:p>
            <a:r>
              <a:rPr lang="hr-HR">
                <a:solidFill>
                  <a:schemeClr val="tx1"/>
                </a:solidFill>
              </a:rPr>
              <a:t>Ovim kriterijem ocjenjuje se vrijeme dostave u minutama s ciljem očuvanja kvalitete obroka i očuvanja okoliša.</a:t>
            </a:r>
          </a:p>
          <a:p>
            <a:pPr marL="514350" indent="-514350">
              <a:buAutoNum type="arabicPeriod"/>
            </a:pPr>
            <a:r>
              <a:rPr lang="pt-BR" sz="2400">
                <a:solidFill>
                  <a:schemeClr val="tx1"/>
                </a:solidFill>
              </a:rPr>
              <a:t>Dostava do 15 min	</a:t>
            </a:r>
            <a:r>
              <a:rPr lang="hr-HR" sz="2400">
                <a:solidFill>
                  <a:schemeClr val="tx1"/>
                </a:solidFill>
              </a:rPr>
              <a:t>                        </a:t>
            </a:r>
            <a:r>
              <a:rPr lang="pt-BR" sz="2400">
                <a:solidFill>
                  <a:schemeClr val="tx1"/>
                </a:solidFill>
              </a:rPr>
              <a:t>20,00</a:t>
            </a:r>
            <a:endParaRPr lang="hr-HR" sz="2400">
              <a:solidFill>
                <a:schemeClr val="tx1"/>
              </a:solidFill>
            </a:endParaRPr>
          </a:p>
          <a:p>
            <a:pPr marL="514350" indent="-514350">
              <a:buAutoNum type="arabicPeriod"/>
            </a:pPr>
            <a:r>
              <a:rPr lang="pl-PL" sz="2400" b="0" i="0">
                <a:solidFill>
                  <a:schemeClr val="tx1"/>
                </a:solidFill>
                <a:effectLst/>
                <a:latin typeface="Source Sans Pro" panose="020B0503030403020204" pitchFamily="34" charset="0"/>
              </a:rPr>
              <a:t>Dostava više od 15 do 29 min           15,00 </a:t>
            </a:r>
            <a:endParaRPr lang="hr-HR" sz="2400">
              <a:solidFill>
                <a:schemeClr val="tx1"/>
              </a:solidFill>
            </a:endParaRPr>
          </a:p>
          <a:p>
            <a:pPr marL="514350" indent="-514350">
              <a:buAutoNum type="arabicPeriod"/>
            </a:pPr>
            <a:r>
              <a:rPr lang="pl-PL" sz="2400" b="0" i="0">
                <a:solidFill>
                  <a:schemeClr val="tx1"/>
                </a:solidFill>
                <a:effectLst/>
                <a:latin typeface="Source Sans Pro" panose="020B0503030403020204" pitchFamily="34" charset="0"/>
              </a:rPr>
              <a:t>Dostava više od 30 do 45 min           10,00</a:t>
            </a:r>
          </a:p>
          <a:p>
            <a:pPr marL="514350" indent="-514350">
              <a:buAutoNum type="arabicPeriod"/>
            </a:pPr>
            <a:r>
              <a:rPr lang="pl-PL" sz="2400" b="0" i="0">
                <a:solidFill>
                  <a:schemeClr val="tx1"/>
                </a:solidFill>
                <a:effectLst/>
                <a:latin typeface="Source Sans Pro" panose="020B0503030403020204" pitchFamily="34" charset="0"/>
              </a:rPr>
              <a:t>Dostava više od 46 do 60 min             5,00</a:t>
            </a:r>
          </a:p>
          <a:p>
            <a:pPr marL="514350" indent="-514350">
              <a:buAutoNum type="arabicPeriod"/>
            </a:pPr>
            <a:r>
              <a:rPr lang="pl-PL" sz="2400" b="0" i="0">
                <a:solidFill>
                  <a:schemeClr val="tx1"/>
                </a:solidFill>
                <a:effectLst/>
                <a:latin typeface="Source Sans Pro" panose="020B0503030403020204" pitchFamily="34" charset="0"/>
              </a:rPr>
              <a:t>Dostava više od 60 min  do max 70  0,00</a:t>
            </a:r>
            <a:endParaRPr lang="hr-HR" sz="2400">
              <a:solidFill>
                <a:schemeClr val="tx1"/>
              </a:solidFill>
            </a:endParaRPr>
          </a:p>
        </p:txBody>
      </p:sp>
    </p:spTree>
    <p:extLst>
      <p:ext uri="{BB962C8B-B14F-4D97-AF65-F5344CB8AC3E}">
        <p14:creationId xmlns:p14="http://schemas.microsoft.com/office/powerpoint/2010/main" val="224015883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280B1-49AD-B551-5D20-2B0549C71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466EC-2302-9A3C-787F-1F58184BEF50}"/>
              </a:ext>
            </a:extLst>
          </p:cNvPr>
          <p:cNvSpPr>
            <a:spLocks noGrp="1"/>
          </p:cNvSpPr>
          <p:nvPr>
            <p:ph type="title"/>
          </p:nvPr>
        </p:nvSpPr>
        <p:spPr/>
        <p:txBody>
          <a:bodyPr>
            <a:normAutofit/>
          </a:bodyPr>
          <a:lstStyle/>
          <a:p>
            <a:r>
              <a:rPr lang="hr-HR" sz="3200" b="0">
                <a:solidFill>
                  <a:schemeClr val="tx1"/>
                </a:solidFill>
              </a:rPr>
              <a:t>Primjer 1. Osnovna škola VODICE- Državna prehrana marende - školski obroci</a:t>
            </a:r>
            <a:endParaRPr lang="hr-HR"/>
          </a:p>
        </p:txBody>
      </p:sp>
      <p:sp>
        <p:nvSpPr>
          <p:cNvPr id="3" name="Content Placeholder 2">
            <a:extLst>
              <a:ext uri="{FF2B5EF4-FFF2-40B4-BE49-F238E27FC236}">
                <a16:creationId xmlns:a16="http://schemas.microsoft.com/office/drawing/2014/main" id="{B596EAAB-942E-F831-9B84-F7B0F045A365}"/>
              </a:ext>
            </a:extLst>
          </p:cNvPr>
          <p:cNvSpPr>
            <a:spLocks noGrp="1"/>
          </p:cNvSpPr>
          <p:nvPr>
            <p:ph idx="1"/>
          </p:nvPr>
        </p:nvSpPr>
        <p:spPr/>
        <p:txBody>
          <a:bodyPr>
            <a:normAutofit fontScale="92500" lnSpcReduction="10000"/>
          </a:bodyPr>
          <a:lstStyle/>
          <a:p>
            <a:r>
              <a:rPr lang="hr-HR" sz="1900" b="1">
                <a:solidFill>
                  <a:schemeClr val="tx1"/>
                </a:solidFill>
              </a:rPr>
              <a:t>Tehničke specifikacije:</a:t>
            </a:r>
          </a:p>
          <a:p>
            <a:pPr algn="l"/>
            <a:r>
              <a:rPr lang="hr-HR" sz="1900" b="0" i="0" u="none" strike="noStrike" baseline="0">
                <a:solidFill>
                  <a:srgbClr val="000000"/>
                </a:solidFill>
                <a:latin typeface="Futura XBlkCn BT"/>
              </a:rPr>
              <a:t> NACIONALNE SMJERNICE ZA PREHRANU UČENIKA U OSNOVNIM ŠKOLAMA	 - </a:t>
            </a:r>
          </a:p>
          <a:p>
            <a:r>
              <a:rPr lang="hr-HR" sz="1900" b="0" i="0" u="none" strike="noStrike" baseline="0">
                <a:solidFill>
                  <a:srgbClr val="000000"/>
                </a:solidFill>
                <a:latin typeface="Futura XBlkCn BT"/>
              </a:rPr>
              <a:t> MINISTARSTVO ZDRAVLJA REPUBLIKE HRVATSKE	</a:t>
            </a:r>
          </a:p>
          <a:p>
            <a:r>
              <a:rPr lang="hr-HR" sz="1900" b="0" i="0" u="none" strike="noStrike" baseline="0">
                <a:solidFill>
                  <a:srgbClr val="000000"/>
                </a:solidFill>
                <a:latin typeface="Futura XBlkCn BT"/>
              </a:rPr>
              <a:t> </a:t>
            </a:r>
            <a:r>
              <a:rPr lang="nn-NO" sz="1900" b="0" i="0" u="none" strike="noStrike" baseline="0">
                <a:solidFill>
                  <a:srgbClr val="000000"/>
                </a:solidFill>
                <a:latin typeface="Futura XBlkCn BT"/>
              </a:rPr>
              <a:t>7. 2. Ocjenjivanje kvalitete ponude i odabir dobavljača</a:t>
            </a:r>
          </a:p>
          <a:p>
            <a:pPr algn="just"/>
            <a:r>
              <a:rPr lang="hr-HR" sz="1900" b="0" i="0" u="none" strike="noStrike" baseline="0">
                <a:solidFill>
                  <a:srgbClr val="000000"/>
                </a:solidFill>
                <a:latin typeface="Myriad Pro"/>
              </a:rPr>
              <a:t>1) Prednost dati hrani s kratkim lancem tj. korištenju proizvoda koje je kratko putovalo i imalo mali broj posrednika do dolaska u kuhinju odnosno na stol. U sukladnosti s propisima, dobro rješenje može biti opskrba iz lokalnih izvora jer se na taj način zbog kraćeg prijevoza, skladištenja i optimalne zrelosti, može dobiti bolja kvaliteta i hranjiva vrijednost sirovina.</a:t>
            </a:r>
          </a:p>
          <a:p>
            <a:pPr algn="just"/>
            <a:r>
              <a:rPr lang="hr-HR" sz="1900" b="0" i="0" u="none" strike="noStrike" baseline="0">
                <a:solidFill>
                  <a:srgbClr val="000000"/>
                </a:solidFill>
                <a:latin typeface="Myriad Pro"/>
              </a:rPr>
              <a:t>2) Vrijeme prijevoza obroka trebalo bi biti što je moguće kraće. U tom smislu korisno bi bilo odrediti koliko se najduže može prevoziti određena hrana (naročito topli obrok).</a:t>
            </a:r>
          </a:p>
          <a:p>
            <a:pPr algn="just"/>
            <a:r>
              <a:rPr lang="pl-PL" sz="1900" b="0" i="0" u="none" strike="noStrike" baseline="0">
                <a:solidFill>
                  <a:srgbClr val="000000"/>
                </a:solidFill>
                <a:latin typeface="Myriad Pro"/>
              </a:rPr>
              <a:t>3) Zaštićeni lokalni specijaliteti i tradicionalna jela.</a:t>
            </a:r>
            <a:endParaRPr lang="hr-HR" sz="1900" b="0" i="0" u="none" strike="noStrike" baseline="0">
              <a:solidFill>
                <a:srgbClr val="000000"/>
              </a:solidFill>
              <a:latin typeface="Futura XBlkCn BT"/>
            </a:endParaRPr>
          </a:p>
          <a:p>
            <a:endParaRPr lang="hr-HR">
              <a:solidFill>
                <a:schemeClr val="tx1"/>
              </a:solidFill>
            </a:endParaRPr>
          </a:p>
        </p:txBody>
      </p:sp>
    </p:spTree>
    <p:extLst>
      <p:ext uri="{BB962C8B-B14F-4D97-AF65-F5344CB8AC3E}">
        <p14:creationId xmlns:p14="http://schemas.microsoft.com/office/powerpoint/2010/main" val="71482306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76570-76C6-F464-8270-A32A35945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9C1D04-6ECF-641B-CE41-AEA8F2E4B569}"/>
              </a:ext>
            </a:extLst>
          </p:cNvPr>
          <p:cNvSpPr>
            <a:spLocks noGrp="1"/>
          </p:cNvSpPr>
          <p:nvPr>
            <p:ph type="title"/>
          </p:nvPr>
        </p:nvSpPr>
        <p:spPr/>
        <p:txBody>
          <a:bodyPr>
            <a:normAutofit/>
          </a:bodyPr>
          <a:lstStyle/>
          <a:p>
            <a:r>
              <a:rPr lang="hr-HR" sz="3200" b="0">
                <a:solidFill>
                  <a:schemeClr val="tx1"/>
                </a:solidFill>
              </a:rPr>
              <a:t>Primjer 1. Osnovna škola VODICE- Državna prehrana marende - školski obroci</a:t>
            </a:r>
            <a:endParaRPr lang="hr-HR"/>
          </a:p>
        </p:txBody>
      </p:sp>
      <p:sp>
        <p:nvSpPr>
          <p:cNvPr id="3" name="Content Placeholder 2">
            <a:extLst>
              <a:ext uri="{FF2B5EF4-FFF2-40B4-BE49-F238E27FC236}">
                <a16:creationId xmlns:a16="http://schemas.microsoft.com/office/drawing/2014/main" id="{9A20F7CE-8788-AAD1-E153-47E57D28ED5E}"/>
              </a:ext>
            </a:extLst>
          </p:cNvPr>
          <p:cNvSpPr>
            <a:spLocks noGrp="1"/>
          </p:cNvSpPr>
          <p:nvPr>
            <p:ph idx="1"/>
          </p:nvPr>
        </p:nvSpPr>
        <p:spPr/>
        <p:txBody>
          <a:bodyPr>
            <a:normAutofit fontScale="77500" lnSpcReduction="20000"/>
          </a:bodyPr>
          <a:lstStyle/>
          <a:p>
            <a:r>
              <a:rPr lang="hr-HR" b="1">
                <a:solidFill>
                  <a:schemeClr val="tx1"/>
                </a:solidFill>
              </a:rPr>
              <a:t>Tehničke specifikacije:</a:t>
            </a:r>
          </a:p>
          <a:p>
            <a:r>
              <a:rPr lang="hr-HR" sz="2900" b="0" i="0" u="none" strike="noStrike" baseline="0">
                <a:solidFill>
                  <a:srgbClr val="000000"/>
                </a:solidFill>
              </a:rPr>
              <a:t> </a:t>
            </a:r>
            <a:r>
              <a:rPr lang="nn-NO" sz="2900" b="0" i="0" u="none" strike="noStrike" baseline="0">
                <a:solidFill>
                  <a:srgbClr val="000000"/>
                </a:solidFill>
              </a:rPr>
              <a:t>7. </a:t>
            </a:r>
            <a:r>
              <a:rPr lang="hr-HR" sz="2900" b="0" i="0" u="none" strike="noStrike" baseline="0">
                <a:solidFill>
                  <a:srgbClr val="000000"/>
                </a:solidFill>
              </a:rPr>
              <a:t>3. Ugovor</a:t>
            </a:r>
          </a:p>
          <a:p>
            <a:r>
              <a:rPr lang="hr-HR" sz="2900">
                <a:solidFill>
                  <a:schemeClr val="tx1"/>
                </a:solidFill>
              </a:rPr>
              <a:t>U svakoj školi trebalo bi procijeniti postoje li viškovi i/ili ostaci hrane, tražeći pri tome njihov uzrok i tako težiti cilju smanjenja otpada i ponovne uporabe. Umjesto odlaganja kao otpada, višak hrane se može pokloniti (donirati), čime se istovremeno nekome pomaže, ali i smanjuje količina stvorenog otpada. U tom smislu mogu se poduzeti inicijative o okolišu i njegovoj zaštiti, kao i o potrošnji i solidarnosti kroz koje bi školska djeca bila uključena u recikliranju organskih ostataka (kompostiranje), obrazovanju potrošača (prihvaćanje hrane, zahtjevi u skladu s mogućnostima potrošnje itd.) i razvijanju solidarnosti (davanje hrane u humanitarne svrhe).</a:t>
            </a:r>
          </a:p>
        </p:txBody>
      </p:sp>
    </p:spTree>
    <p:extLst>
      <p:ext uri="{BB962C8B-B14F-4D97-AF65-F5344CB8AC3E}">
        <p14:creationId xmlns:p14="http://schemas.microsoft.com/office/powerpoint/2010/main" val="347158116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6127-5FF6-8A8E-F54A-271BF156A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D3E77-BE64-5234-A7EC-522D95134AD4}"/>
              </a:ext>
            </a:extLst>
          </p:cNvPr>
          <p:cNvSpPr>
            <a:spLocks noGrp="1"/>
          </p:cNvSpPr>
          <p:nvPr>
            <p:ph type="title"/>
          </p:nvPr>
        </p:nvSpPr>
        <p:spPr>
          <a:xfrm>
            <a:off x="1328787" y="676047"/>
            <a:ext cx="9534426" cy="1200285"/>
          </a:xfrm>
        </p:spPr>
        <p:txBody>
          <a:bodyPr>
            <a:normAutofit/>
          </a:bodyPr>
          <a:lstStyle/>
          <a:p>
            <a:r>
              <a:rPr lang="hr-HR" sz="3200" b="0">
                <a:solidFill>
                  <a:schemeClr val="tx1"/>
                </a:solidFill>
              </a:rPr>
              <a:t>Primjer 2. Javna ustanova Nacionalni park Plitvička jezera- KUPNJA KRUHA I KRUŠNIH PROIZVODA</a:t>
            </a:r>
          </a:p>
        </p:txBody>
      </p:sp>
      <p:sp>
        <p:nvSpPr>
          <p:cNvPr id="3" name="Content Placeholder 2">
            <a:extLst>
              <a:ext uri="{FF2B5EF4-FFF2-40B4-BE49-F238E27FC236}">
                <a16:creationId xmlns:a16="http://schemas.microsoft.com/office/drawing/2014/main" id="{03B59C8D-59FC-179D-F05F-626ACAA4A1F0}"/>
              </a:ext>
            </a:extLst>
          </p:cNvPr>
          <p:cNvSpPr>
            <a:spLocks noGrp="1"/>
          </p:cNvSpPr>
          <p:nvPr>
            <p:ph idx="1"/>
          </p:nvPr>
        </p:nvSpPr>
        <p:spPr/>
        <p:txBody>
          <a:bodyPr>
            <a:normAutofit fontScale="62500" lnSpcReduction="20000"/>
          </a:bodyPr>
          <a:lstStyle/>
          <a:p>
            <a:r>
              <a:rPr lang="hr-HR">
                <a:solidFill>
                  <a:schemeClr val="tx1"/>
                </a:solidFill>
              </a:rPr>
              <a:t>Opis predmeta nabave: 2024. godina</a:t>
            </a:r>
          </a:p>
          <a:p>
            <a:r>
              <a:rPr lang="hr-HR" b="0" i="1">
                <a:solidFill>
                  <a:srgbClr val="000000"/>
                </a:solidFill>
                <a:effectLst/>
                <a:latin typeface="Source Sans Pro" panose="020B0503030403020204" pitchFamily="34" charset="0"/>
              </a:rPr>
              <a:t>KUPNJA KRUHA I KRUŠNIH PROIZVODA</a:t>
            </a:r>
          </a:p>
          <a:p>
            <a:r>
              <a:rPr lang="hr-HR">
                <a:solidFill>
                  <a:srgbClr val="000000"/>
                </a:solidFill>
                <a:latin typeface="Source Sans Pro" panose="020B0503030403020204" pitchFamily="34" charset="0"/>
              </a:rPr>
              <a:t>PV: 372</a:t>
            </a:r>
            <a:r>
              <a:rPr lang="hr-HR" i="0">
                <a:solidFill>
                  <a:srgbClr val="000000"/>
                </a:solidFill>
                <a:effectLst/>
                <a:latin typeface="Source Sans Pro" panose="020B0503030403020204" pitchFamily="34" charset="0"/>
              </a:rPr>
              <a:t>.000,00</a:t>
            </a:r>
            <a:r>
              <a:rPr lang="hr-HR">
                <a:solidFill>
                  <a:srgbClr val="000000"/>
                </a:solidFill>
                <a:latin typeface="Source Sans Pro" panose="020B0503030403020204" pitchFamily="34" charset="0"/>
              </a:rPr>
              <a:t> EUR</a:t>
            </a:r>
          </a:p>
          <a:p>
            <a:r>
              <a:rPr lang="hr-HR" b="1">
                <a:solidFill>
                  <a:srgbClr val="000000"/>
                </a:solidFill>
                <a:latin typeface="Source Sans Pro" panose="020B0503030403020204" pitchFamily="34" charset="0"/>
              </a:rPr>
              <a:t>Za isporučenu robu Odabrani ponuditelj potvrđuje</a:t>
            </a:r>
            <a:r>
              <a:rPr lang="hr-HR">
                <a:solidFill>
                  <a:srgbClr val="000000"/>
                </a:solidFill>
                <a:latin typeface="Source Sans Pro" panose="020B0503030403020204" pitchFamily="34" charset="0"/>
              </a:rPr>
              <a:t>:</a:t>
            </a:r>
          </a:p>
          <a:p>
            <a:r>
              <a:rPr lang="hr-HR">
                <a:solidFill>
                  <a:srgbClr val="000000"/>
                </a:solidFill>
                <a:latin typeface="Source Sans Pro" panose="020B0503030403020204" pitchFamily="34" charset="0"/>
              </a:rPr>
              <a:t>Zdravstvenu ispravnost i svojstvena senzorska svojstva (izgled, okus, miris)</a:t>
            </a:r>
          </a:p>
          <a:p>
            <a:r>
              <a:rPr lang="hr-HR">
                <a:solidFill>
                  <a:srgbClr val="000000"/>
                </a:solidFill>
                <a:latin typeface="Source Sans Pro" panose="020B0503030403020204" pitchFamily="34" charset="0"/>
              </a:rPr>
              <a:t>Da je proizvedena i stavljena u promet sukladno važećim propisima Republike Hrvatske u pogledu kvalitete, sigurnosti i označavanja</a:t>
            </a:r>
          </a:p>
          <a:p>
            <a:r>
              <a:rPr lang="hr-HR">
                <a:solidFill>
                  <a:srgbClr val="000000"/>
                </a:solidFill>
                <a:latin typeface="Source Sans Pro" panose="020B0503030403020204" pitchFamily="34" charset="0"/>
              </a:rPr>
              <a:t>Da ima primijenjen HACCP sustav, odnosno drugi sustav upravljanja sigurnošću hrane.</a:t>
            </a:r>
          </a:p>
          <a:p>
            <a:r>
              <a:rPr lang="hr-HR">
                <a:solidFill>
                  <a:srgbClr val="000000"/>
                </a:solidFill>
                <a:latin typeface="Source Sans Pro" panose="020B0503030403020204" pitchFamily="34" charset="0"/>
              </a:rPr>
              <a:t>Svaka isporučena jedinica pakiranja mora sadržavati deklaraciju i podatke u skladu s odredbama Uredbe (EU) br. 1169/2011.), odnosno Zakonu o informiranju potrošača o hrani (NN 56/13, 14/14 i 56/16) i prema Pravilniku o oznakama ili znakovima koji određuju seriju ili </a:t>
            </a:r>
            <a:r>
              <a:rPr lang="hr-HR" err="1">
                <a:solidFill>
                  <a:srgbClr val="000000"/>
                </a:solidFill>
                <a:latin typeface="Source Sans Pro" panose="020B0503030403020204" pitchFamily="34" charset="0"/>
              </a:rPr>
              <a:t>lot</a:t>
            </a:r>
            <a:r>
              <a:rPr lang="hr-HR">
                <a:solidFill>
                  <a:srgbClr val="000000"/>
                </a:solidFill>
                <a:latin typeface="Source Sans Pro" panose="020B0503030403020204" pitchFamily="34" charset="0"/>
              </a:rPr>
              <a:t> kojem hrana pripada (NN 26/13).</a:t>
            </a:r>
          </a:p>
        </p:txBody>
      </p:sp>
    </p:spTree>
    <p:extLst>
      <p:ext uri="{BB962C8B-B14F-4D97-AF65-F5344CB8AC3E}">
        <p14:creationId xmlns:p14="http://schemas.microsoft.com/office/powerpoint/2010/main" val="2361367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8342" y="590643"/>
            <a:ext cx="9534426" cy="995915"/>
          </a:xfrm>
        </p:spPr>
        <p:txBody>
          <a:bodyPr>
            <a:normAutofit fontScale="90000"/>
          </a:bodyPr>
          <a:lstStyle/>
          <a:p>
            <a:r>
              <a:rPr lang="hr-HR" noProof="0"/>
              <a:t>Točke utjecaja na </a:t>
            </a:r>
            <a:r>
              <a:rPr lang="hr-HR" noProof="0" err="1"/>
              <a:t>ozelenjavanje</a:t>
            </a:r>
            <a:r>
              <a:rPr lang="hr-HR" noProof="0"/>
              <a:t> javne nabave: KRITERIJ ZA ODABIR</a:t>
            </a:r>
          </a:p>
        </p:txBody>
      </p:sp>
      <p:grpSp>
        <p:nvGrpSpPr>
          <p:cNvPr id="2" name="Group 1">
            <a:extLst>
              <a:ext uri="{FF2B5EF4-FFF2-40B4-BE49-F238E27FC236}">
                <a16:creationId xmlns:a16="http://schemas.microsoft.com/office/drawing/2014/main" id="{2931D3D9-3B3B-11F4-DA8F-2AA64238AA01}"/>
              </a:ext>
            </a:extLst>
          </p:cNvPr>
          <p:cNvGrpSpPr/>
          <p:nvPr/>
        </p:nvGrpSpPr>
        <p:grpSpPr>
          <a:xfrm>
            <a:off x="2572069" y="2054437"/>
            <a:ext cx="6368359" cy="3847227"/>
            <a:chOff x="2572069" y="2054437"/>
            <a:chExt cx="6368359" cy="3847227"/>
          </a:xfrm>
        </p:grpSpPr>
        <p:sp>
          <p:nvSpPr>
            <p:cNvPr id="3" name="Freeform: Shape 2">
              <a:extLst>
                <a:ext uri="{FF2B5EF4-FFF2-40B4-BE49-F238E27FC236}">
                  <a16:creationId xmlns:a16="http://schemas.microsoft.com/office/drawing/2014/main" id="{7C908CCF-94D0-981A-6C11-0A8308D040C6}"/>
                </a:ext>
              </a:extLst>
            </p:cNvPr>
            <p:cNvSpPr/>
            <p:nvPr/>
          </p:nvSpPr>
          <p:spPr>
            <a:xfrm>
              <a:off x="4937672" y="4264510"/>
              <a:ext cx="1637154" cy="1637154"/>
            </a:xfrm>
            <a:custGeom>
              <a:avLst/>
              <a:gdLst>
                <a:gd name="connsiteX0" fmla="*/ 0 w 1637154"/>
                <a:gd name="connsiteY0" fmla="*/ 818577 h 1637154"/>
                <a:gd name="connsiteX1" fmla="*/ 818577 w 1637154"/>
                <a:gd name="connsiteY1" fmla="*/ 0 h 1637154"/>
                <a:gd name="connsiteX2" fmla="*/ 1637154 w 1637154"/>
                <a:gd name="connsiteY2" fmla="*/ 818577 h 1637154"/>
                <a:gd name="connsiteX3" fmla="*/ 818577 w 1637154"/>
                <a:gd name="connsiteY3" fmla="*/ 1637154 h 1637154"/>
                <a:gd name="connsiteX4" fmla="*/ 0 w 1637154"/>
                <a:gd name="connsiteY4" fmla="*/ 818577 h 1637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54" h="1637154">
                  <a:moveTo>
                    <a:pt x="0" y="818577"/>
                  </a:moveTo>
                  <a:cubicBezTo>
                    <a:pt x="0" y="366489"/>
                    <a:pt x="366489" y="0"/>
                    <a:pt x="818577" y="0"/>
                  </a:cubicBezTo>
                  <a:cubicBezTo>
                    <a:pt x="1270665" y="0"/>
                    <a:pt x="1637154" y="366489"/>
                    <a:pt x="1637154" y="818577"/>
                  </a:cubicBezTo>
                  <a:cubicBezTo>
                    <a:pt x="1637154" y="1270665"/>
                    <a:pt x="1270665" y="1637154"/>
                    <a:pt x="818577" y="1637154"/>
                  </a:cubicBezTo>
                  <a:cubicBezTo>
                    <a:pt x="366489" y="1637154"/>
                    <a:pt x="0" y="1270665"/>
                    <a:pt x="0" y="818577"/>
                  </a:cubicBezTo>
                  <a:close/>
                </a:path>
              </a:pathLst>
            </a:custGeom>
          </p:spPr>
          <p:style>
            <a:lnRef idx="2">
              <a:schemeClr val="lt1">
                <a:hueOff val="0"/>
                <a:satOff val="0"/>
                <a:lumOff val="0"/>
                <a:alphaOff val="0"/>
              </a:schemeClr>
            </a:lnRef>
            <a:fillRef idx="1">
              <a:schemeClr val="accent6">
                <a:shade val="60000"/>
                <a:hueOff val="0"/>
                <a:satOff val="0"/>
                <a:lumOff val="0"/>
                <a:alphaOff val="0"/>
              </a:schemeClr>
            </a:fillRef>
            <a:effectRef idx="0">
              <a:schemeClr val="accent6">
                <a:shade val="60000"/>
                <a:hueOff val="0"/>
                <a:satOff val="0"/>
                <a:lumOff val="0"/>
                <a:alphaOff val="0"/>
              </a:schemeClr>
            </a:effectRef>
            <a:fontRef idx="minor">
              <a:schemeClr val="lt1"/>
            </a:fontRef>
          </p:style>
          <p:txBody>
            <a:bodyPr spcFirstLastPara="0" vert="horz" wrap="square" lIns="268331" tIns="268331" rIns="268331" bIns="268331" numCol="1" spcCol="1270" anchor="ctr" anchorCtr="0">
              <a:noAutofit/>
            </a:bodyPr>
            <a:lstStyle/>
            <a:p>
              <a:pPr marL="0" lvl="0" indent="0" algn="ctr" defTabSz="2000250">
                <a:lnSpc>
                  <a:spcPct val="90000"/>
                </a:lnSpc>
                <a:spcBef>
                  <a:spcPct val="0"/>
                </a:spcBef>
                <a:spcAft>
                  <a:spcPct val="35000"/>
                </a:spcAft>
                <a:buNone/>
              </a:pPr>
              <a:r>
                <a:rPr lang="hr-HR" sz="4500" kern="1200" noProof="0" err="1">
                  <a:latin typeface="华文黑体"/>
                </a:rPr>
                <a:t>ZeJN</a:t>
              </a:r>
              <a:endParaRPr lang="hr-HR" sz="4500" kern="1200" noProof="0">
                <a:latin typeface="华文黑体"/>
              </a:endParaRPr>
            </a:p>
          </p:txBody>
        </p:sp>
        <p:sp>
          <p:nvSpPr>
            <p:cNvPr id="4" name="Arrow: Left 3">
              <a:extLst>
                <a:ext uri="{FF2B5EF4-FFF2-40B4-BE49-F238E27FC236}">
                  <a16:creationId xmlns:a16="http://schemas.microsoft.com/office/drawing/2014/main" id="{7917781F-BD6A-78B5-601B-C51238D0F38D}"/>
                </a:ext>
              </a:extLst>
            </p:cNvPr>
            <p:cNvSpPr/>
            <p:nvPr/>
          </p:nvSpPr>
          <p:spPr>
            <a:xfrm rot="10800000">
              <a:off x="3349717" y="4849793"/>
              <a:ext cx="1500616" cy="466589"/>
            </a:xfrm>
            <a:prstGeom prst="leftArrow">
              <a:avLst>
                <a:gd name="adj1" fmla="val 60000"/>
                <a:gd name="adj2" fmla="val 50000"/>
              </a:avLst>
            </a:prstGeom>
          </p:spPr>
          <p:style>
            <a:lnRef idx="0">
              <a:schemeClr val="accent6">
                <a:shade val="90000"/>
                <a:hueOff val="0"/>
                <a:satOff val="0"/>
                <a:lumOff val="0"/>
                <a:alphaOff val="0"/>
              </a:schemeClr>
            </a:lnRef>
            <a:fillRef idx="1">
              <a:schemeClr val="accent6">
                <a:shade val="90000"/>
                <a:hueOff val="0"/>
                <a:satOff val="0"/>
                <a:lumOff val="0"/>
                <a:alphaOff val="0"/>
              </a:schemeClr>
            </a:fillRef>
            <a:effectRef idx="0">
              <a:schemeClr val="accent6">
                <a:shade val="90000"/>
                <a:hueOff val="0"/>
                <a:satOff val="0"/>
                <a:lumOff val="0"/>
                <a:alphaOff val="0"/>
              </a:schemeClr>
            </a:effectRef>
            <a:fontRef idx="minor">
              <a:schemeClr val="lt1"/>
            </a:fontRef>
          </p:style>
          <p:txBody>
            <a:bodyPr/>
            <a:lstStyle/>
            <a:p>
              <a:endParaRPr lang="hr-HR" noProof="0"/>
            </a:p>
          </p:txBody>
        </p:sp>
        <p:sp>
          <p:nvSpPr>
            <p:cNvPr id="8" name="Freeform: Shape 7">
              <a:extLst>
                <a:ext uri="{FF2B5EF4-FFF2-40B4-BE49-F238E27FC236}">
                  <a16:creationId xmlns:a16="http://schemas.microsoft.com/office/drawing/2014/main" id="{C1E62309-78BF-EE7C-98BB-10FFFB194F40}"/>
                </a:ext>
              </a:extLst>
            </p:cNvPr>
            <p:cNvSpPr/>
            <p:nvPr/>
          </p:nvSpPr>
          <p:spPr>
            <a:xfrm>
              <a:off x="2572069" y="4460969"/>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Cijena</a:t>
              </a:r>
            </a:p>
          </p:txBody>
        </p:sp>
        <p:sp>
          <p:nvSpPr>
            <p:cNvPr id="10" name="Arrow: Left 9">
              <a:extLst>
                <a:ext uri="{FF2B5EF4-FFF2-40B4-BE49-F238E27FC236}">
                  <a16:creationId xmlns:a16="http://schemas.microsoft.com/office/drawing/2014/main" id="{B6F93937-1F3C-EACF-A119-E07FB33EEF99}"/>
                </a:ext>
              </a:extLst>
            </p:cNvPr>
            <p:cNvSpPr/>
            <p:nvPr/>
          </p:nvSpPr>
          <p:spPr>
            <a:xfrm rot="13500000">
              <a:off x="3834814" y="3678666"/>
              <a:ext cx="1500616" cy="466589"/>
            </a:xfrm>
            <a:prstGeom prst="leftArrow">
              <a:avLst>
                <a:gd name="adj1" fmla="val 60000"/>
                <a:gd name="adj2" fmla="val 50000"/>
              </a:avLst>
            </a:prstGeom>
          </p:spPr>
          <p:style>
            <a:lnRef idx="0">
              <a:schemeClr val="accent6">
                <a:shade val="90000"/>
                <a:hueOff val="151948"/>
                <a:satOff val="-6069"/>
                <a:lumOff val="14076"/>
                <a:alphaOff val="0"/>
              </a:schemeClr>
            </a:lnRef>
            <a:fillRef idx="1">
              <a:schemeClr val="accent6">
                <a:shade val="90000"/>
                <a:hueOff val="151948"/>
                <a:satOff val="-6069"/>
                <a:lumOff val="14076"/>
                <a:alphaOff val="0"/>
              </a:schemeClr>
            </a:fillRef>
            <a:effectRef idx="0">
              <a:schemeClr val="accent6">
                <a:shade val="90000"/>
                <a:hueOff val="151948"/>
                <a:satOff val="-6069"/>
                <a:lumOff val="14076"/>
                <a:alphaOff val="0"/>
              </a:schemeClr>
            </a:effectRef>
            <a:fontRef idx="minor">
              <a:schemeClr val="lt1"/>
            </a:fontRef>
          </p:style>
          <p:txBody>
            <a:bodyPr/>
            <a:lstStyle/>
            <a:p>
              <a:endParaRPr lang="hr-HR" noProof="0"/>
            </a:p>
          </p:txBody>
        </p:sp>
        <p:sp>
          <p:nvSpPr>
            <p:cNvPr id="11" name="Freeform: Shape 10">
              <a:extLst>
                <a:ext uri="{FF2B5EF4-FFF2-40B4-BE49-F238E27FC236}">
                  <a16:creationId xmlns:a16="http://schemas.microsoft.com/office/drawing/2014/main" id="{EAA766B0-304D-4E0E-8440-56D84F4F28D0}"/>
                </a:ext>
              </a:extLst>
            </p:cNvPr>
            <p:cNvSpPr/>
            <p:nvPr/>
          </p:nvSpPr>
          <p:spPr>
            <a:xfrm>
              <a:off x="3276926" y="2759294"/>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147370"/>
                <a:satOff val="-6442"/>
                <a:lumOff val="17584"/>
                <a:alphaOff val="0"/>
              </a:schemeClr>
            </a:fillRef>
            <a:effectRef idx="0">
              <a:schemeClr val="accent6">
                <a:shade val="50000"/>
                <a:hueOff val="147370"/>
                <a:satOff val="-6442"/>
                <a:lumOff val="17584"/>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Funkcionalne karakteristike</a:t>
              </a:r>
            </a:p>
          </p:txBody>
        </p:sp>
        <p:sp>
          <p:nvSpPr>
            <p:cNvPr id="12" name="Arrow: Left 11">
              <a:extLst>
                <a:ext uri="{FF2B5EF4-FFF2-40B4-BE49-F238E27FC236}">
                  <a16:creationId xmlns:a16="http://schemas.microsoft.com/office/drawing/2014/main" id="{A7BF33DA-E911-B8CB-8AC7-BED90751E8F4}"/>
                </a:ext>
              </a:extLst>
            </p:cNvPr>
            <p:cNvSpPr/>
            <p:nvPr/>
          </p:nvSpPr>
          <p:spPr>
            <a:xfrm rot="16200000">
              <a:off x="5005941" y="3193570"/>
              <a:ext cx="1500616" cy="466589"/>
            </a:xfrm>
            <a:prstGeom prst="leftArrow">
              <a:avLst>
                <a:gd name="adj1" fmla="val 60000"/>
                <a:gd name="adj2" fmla="val 50000"/>
              </a:avLst>
            </a:prstGeom>
          </p:spPr>
          <p:style>
            <a:lnRef idx="0">
              <a:schemeClr val="accent6">
                <a:shade val="90000"/>
                <a:hueOff val="303896"/>
                <a:satOff val="-12138"/>
                <a:lumOff val="28153"/>
                <a:alphaOff val="0"/>
              </a:schemeClr>
            </a:lnRef>
            <a:fillRef idx="1">
              <a:schemeClr val="accent6">
                <a:shade val="90000"/>
                <a:hueOff val="303896"/>
                <a:satOff val="-12138"/>
                <a:lumOff val="28153"/>
                <a:alphaOff val="0"/>
              </a:schemeClr>
            </a:fillRef>
            <a:effectRef idx="0">
              <a:schemeClr val="accent6">
                <a:shade val="90000"/>
                <a:hueOff val="303896"/>
                <a:satOff val="-12138"/>
                <a:lumOff val="28153"/>
                <a:alphaOff val="0"/>
              </a:schemeClr>
            </a:effectRef>
            <a:fontRef idx="minor">
              <a:schemeClr val="lt1"/>
            </a:fontRef>
          </p:style>
          <p:txBody>
            <a:bodyPr/>
            <a:lstStyle/>
            <a:p>
              <a:endParaRPr lang="hr-HR" noProof="0"/>
            </a:p>
          </p:txBody>
        </p:sp>
        <p:sp>
          <p:nvSpPr>
            <p:cNvPr id="13" name="Freeform: Shape 12">
              <a:extLst>
                <a:ext uri="{FF2B5EF4-FFF2-40B4-BE49-F238E27FC236}">
                  <a16:creationId xmlns:a16="http://schemas.microsoft.com/office/drawing/2014/main" id="{29EE9DC6-6891-BC4D-87CF-2F37C73B7D26}"/>
                </a:ext>
              </a:extLst>
            </p:cNvPr>
            <p:cNvSpPr/>
            <p:nvPr/>
          </p:nvSpPr>
          <p:spPr>
            <a:xfrm>
              <a:off x="4978601" y="2054437"/>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294739"/>
                <a:satOff val="-12884"/>
                <a:lumOff val="35169"/>
                <a:alphaOff val="0"/>
              </a:schemeClr>
            </a:fillRef>
            <a:effectRef idx="0">
              <a:schemeClr val="accent6">
                <a:shade val="50000"/>
                <a:hueOff val="294739"/>
                <a:satOff val="-12884"/>
                <a:lumOff val="35169"/>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Elementi ugovora</a:t>
              </a:r>
            </a:p>
          </p:txBody>
        </p:sp>
        <p:sp>
          <p:nvSpPr>
            <p:cNvPr id="14" name="Arrow: Left 13">
              <a:extLst>
                <a:ext uri="{FF2B5EF4-FFF2-40B4-BE49-F238E27FC236}">
                  <a16:creationId xmlns:a16="http://schemas.microsoft.com/office/drawing/2014/main" id="{D2BC64DC-B27B-4319-4EDC-175653200BA1}"/>
                </a:ext>
              </a:extLst>
            </p:cNvPr>
            <p:cNvSpPr/>
            <p:nvPr/>
          </p:nvSpPr>
          <p:spPr>
            <a:xfrm rot="18900000">
              <a:off x="6177067" y="3678666"/>
              <a:ext cx="1500616" cy="466589"/>
            </a:xfrm>
            <a:prstGeom prst="leftArrow">
              <a:avLst>
                <a:gd name="adj1" fmla="val 60000"/>
                <a:gd name="adj2" fmla="val 50000"/>
              </a:avLst>
            </a:prstGeom>
          </p:spPr>
          <p:style>
            <a:lnRef idx="0">
              <a:schemeClr val="accent6">
                <a:shade val="90000"/>
                <a:hueOff val="303896"/>
                <a:satOff val="-12138"/>
                <a:lumOff val="28153"/>
                <a:alphaOff val="0"/>
              </a:schemeClr>
            </a:lnRef>
            <a:fillRef idx="1">
              <a:schemeClr val="accent6">
                <a:shade val="90000"/>
                <a:hueOff val="303896"/>
                <a:satOff val="-12138"/>
                <a:lumOff val="28153"/>
                <a:alphaOff val="0"/>
              </a:schemeClr>
            </a:fillRef>
            <a:effectRef idx="0">
              <a:schemeClr val="accent6">
                <a:shade val="90000"/>
                <a:hueOff val="303896"/>
                <a:satOff val="-12138"/>
                <a:lumOff val="28153"/>
                <a:alphaOff val="0"/>
              </a:schemeClr>
            </a:effectRef>
            <a:fontRef idx="minor">
              <a:schemeClr val="lt1"/>
            </a:fontRef>
          </p:style>
          <p:txBody>
            <a:bodyPr/>
            <a:lstStyle/>
            <a:p>
              <a:endParaRPr lang="hr-HR" noProof="0"/>
            </a:p>
          </p:txBody>
        </p:sp>
        <p:sp>
          <p:nvSpPr>
            <p:cNvPr id="15" name="Freeform: Shape 14">
              <a:extLst>
                <a:ext uri="{FF2B5EF4-FFF2-40B4-BE49-F238E27FC236}">
                  <a16:creationId xmlns:a16="http://schemas.microsoft.com/office/drawing/2014/main" id="{B8A6F1FB-F051-31D3-4E18-B522D9EDFD13}"/>
                </a:ext>
              </a:extLst>
            </p:cNvPr>
            <p:cNvSpPr/>
            <p:nvPr/>
          </p:nvSpPr>
          <p:spPr>
            <a:xfrm>
              <a:off x="6680275" y="2759294"/>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294739"/>
                <a:satOff val="-12884"/>
                <a:lumOff val="35169"/>
                <a:alphaOff val="0"/>
              </a:schemeClr>
            </a:fillRef>
            <a:effectRef idx="0">
              <a:schemeClr val="accent6">
                <a:shade val="50000"/>
                <a:hueOff val="294739"/>
                <a:satOff val="-12884"/>
                <a:lumOff val="35169"/>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Uvjeti isporuke</a:t>
              </a:r>
            </a:p>
          </p:txBody>
        </p:sp>
        <p:sp>
          <p:nvSpPr>
            <p:cNvPr id="16" name="Arrow: Left 15">
              <a:extLst>
                <a:ext uri="{FF2B5EF4-FFF2-40B4-BE49-F238E27FC236}">
                  <a16:creationId xmlns:a16="http://schemas.microsoft.com/office/drawing/2014/main" id="{63178C23-4213-A08C-AD3A-A28F2022FB22}"/>
                </a:ext>
              </a:extLst>
            </p:cNvPr>
            <p:cNvSpPr/>
            <p:nvPr/>
          </p:nvSpPr>
          <p:spPr>
            <a:xfrm>
              <a:off x="6662164" y="4849793"/>
              <a:ext cx="1500616" cy="466589"/>
            </a:xfrm>
            <a:prstGeom prst="leftArrow">
              <a:avLst>
                <a:gd name="adj1" fmla="val 60000"/>
                <a:gd name="adj2" fmla="val 50000"/>
              </a:avLst>
            </a:prstGeom>
          </p:spPr>
          <p:style>
            <a:lnRef idx="0">
              <a:schemeClr val="accent6">
                <a:shade val="90000"/>
                <a:hueOff val="151948"/>
                <a:satOff val="-6069"/>
                <a:lumOff val="14076"/>
                <a:alphaOff val="0"/>
              </a:schemeClr>
            </a:lnRef>
            <a:fillRef idx="1">
              <a:schemeClr val="accent6">
                <a:shade val="90000"/>
                <a:hueOff val="151948"/>
                <a:satOff val="-6069"/>
                <a:lumOff val="14076"/>
                <a:alphaOff val="0"/>
              </a:schemeClr>
            </a:fillRef>
            <a:effectRef idx="0">
              <a:schemeClr val="accent6">
                <a:shade val="90000"/>
                <a:hueOff val="151948"/>
                <a:satOff val="-6069"/>
                <a:lumOff val="14076"/>
                <a:alphaOff val="0"/>
              </a:schemeClr>
            </a:effectRef>
            <a:fontRef idx="minor">
              <a:schemeClr val="lt1"/>
            </a:fontRef>
          </p:style>
          <p:txBody>
            <a:bodyPr/>
            <a:lstStyle/>
            <a:p>
              <a:endParaRPr lang="hr-HR" noProof="0"/>
            </a:p>
          </p:txBody>
        </p:sp>
        <p:sp>
          <p:nvSpPr>
            <p:cNvPr id="17" name="Freeform: Shape 16">
              <a:extLst>
                <a:ext uri="{FF2B5EF4-FFF2-40B4-BE49-F238E27FC236}">
                  <a16:creationId xmlns:a16="http://schemas.microsoft.com/office/drawing/2014/main" id="{3CBAEBE4-D569-8BF8-FF5C-0D0FB18E5AD5}"/>
                </a:ext>
              </a:extLst>
            </p:cNvPr>
            <p:cNvSpPr/>
            <p:nvPr/>
          </p:nvSpPr>
          <p:spPr>
            <a:xfrm>
              <a:off x="7385132" y="4460969"/>
              <a:ext cx="1555296" cy="1244237"/>
            </a:xfrm>
            <a:custGeom>
              <a:avLst/>
              <a:gdLst>
                <a:gd name="connsiteX0" fmla="*/ 0 w 1555296"/>
                <a:gd name="connsiteY0" fmla="*/ 124424 h 1244237"/>
                <a:gd name="connsiteX1" fmla="*/ 124424 w 1555296"/>
                <a:gd name="connsiteY1" fmla="*/ 0 h 1244237"/>
                <a:gd name="connsiteX2" fmla="*/ 1430872 w 1555296"/>
                <a:gd name="connsiteY2" fmla="*/ 0 h 1244237"/>
                <a:gd name="connsiteX3" fmla="*/ 1555296 w 1555296"/>
                <a:gd name="connsiteY3" fmla="*/ 124424 h 1244237"/>
                <a:gd name="connsiteX4" fmla="*/ 1555296 w 1555296"/>
                <a:gd name="connsiteY4" fmla="*/ 1119813 h 1244237"/>
                <a:gd name="connsiteX5" fmla="*/ 1430872 w 1555296"/>
                <a:gd name="connsiteY5" fmla="*/ 1244237 h 1244237"/>
                <a:gd name="connsiteX6" fmla="*/ 124424 w 1555296"/>
                <a:gd name="connsiteY6" fmla="*/ 1244237 h 1244237"/>
                <a:gd name="connsiteX7" fmla="*/ 0 w 1555296"/>
                <a:gd name="connsiteY7" fmla="*/ 1119813 h 1244237"/>
                <a:gd name="connsiteX8" fmla="*/ 0 w 1555296"/>
                <a:gd name="connsiteY8" fmla="*/ 124424 h 12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296" h="1244237">
                  <a:moveTo>
                    <a:pt x="0" y="124424"/>
                  </a:moveTo>
                  <a:cubicBezTo>
                    <a:pt x="0" y="55707"/>
                    <a:pt x="55707" y="0"/>
                    <a:pt x="124424" y="0"/>
                  </a:cubicBezTo>
                  <a:lnTo>
                    <a:pt x="1430872" y="0"/>
                  </a:lnTo>
                  <a:cubicBezTo>
                    <a:pt x="1499589" y="0"/>
                    <a:pt x="1555296" y="55707"/>
                    <a:pt x="1555296" y="124424"/>
                  </a:cubicBezTo>
                  <a:lnTo>
                    <a:pt x="1555296" y="1119813"/>
                  </a:lnTo>
                  <a:cubicBezTo>
                    <a:pt x="1555296" y="1188530"/>
                    <a:pt x="1499589" y="1244237"/>
                    <a:pt x="1430872" y="1244237"/>
                  </a:cubicBezTo>
                  <a:lnTo>
                    <a:pt x="124424" y="1244237"/>
                  </a:lnTo>
                  <a:cubicBezTo>
                    <a:pt x="55707" y="1244237"/>
                    <a:pt x="0" y="1188530"/>
                    <a:pt x="0" y="1119813"/>
                  </a:cubicBezTo>
                  <a:lnTo>
                    <a:pt x="0" y="124424"/>
                  </a:lnTo>
                  <a:close/>
                </a:path>
              </a:pathLst>
            </a:custGeom>
          </p:spPr>
          <p:style>
            <a:lnRef idx="2">
              <a:schemeClr val="lt1">
                <a:hueOff val="0"/>
                <a:satOff val="0"/>
                <a:lumOff val="0"/>
                <a:alphaOff val="0"/>
              </a:schemeClr>
            </a:lnRef>
            <a:fillRef idx="1">
              <a:schemeClr val="accent6">
                <a:shade val="50000"/>
                <a:hueOff val="147370"/>
                <a:satOff val="-6442"/>
                <a:lumOff val="17584"/>
                <a:alphaOff val="0"/>
              </a:schemeClr>
            </a:fillRef>
            <a:effectRef idx="0">
              <a:schemeClr val="accent6">
                <a:shade val="50000"/>
                <a:hueOff val="147370"/>
                <a:satOff val="-6442"/>
                <a:lumOff val="17584"/>
                <a:alphaOff val="0"/>
              </a:schemeClr>
            </a:effectRef>
            <a:fontRef idx="minor">
              <a:schemeClr val="lt1"/>
            </a:fontRef>
          </p:style>
          <p:txBody>
            <a:bodyPr spcFirstLastPara="0" vert="horz" wrap="square" lIns="74542" tIns="74542" rIns="74542" bIns="74542" numCol="1" spcCol="1270" anchor="ctr" anchorCtr="0">
              <a:noAutofit/>
            </a:bodyPr>
            <a:lstStyle/>
            <a:p>
              <a:pPr marL="0" lvl="0" indent="0" algn="ctr" defTabSz="889000">
                <a:lnSpc>
                  <a:spcPct val="90000"/>
                </a:lnSpc>
                <a:spcBef>
                  <a:spcPct val="0"/>
                </a:spcBef>
                <a:spcAft>
                  <a:spcPct val="35000"/>
                </a:spcAft>
                <a:buNone/>
              </a:pPr>
              <a:r>
                <a:rPr lang="hr-HR" sz="2000" kern="1200" noProof="0">
                  <a:latin typeface="华文黑体"/>
                </a:rPr>
                <a:t>Zelena mjerila</a:t>
              </a:r>
            </a:p>
          </p:txBody>
        </p:sp>
      </p:grpSp>
    </p:spTree>
    <p:extLst>
      <p:ext uri="{BB962C8B-B14F-4D97-AF65-F5344CB8AC3E}">
        <p14:creationId xmlns:p14="http://schemas.microsoft.com/office/powerpoint/2010/main" val="28743542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C5B3D-38EA-BA49-8D8F-9D3FF8FDA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6F152-19CE-B903-2A06-15E579E41D53}"/>
              </a:ext>
            </a:extLst>
          </p:cNvPr>
          <p:cNvSpPr>
            <a:spLocks noGrp="1"/>
          </p:cNvSpPr>
          <p:nvPr>
            <p:ph type="title"/>
          </p:nvPr>
        </p:nvSpPr>
        <p:spPr/>
        <p:txBody>
          <a:bodyPr>
            <a:normAutofit/>
          </a:bodyPr>
          <a:lstStyle/>
          <a:p>
            <a:r>
              <a:rPr lang="hr-HR" sz="3200" b="0">
                <a:solidFill>
                  <a:schemeClr val="tx1"/>
                </a:solidFill>
              </a:rPr>
              <a:t>Primjer 2. Javna ustanova Nacionalni park Plitvička jezera- KUPNJA KRUHA I KRUŠNIH PROIZVODA</a:t>
            </a:r>
            <a:endParaRPr lang="hr-HR"/>
          </a:p>
        </p:txBody>
      </p:sp>
      <p:sp>
        <p:nvSpPr>
          <p:cNvPr id="3" name="Content Placeholder 2">
            <a:extLst>
              <a:ext uri="{FF2B5EF4-FFF2-40B4-BE49-F238E27FC236}">
                <a16:creationId xmlns:a16="http://schemas.microsoft.com/office/drawing/2014/main" id="{D70CAA2D-8F3C-8D4F-FE8E-0D9F7B098B67}"/>
              </a:ext>
            </a:extLst>
          </p:cNvPr>
          <p:cNvSpPr>
            <a:spLocks noGrp="1"/>
          </p:cNvSpPr>
          <p:nvPr>
            <p:ph idx="1"/>
          </p:nvPr>
        </p:nvSpPr>
        <p:spPr/>
        <p:txBody>
          <a:bodyPr>
            <a:normAutofit/>
          </a:bodyPr>
          <a:lstStyle/>
          <a:p>
            <a:r>
              <a:rPr lang="hr-HR">
                <a:solidFill>
                  <a:schemeClr val="tx1"/>
                </a:solidFill>
              </a:rPr>
              <a:t>Kriterij za odabir ponude:</a:t>
            </a:r>
          </a:p>
          <a:p>
            <a:pPr algn="l"/>
            <a:r>
              <a:rPr lang="pl-PL" b="0" i="0" u="none" strike="noStrike" baseline="0">
                <a:solidFill>
                  <a:schemeClr val="tx1"/>
                </a:solidFill>
                <a:latin typeface="CIDFont+F5"/>
              </a:rPr>
              <a:t>1. Cijena ponude: 80 bodova</a:t>
            </a:r>
          </a:p>
          <a:p>
            <a:pPr algn="l"/>
            <a:r>
              <a:rPr lang="hr-HR" b="0" i="0" u="sng" strike="noStrike" baseline="0">
                <a:solidFill>
                  <a:schemeClr val="tx1"/>
                </a:solidFill>
                <a:latin typeface="CIDFont+F5"/>
              </a:rPr>
              <a:t>2. </a:t>
            </a:r>
            <a:r>
              <a:rPr lang="hr-HR" b="0" i="0" u="sng">
                <a:solidFill>
                  <a:srgbClr val="000000"/>
                </a:solidFill>
                <a:effectLst/>
                <a:latin typeface="Source Sans Pro" panose="020B0503030403020204" pitchFamily="34" charset="0"/>
              </a:rPr>
              <a:t>EMISIJE TVARI KOJE ONEČIŠĆUJU ZRAK</a:t>
            </a:r>
            <a:r>
              <a:rPr lang="hr-HR" b="0" i="0" u="sng" strike="noStrike" baseline="0">
                <a:solidFill>
                  <a:schemeClr val="tx1"/>
                </a:solidFill>
                <a:latin typeface="CIDFont+F5"/>
              </a:rPr>
              <a:t>: 10 bodova</a:t>
            </a:r>
          </a:p>
          <a:p>
            <a:pPr algn="l"/>
            <a:r>
              <a:rPr lang="pl-PL" b="0" i="0" u="sng" strike="noStrike" baseline="0">
                <a:solidFill>
                  <a:schemeClr val="tx1"/>
                </a:solidFill>
                <a:latin typeface="CIDFont+F5"/>
              </a:rPr>
              <a:t>3. </a:t>
            </a:r>
            <a:r>
              <a:rPr lang="hr-HR" b="0" i="0" u="sng">
                <a:solidFill>
                  <a:srgbClr val="000000"/>
                </a:solidFill>
                <a:effectLst/>
                <a:latin typeface="Source Sans Pro" panose="020B0503030403020204" pitchFamily="34" charset="0"/>
              </a:rPr>
              <a:t>KRATKI LANAC OPSKRBE- udaljenost mjesta proizvodnje do mjesta sjedišta Naručitelja</a:t>
            </a:r>
            <a:r>
              <a:rPr lang="pl-PL" b="0" i="0" u="sng" strike="noStrike" baseline="0">
                <a:solidFill>
                  <a:schemeClr val="tx1"/>
                </a:solidFill>
                <a:latin typeface="CIDFont+F5"/>
              </a:rPr>
              <a:t>: 10 bodova</a:t>
            </a:r>
            <a:endParaRPr lang="hr-HR" u="sng">
              <a:solidFill>
                <a:schemeClr val="tx1"/>
              </a:solidFill>
            </a:endParaRPr>
          </a:p>
          <a:p>
            <a:endParaRPr lang="hr-HR"/>
          </a:p>
          <a:p>
            <a:endParaRPr lang="hr-HR"/>
          </a:p>
        </p:txBody>
      </p:sp>
    </p:spTree>
    <p:extLst>
      <p:ext uri="{BB962C8B-B14F-4D97-AF65-F5344CB8AC3E}">
        <p14:creationId xmlns:p14="http://schemas.microsoft.com/office/powerpoint/2010/main" val="10051746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B256-19D4-7A90-7AFA-670CF06C3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673DB-4328-DAF7-AD19-D9788FD914CA}"/>
              </a:ext>
            </a:extLst>
          </p:cNvPr>
          <p:cNvSpPr>
            <a:spLocks noGrp="1"/>
          </p:cNvSpPr>
          <p:nvPr>
            <p:ph type="title"/>
          </p:nvPr>
        </p:nvSpPr>
        <p:spPr/>
        <p:txBody>
          <a:bodyPr>
            <a:normAutofit/>
          </a:bodyPr>
          <a:lstStyle/>
          <a:p>
            <a:r>
              <a:rPr lang="hr-HR" sz="3200" b="0">
                <a:solidFill>
                  <a:schemeClr val="tx1"/>
                </a:solidFill>
              </a:rPr>
              <a:t>Primjer 2. Javna ustanova Nacionalni park Plitvička jezera- KUPNJA KRUHA I KRUŠNIH PROIZVODA</a:t>
            </a:r>
            <a:endParaRPr lang="hr-HR"/>
          </a:p>
        </p:txBody>
      </p:sp>
      <p:sp>
        <p:nvSpPr>
          <p:cNvPr id="3" name="Content Placeholder 2">
            <a:extLst>
              <a:ext uri="{FF2B5EF4-FFF2-40B4-BE49-F238E27FC236}">
                <a16:creationId xmlns:a16="http://schemas.microsoft.com/office/drawing/2014/main" id="{6876518E-E691-5307-000A-C0714C81A644}"/>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strike="noStrike" baseline="0">
                <a:solidFill>
                  <a:schemeClr val="tx1"/>
                </a:solidFill>
                <a:latin typeface="CIDFont+F5"/>
              </a:rPr>
              <a:t>2. </a:t>
            </a:r>
            <a:r>
              <a:rPr lang="hr-HR" b="0" i="0" u="sng">
                <a:solidFill>
                  <a:srgbClr val="000000"/>
                </a:solidFill>
                <a:effectLst/>
                <a:latin typeface="Source Sans Pro" panose="020B0503030403020204" pitchFamily="34" charset="0"/>
              </a:rPr>
              <a:t>EMISIJE TVARI KOJE ONEČIŠĆUJU ZRAK</a:t>
            </a:r>
            <a:r>
              <a:rPr lang="hr-HR" b="0" i="0" u="sng" strike="noStrike" baseline="0">
                <a:solidFill>
                  <a:schemeClr val="tx1"/>
                </a:solidFill>
                <a:latin typeface="CIDFont+F5"/>
              </a:rPr>
              <a:t>: 10 bodova</a:t>
            </a:r>
          </a:p>
          <a:p>
            <a:r>
              <a:rPr lang="hr-HR" sz="2400">
                <a:solidFill>
                  <a:schemeClr val="tx1"/>
                </a:solidFill>
              </a:rPr>
              <a:t>1. Prilikom pružanja usluge transporta robe, ponuditelj će koristiti vozilo koje je usklađeno sa Euro VI standardom	10,00 bodova</a:t>
            </a:r>
          </a:p>
          <a:p>
            <a:r>
              <a:rPr lang="hr-HR" sz="2400">
                <a:solidFill>
                  <a:schemeClr val="tx1"/>
                </a:solidFill>
              </a:rPr>
              <a:t>2. Prilikom pružanja usluge transporta robe, ponuditelj neće koristiti vozilo koje je usklađeno sa Euro VI standardom	0,00 bodova</a:t>
            </a:r>
          </a:p>
        </p:txBody>
      </p:sp>
    </p:spTree>
    <p:extLst>
      <p:ext uri="{BB962C8B-B14F-4D97-AF65-F5344CB8AC3E}">
        <p14:creationId xmlns:p14="http://schemas.microsoft.com/office/powerpoint/2010/main" val="1797281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504C-B1F2-ACD4-1F70-727204E0CE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F7270-80B6-2FAA-47EC-42CC6FA9C012}"/>
              </a:ext>
            </a:extLst>
          </p:cNvPr>
          <p:cNvSpPr>
            <a:spLocks noGrp="1"/>
          </p:cNvSpPr>
          <p:nvPr>
            <p:ph type="title"/>
          </p:nvPr>
        </p:nvSpPr>
        <p:spPr/>
        <p:txBody>
          <a:bodyPr>
            <a:normAutofit/>
          </a:bodyPr>
          <a:lstStyle/>
          <a:p>
            <a:r>
              <a:rPr lang="hr-HR" sz="3200" b="0">
                <a:solidFill>
                  <a:schemeClr val="tx1"/>
                </a:solidFill>
              </a:rPr>
              <a:t>Primjer 2. Javna ustanova Nacionalni park Plitvička jezera- KUPNJA KRUHA I KRUŠNIH PROIZVODA</a:t>
            </a:r>
            <a:endParaRPr lang="hr-HR"/>
          </a:p>
        </p:txBody>
      </p:sp>
      <p:sp>
        <p:nvSpPr>
          <p:cNvPr id="3" name="Content Placeholder 2">
            <a:extLst>
              <a:ext uri="{FF2B5EF4-FFF2-40B4-BE49-F238E27FC236}">
                <a16:creationId xmlns:a16="http://schemas.microsoft.com/office/drawing/2014/main" id="{0FEDC7ED-848F-4808-DF0F-8153F3C64123}"/>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strike="noStrike" baseline="0">
                <a:solidFill>
                  <a:schemeClr val="tx1"/>
                </a:solidFill>
                <a:latin typeface="CIDFont+F5"/>
              </a:rPr>
              <a:t>2. </a:t>
            </a:r>
            <a:r>
              <a:rPr lang="hr-HR" b="0" i="0" u="sng">
                <a:solidFill>
                  <a:srgbClr val="000000"/>
                </a:solidFill>
                <a:effectLst/>
                <a:latin typeface="Source Sans Pro" panose="020B0503030403020204" pitchFamily="34" charset="0"/>
              </a:rPr>
              <a:t>EMISIJE TVARI KOJE ONEČIŠĆUJU ZRAK</a:t>
            </a:r>
            <a:r>
              <a:rPr lang="hr-HR" b="0" i="0" u="sng" strike="noStrike" baseline="0">
                <a:solidFill>
                  <a:schemeClr val="tx1"/>
                </a:solidFill>
                <a:latin typeface="CIDFont+F5"/>
              </a:rPr>
              <a:t>: 10 bodova</a:t>
            </a:r>
          </a:p>
          <a:p>
            <a:pPr algn="l"/>
            <a:r>
              <a:rPr lang="hr-HR" sz="2200" b="0" i="0" strike="noStrike" baseline="0">
                <a:solidFill>
                  <a:schemeClr val="tx1"/>
                </a:solidFill>
                <a:latin typeface="CIDFont+F5"/>
              </a:rPr>
              <a:t>Ponuditelji su dužni u ponudi dostaviti:</a:t>
            </a:r>
          </a:p>
          <a:p>
            <a:pPr algn="l"/>
            <a:r>
              <a:rPr lang="hr-HR" sz="2200" b="0" i="0" strike="noStrike" baseline="0">
                <a:solidFill>
                  <a:schemeClr val="tx1"/>
                </a:solidFill>
                <a:latin typeface="CIDFont+F5"/>
              </a:rPr>
              <a:t>1. Popis vozila koja će se koristiti za pružanje usluge transporta robe</a:t>
            </a:r>
          </a:p>
          <a:p>
            <a:pPr algn="l"/>
            <a:r>
              <a:rPr lang="hr-HR" sz="2200" b="0" i="0" strike="noStrike" baseline="0">
                <a:solidFill>
                  <a:schemeClr val="tx1"/>
                </a:solidFill>
                <a:latin typeface="CIDFont+F5"/>
              </a:rPr>
              <a:t>2. Važeća prometna dozvola ili druga javna isprava tih vozila iz kojih je jasno vidljivo da se radi o vozilu koje je usklađeno sa EURO VI standardom</a:t>
            </a:r>
          </a:p>
        </p:txBody>
      </p:sp>
    </p:spTree>
    <p:extLst>
      <p:ext uri="{BB962C8B-B14F-4D97-AF65-F5344CB8AC3E}">
        <p14:creationId xmlns:p14="http://schemas.microsoft.com/office/powerpoint/2010/main" val="272841027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6D528-EAE3-C3C2-3152-411B25911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94C5C-F687-A27A-EFFD-5043C843C8EF}"/>
              </a:ext>
            </a:extLst>
          </p:cNvPr>
          <p:cNvSpPr>
            <a:spLocks noGrp="1"/>
          </p:cNvSpPr>
          <p:nvPr>
            <p:ph type="title"/>
          </p:nvPr>
        </p:nvSpPr>
        <p:spPr/>
        <p:txBody>
          <a:bodyPr>
            <a:normAutofit/>
          </a:bodyPr>
          <a:lstStyle/>
          <a:p>
            <a:r>
              <a:rPr lang="hr-HR" sz="3200" b="0">
                <a:solidFill>
                  <a:schemeClr val="tx1"/>
                </a:solidFill>
              </a:rPr>
              <a:t>Primjer 2. Javna ustanova Nacionalni park Plitvička jezera- KUPNJA KRUHA I KRUŠNIH PROIZVODA</a:t>
            </a:r>
            <a:endParaRPr lang="hr-HR"/>
          </a:p>
        </p:txBody>
      </p:sp>
      <p:sp>
        <p:nvSpPr>
          <p:cNvPr id="3" name="Content Placeholder 2">
            <a:extLst>
              <a:ext uri="{FF2B5EF4-FFF2-40B4-BE49-F238E27FC236}">
                <a16:creationId xmlns:a16="http://schemas.microsoft.com/office/drawing/2014/main" id="{1CB1E376-089B-34F8-26BA-43033BE41C1F}"/>
              </a:ext>
            </a:extLst>
          </p:cNvPr>
          <p:cNvSpPr>
            <a:spLocks noGrp="1"/>
          </p:cNvSpPr>
          <p:nvPr>
            <p:ph idx="1"/>
          </p:nvPr>
        </p:nvSpPr>
        <p:spPr/>
        <p:txBody>
          <a:bodyPr>
            <a:normAutofit fontScale="70000" lnSpcReduction="20000"/>
          </a:bodyPr>
          <a:lstStyle/>
          <a:p>
            <a:r>
              <a:rPr lang="hr-HR">
                <a:solidFill>
                  <a:schemeClr val="tx1"/>
                </a:solidFill>
              </a:rPr>
              <a:t>Kriterij za odabir ponude:</a:t>
            </a:r>
          </a:p>
          <a:p>
            <a:pPr algn="l"/>
            <a:r>
              <a:rPr lang="pl-PL" b="0" i="0" u="sng" strike="noStrike" baseline="0">
                <a:solidFill>
                  <a:schemeClr val="tx1"/>
                </a:solidFill>
                <a:latin typeface="CIDFont+F5"/>
              </a:rPr>
              <a:t>3. </a:t>
            </a:r>
            <a:r>
              <a:rPr lang="hr-HR" b="0" i="0" u="sng">
                <a:solidFill>
                  <a:srgbClr val="000000"/>
                </a:solidFill>
                <a:effectLst/>
                <a:latin typeface="Source Sans Pro" panose="020B0503030403020204" pitchFamily="34" charset="0"/>
              </a:rPr>
              <a:t>KRATKI LANAC OPSKRBE- udaljenost mjesta proizvodnje do mjesta sjedišta Naručitelja</a:t>
            </a:r>
            <a:r>
              <a:rPr lang="pl-PL" b="0" i="0" u="sng" strike="noStrike" baseline="0">
                <a:solidFill>
                  <a:schemeClr val="tx1"/>
                </a:solidFill>
                <a:latin typeface="CIDFont+F5"/>
              </a:rPr>
              <a:t>: 10 bodova</a:t>
            </a:r>
            <a:endParaRPr lang="hr-HR" u="sng">
              <a:solidFill>
                <a:schemeClr val="tx1"/>
              </a:solidFill>
            </a:endParaRPr>
          </a:p>
          <a:p>
            <a:r>
              <a:rPr lang="hr-HR" i="0">
                <a:solidFill>
                  <a:srgbClr val="000000"/>
                </a:solidFill>
                <a:effectLst/>
              </a:rPr>
              <a:t>Detaljni opis: Danas se sve veća važnost pridaje podrijetlu i kvaliteti hrane. Lokalna hrana i kratki lanci opskrbe omogućavaju svježiju i kvalitetniju hranu te zdraviju prehranu. Korištenjem kratkih lanaca opskrbe lakše je utvrditi izvornost i autentičnost hrane, posebno u pogledu identiteta određenog područja, tradicionalnih proizvodnih procesa tog područja, kao i porijekla proizvoda. Stratešku važnost lokalne proizvodnje hrane prepoznala je i Europska unija. Europska komisija je u zakonodavstvo, koje se odnosi na politiku ruralnog razvoja, ugradila mjere koje potiču i podržavaju daljnji razvoj ruralnog područja, odnosno lokalnog sektora proizvodnje hrane i kratkih lanaca opskrbe.</a:t>
            </a:r>
            <a:br>
              <a:rPr lang="hr-HR" i="0">
                <a:solidFill>
                  <a:srgbClr val="000000"/>
                </a:solidFill>
                <a:effectLst/>
              </a:rPr>
            </a:br>
            <a:br>
              <a:rPr lang="hr-HR" i="0">
                <a:solidFill>
                  <a:srgbClr val="000000"/>
                </a:solidFill>
                <a:effectLst/>
              </a:rPr>
            </a:br>
            <a:endParaRPr lang="hr-HR"/>
          </a:p>
        </p:txBody>
      </p:sp>
    </p:spTree>
    <p:extLst>
      <p:ext uri="{BB962C8B-B14F-4D97-AF65-F5344CB8AC3E}">
        <p14:creationId xmlns:p14="http://schemas.microsoft.com/office/powerpoint/2010/main" val="33583467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CFB05-6A80-FCDF-BB91-FA729EEF6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59A04-1C6E-D34F-3821-78C7F2E14DAB}"/>
              </a:ext>
            </a:extLst>
          </p:cNvPr>
          <p:cNvSpPr>
            <a:spLocks noGrp="1"/>
          </p:cNvSpPr>
          <p:nvPr>
            <p:ph type="title"/>
          </p:nvPr>
        </p:nvSpPr>
        <p:spPr/>
        <p:txBody>
          <a:bodyPr>
            <a:normAutofit/>
          </a:bodyPr>
          <a:lstStyle/>
          <a:p>
            <a:r>
              <a:rPr lang="hr-HR" sz="3200" b="0">
                <a:solidFill>
                  <a:schemeClr val="tx1"/>
                </a:solidFill>
              </a:rPr>
              <a:t>Primjer 2. Javna ustanova Nacionalni park Plitvička jezera- KUPNJA KRUHA I KRUŠNIH PROIZVODA</a:t>
            </a:r>
            <a:endParaRPr lang="hr-HR"/>
          </a:p>
        </p:txBody>
      </p:sp>
      <p:sp>
        <p:nvSpPr>
          <p:cNvPr id="3" name="Content Placeholder 2">
            <a:extLst>
              <a:ext uri="{FF2B5EF4-FFF2-40B4-BE49-F238E27FC236}">
                <a16:creationId xmlns:a16="http://schemas.microsoft.com/office/drawing/2014/main" id="{84669A64-36AA-45DC-9247-3D3E0FE7D4B6}"/>
              </a:ext>
            </a:extLst>
          </p:cNvPr>
          <p:cNvSpPr>
            <a:spLocks noGrp="1"/>
          </p:cNvSpPr>
          <p:nvPr>
            <p:ph idx="1"/>
          </p:nvPr>
        </p:nvSpPr>
        <p:spPr/>
        <p:txBody>
          <a:bodyPr>
            <a:normAutofit fontScale="25000" lnSpcReduction="20000"/>
          </a:bodyPr>
          <a:lstStyle/>
          <a:p>
            <a:r>
              <a:rPr lang="hr-HR" sz="7200">
                <a:solidFill>
                  <a:schemeClr val="tx1"/>
                </a:solidFill>
              </a:rPr>
              <a:t>Kriterij za odabir ponude:</a:t>
            </a:r>
          </a:p>
          <a:p>
            <a:pPr algn="l"/>
            <a:r>
              <a:rPr lang="pl-PL" sz="7200" b="0" i="0" u="sng" strike="noStrike" baseline="0">
                <a:solidFill>
                  <a:schemeClr val="tx1"/>
                </a:solidFill>
                <a:latin typeface="CIDFont+F5"/>
              </a:rPr>
              <a:t>3. </a:t>
            </a:r>
            <a:r>
              <a:rPr lang="hr-HR" sz="7200" b="0" i="0" u="sng">
                <a:solidFill>
                  <a:srgbClr val="000000"/>
                </a:solidFill>
                <a:effectLst/>
                <a:latin typeface="Source Sans Pro" panose="020B0503030403020204" pitchFamily="34" charset="0"/>
              </a:rPr>
              <a:t>KRATKI LANAC OPSKRBE- udaljenost mjesta proizvodnje do mjesta sjedišta Naručitelja</a:t>
            </a:r>
            <a:r>
              <a:rPr lang="pl-PL" sz="7200" b="0" i="0" u="sng" strike="noStrike" baseline="0">
                <a:solidFill>
                  <a:schemeClr val="tx1"/>
                </a:solidFill>
                <a:latin typeface="CIDFont+F5"/>
              </a:rPr>
              <a:t>: 10 bodova</a:t>
            </a:r>
            <a:endParaRPr lang="hr-HR" sz="7200" u="sng">
              <a:solidFill>
                <a:schemeClr val="tx1"/>
              </a:solidFill>
            </a:endParaRPr>
          </a:p>
          <a:p>
            <a:r>
              <a:rPr lang="hr-HR" sz="7200" i="0">
                <a:solidFill>
                  <a:srgbClr val="000000"/>
                </a:solidFill>
                <a:effectLst/>
              </a:rPr>
              <a:t>Mjesto proizvodnje Naručitelj definira kao lokaciju gdje se proizvodi kruh.</a:t>
            </a:r>
            <a:br>
              <a:rPr lang="hr-HR" sz="7200" i="0">
                <a:solidFill>
                  <a:srgbClr val="000000"/>
                </a:solidFill>
                <a:effectLst/>
              </a:rPr>
            </a:br>
            <a:r>
              <a:rPr lang="hr-HR" sz="7200" i="0">
                <a:solidFill>
                  <a:srgbClr val="000000"/>
                </a:solidFill>
                <a:effectLst/>
              </a:rPr>
              <a:t>Ponuditelj za navođenje podatka o udaljenosti u km kao mjesto isporuke Naručitelja uzima u obzir adresu sjedišta Naručitelja: Javna ustanova „Nacionalni park Plitvička jezera“, Znanstveno-stručni centar dr. Ivo </a:t>
            </a:r>
            <a:r>
              <a:rPr lang="hr-HR" sz="7200" i="0" err="1">
                <a:solidFill>
                  <a:srgbClr val="000000"/>
                </a:solidFill>
                <a:effectLst/>
              </a:rPr>
              <a:t>Pevalek</a:t>
            </a:r>
            <a:r>
              <a:rPr lang="hr-HR" sz="7200" i="0">
                <a:solidFill>
                  <a:srgbClr val="000000"/>
                </a:solidFill>
                <a:effectLst/>
              </a:rPr>
              <a:t>, Josipa Jovića 19, 53231 Plitvička Jezera.</a:t>
            </a:r>
            <a:br>
              <a:rPr lang="hr-HR" sz="7200" i="0">
                <a:solidFill>
                  <a:srgbClr val="000000"/>
                </a:solidFill>
                <a:effectLst/>
              </a:rPr>
            </a:br>
            <a:r>
              <a:rPr lang="hr-HR" sz="7200" i="0">
                <a:solidFill>
                  <a:srgbClr val="000000"/>
                </a:solidFill>
                <a:effectLst/>
              </a:rPr>
              <a:t>Za provjeru Naručitelj se može poslužiti HAK interaktivnom kartom.</a:t>
            </a:r>
            <a:br>
              <a:rPr lang="hr-HR" sz="7200" i="0">
                <a:solidFill>
                  <a:srgbClr val="000000"/>
                </a:solidFill>
                <a:effectLst/>
              </a:rPr>
            </a:br>
            <a:r>
              <a:rPr lang="hr-HR" sz="7200" i="0">
                <a:solidFill>
                  <a:srgbClr val="000000"/>
                </a:solidFill>
                <a:effectLst/>
              </a:rPr>
              <a:t>Odabrani ponuditelj se obvezuje da će za vrijeme trajanja Ugovora omogućiti predstavniku Naručitelja da prema potrebama, periodično, izvrši uvid i provjeru cjelokupnog proizvodnog procesa radi provjere bitnih okolnosti. Odabrani ponuditelj je dužan bez odlaganja Naručitelja obavijestiti ako su tijekom trajanja Ugovora nastupile drukčije činjenice i okolnosti koje bi u tijeku pregleda i ocjene ponuda utjecale na bodovanje ponude Odabranog ponuditelja.</a:t>
            </a:r>
            <a:endParaRPr lang="hr-HR" sz="7200"/>
          </a:p>
          <a:p>
            <a:r>
              <a:rPr lang="hr-HR" sz="7200" i="0">
                <a:solidFill>
                  <a:srgbClr val="000000"/>
                </a:solidFill>
                <a:effectLst/>
              </a:rPr>
              <a:t>Najveći broj bodova najboljoj ponuđenoj vrijednosti, ostale ponuđene vrijednosti boduju se u odnosu na najbolju vrijednost.</a:t>
            </a:r>
            <a:endParaRPr lang="hr-HR" sz="7200"/>
          </a:p>
          <a:p>
            <a:br>
              <a:rPr lang="hr-HR" i="0">
                <a:solidFill>
                  <a:srgbClr val="000000"/>
                </a:solidFill>
                <a:effectLst/>
              </a:rPr>
            </a:br>
            <a:endParaRPr lang="hr-HR"/>
          </a:p>
        </p:txBody>
      </p:sp>
    </p:spTree>
    <p:extLst>
      <p:ext uri="{BB962C8B-B14F-4D97-AF65-F5344CB8AC3E}">
        <p14:creationId xmlns:p14="http://schemas.microsoft.com/office/powerpoint/2010/main" val="322330639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36A-6EC8-232E-9B56-352715E79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9401F-2D01-B37C-8063-55A9B215E8E7}"/>
              </a:ext>
            </a:extLst>
          </p:cNvPr>
          <p:cNvSpPr>
            <a:spLocks noGrp="1"/>
          </p:cNvSpPr>
          <p:nvPr>
            <p:ph type="title"/>
          </p:nvPr>
        </p:nvSpPr>
        <p:spPr>
          <a:xfrm>
            <a:off x="1328787" y="676047"/>
            <a:ext cx="9534426" cy="1200285"/>
          </a:xfrm>
        </p:spPr>
        <p:txBody>
          <a:bodyPr>
            <a:normAutofit fontScale="90000"/>
          </a:bodyPr>
          <a:lstStyle/>
          <a:p>
            <a:r>
              <a:rPr lang="hr-HR" sz="3200" b="0">
                <a:solidFill>
                  <a:schemeClr val="tx1"/>
                </a:solidFill>
              </a:rPr>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D2D3C802-35FE-4D17-67DA-2739279609F4}"/>
              </a:ext>
            </a:extLst>
          </p:cNvPr>
          <p:cNvSpPr>
            <a:spLocks noGrp="1"/>
          </p:cNvSpPr>
          <p:nvPr>
            <p:ph idx="1"/>
          </p:nvPr>
        </p:nvSpPr>
        <p:spPr/>
        <p:txBody>
          <a:bodyPr>
            <a:normAutofit/>
          </a:bodyPr>
          <a:lstStyle/>
          <a:p>
            <a:r>
              <a:rPr lang="hr-HR">
                <a:solidFill>
                  <a:schemeClr val="tx1"/>
                </a:solidFill>
              </a:rPr>
              <a:t>Opis predmeta nabave: 2024. godina</a:t>
            </a:r>
          </a:p>
          <a:p>
            <a:r>
              <a:rPr lang="hr-HR" i="0">
                <a:solidFill>
                  <a:srgbClr val="000000"/>
                </a:solidFill>
                <a:effectLst/>
                <a:latin typeface="Source Sans Pro" panose="020B0503030403020204" pitchFamily="34" charset="0"/>
              </a:rPr>
              <a:t>KUPNJA SVJEŽEG MESA ZA UGOSTITELJSTVO I TRGOVINU</a:t>
            </a:r>
          </a:p>
          <a:p>
            <a:r>
              <a:rPr lang="hr-HR">
                <a:solidFill>
                  <a:srgbClr val="000000"/>
                </a:solidFill>
                <a:latin typeface="Source Sans Pro" panose="020B0503030403020204" pitchFamily="34" charset="0"/>
              </a:rPr>
              <a:t>PV: 550</a:t>
            </a:r>
            <a:r>
              <a:rPr lang="hr-HR" i="0">
                <a:solidFill>
                  <a:srgbClr val="000000"/>
                </a:solidFill>
                <a:effectLst/>
                <a:latin typeface="Source Sans Pro" panose="020B0503030403020204" pitchFamily="34" charset="0"/>
              </a:rPr>
              <a:t>.000,00</a:t>
            </a:r>
            <a:r>
              <a:rPr lang="hr-HR">
                <a:solidFill>
                  <a:srgbClr val="000000"/>
                </a:solidFill>
                <a:latin typeface="Source Sans Pro" panose="020B0503030403020204" pitchFamily="34" charset="0"/>
              </a:rPr>
              <a:t> EUR</a:t>
            </a:r>
          </a:p>
          <a:p>
            <a:r>
              <a:rPr lang="hr-HR" b="0" i="0">
                <a:solidFill>
                  <a:srgbClr val="000000"/>
                </a:solidFill>
                <a:effectLst/>
                <a:latin typeface="Source Sans Pro" panose="020B0503030403020204" pitchFamily="34" charset="0"/>
              </a:rPr>
              <a:t>Dostavljeno svježe meso ne smije biti podvrgnuto nikakvom drugom postupku konzerviranja osim hlađenja. Isto mora biti dostavljeno u roku 48 sati od klanja budući se radi o visoko rizičnoj namirnici.</a:t>
            </a:r>
          </a:p>
          <a:p>
            <a:endParaRPr lang="hr-HR">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341268938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CF7A1-0CD5-B109-BF24-15B71C44B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4A9C8-9899-877F-FF98-1E8BC08996E8}"/>
              </a:ext>
            </a:extLst>
          </p:cNvPr>
          <p:cNvSpPr>
            <a:spLocks noGrp="1"/>
          </p:cNvSpPr>
          <p:nvPr>
            <p:ph type="title"/>
          </p:nvPr>
        </p:nvSpPr>
        <p:spPr>
          <a:xfrm>
            <a:off x="1328787" y="676047"/>
            <a:ext cx="9534426" cy="1200285"/>
          </a:xfrm>
        </p:spPr>
        <p:txBody>
          <a:bodyPr>
            <a:normAutofit fontScale="90000"/>
          </a:bodyPr>
          <a:lstStyle/>
          <a:p>
            <a:r>
              <a:rPr lang="hr-HR" sz="3200" b="0">
                <a:solidFill>
                  <a:schemeClr val="tx1"/>
                </a:solidFill>
              </a:rPr>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107D7D25-AD56-C751-8100-1A59BCB5BB70}"/>
              </a:ext>
            </a:extLst>
          </p:cNvPr>
          <p:cNvSpPr>
            <a:spLocks noGrp="1"/>
          </p:cNvSpPr>
          <p:nvPr>
            <p:ph idx="1"/>
          </p:nvPr>
        </p:nvSpPr>
        <p:spPr/>
        <p:txBody>
          <a:bodyPr>
            <a:normAutofit fontScale="77500" lnSpcReduction="20000"/>
          </a:bodyPr>
          <a:lstStyle/>
          <a:p>
            <a:r>
              <a:rPr lang="hr-HR" i="0">
                <a:solidFill>
                  <a:srgbClr val="000000"/>
                </a:solidFill>
                <a:effectLst/>
                <a:latin typeface="Source Sans Pro" panose="020B0503030403020204" pitchFamily="34" charset="0"/>
              </a:rPr>
              <a:t>Odabrani Ponuditelj je dužan dostaviti četiri puta godišnje dokaz o zdravstvenoj ispravnosti namirnica, koji uključuje dokaze da je namirnica zdravstveno ispravna nastavno sljedećim zakonima: Zakonu o hrani (NN 81/13, 14/14, 30/15, 115/18) , Zakonu o higijeni hrane i mikrobiološkim kriterijima za hranu (NN 81/2013, 115/18), Zakonu o </a:t>
            </a:r>
            <a:r>
              <a:rPr lang="hr-HR" i="0" err="1">
                <a:solidFill>
                  <a:srgbClr val="000000"/>
                </a:solidFill>
                <a:effectLst/>
                <a:latin typeface="Source Sans Pro" panose="020B0503030403020204" pitchFamily="34" charset="0"/>
              </a:rPr>
              <a:t>kontaminantima</a:t>
            </a:r>
            <a:r>
              <a:rPr lang="hr-HR" i="0">
                <a:solidFill>
                  <a:srgbClr val="000000"/>
                </a:solidFill>
                <a:effectLst/>
                <a:latin typeface="Source Sans Pro" panose="020B0503030403020204" pitchFamily="34" charset="0"/>
              </a:rPr>
              <a:t> (39/13, 114/18) te ostalim relevantnim zakonima za određenu vrstu namirnice.</a:t>
            </a:r>
          </a:p>
          <a:p>
            <a:br>
              <a:rPr lang="hr-HR"/>
            </a:br>
            <a:r>
              <a:rPr lang="hr-HR" i="0">
                <a:solidFill>
                  <a:srgbClr val="000000"/>
                </a:solidFill>
                <a:effectLst/>
                <a:latin typeface="Source Sans Pro" panose="020B0503030403020204" pitchFamily="34" charset="0"/>
              </a:rPr>
              <a:t>Ambalaža i materijali koji dolaze u dodir s namirnicom moraju biti u skladu s Zakonom o predmetima opće uporabe (NN 39/13 i 47/14, 114/18), Pravilnikom o zdravstvenoj ispravnosti materijala i predmeta koji dolaze u neposredan dodir s hranom (NN 125/09, 31/11), Pravilnikom o zdravstvenoj ispravnosti materijala i predmeta izrađenih od regenerirane celuloze koji dolaze u neposredan dodir s hranom (NN 62/13) i ostalim relevantnim propisima za predmet nabave.</a:t>
            </a:r>
            <a:endParaRPr lang="hr-HR">
              <a:solidFill>
                <a:srgbClr val="000000"/>
              </a:solidFill>
              <a:latin typeface="Source Sans Pro" panose="020B0503030403020204" pitchFamily="34" charset="0"/>
            </a:endParaRPr>
          </a:p>
        </p:txBody>
      </p:sp>
    </p:spTree>
    <p:extLst>
      <p:ext uri="{BB962C8B-B14F-4D97-AF65-F5344CB8AC3E}">
        <p14:creationId xmlns:p14="http://schemas.microsoft.com/office/powerpoint/2010/main" val="23089702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7E62E-BA37-4D7E-8CFE-80774D150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B7ED9-BF0B-745F-D61D-B91D3CA35249}"/>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D7687874-35BB-2CC6-6427-33915D39EEB3}"/>
              </a:ext>
            </a:extLst>
          </p:cNvPr>
          <p:cNvSpPr>
            <a:spLocks noGrp="1"/>
          </p:cNvSpPr>
          <p:nvPr>
            <p:ph idx="1"/>
          </p:nvPr>
        </p:nvSpPr>
        <p:spPr/>
        <p:txBody>
          <a:bodyPr>
            <a:normAutofit/>
          </a:bodyPr>
          <a:lstStyle/>
          <a:p>
            <a:r>
              <a:rPr lang="hr-HR">
                <a:solidFill>
                  <a:schemeClr val="tx1"/>
                </a:solidFill>
              </a:rPr>
              <a:t>Kriterij za odabir ponude:</a:t>
            </a:r>
          </a:p>
          <a:p>
            <a:pPr marL="514350" indent="-514350" algn="l">
              <a:buAutoNum type="arabicPeriod"/>
            </a:pPr>
            <a:r>
              <a:rPr lang="pl-PL" b="0" i="0" u="none" strike="noStrike" baseline="0">
                <a:solidFill>
                  <a:schemeClr val="tx1"/>
                </a:solidFill>
                <a:latin typeface="CIDFont+F5"/>
              </a:rPr>
              <a:t>Cijena ponude: 60 bodova</a:t>
            </a:r>
          </a:p>
          <a:p>
            <a:pPr marL="514350" indent="-514350" algn="l">
              <a:buAutoNum type="arabicPeriod"/>
            </a:pPr>
            <a:r>
              <a:rPr lang="hr-HR" b="0" i="0" u="sng" err="1">
                <a:solidFill>
                  <a:srgbClr val="000000"/>
                </a:solidFill>
                <a:effectLst/>
                <a:latin typeface="Source Sans Pro" panose="020B0503030403020204" pitchFamily="34" charset="0"/>
              </a:rPr>
              <a:t>Sljedivost</a:t>
            </a:r>
            <a:r>
              <a:rPr lang="hr-HR" b="0" i="0" u="sng">
                <a:solidFill>
                  <a:srgbClr val="000000"/>
                </a:solidFill>
                <a:effectLst/>
                <a:latin typeface="Source Sans Pro" panose="020B0503030403020204" pitchFamily="34" charset="0"/>
              </a:rPr>
              <a:t> proizvoda</a:t>
            </a:r>
            <a:r>
              <a:rPr lang="pl-PL" b="0" i="0" u="sng">
                <a:solidFill>
                  <a:schemeClr val="tx1"/>
                </a:solidFill>
                <a:latin typeface="CIDFont+F5"/>
              </a:rPr>
              <a:t>: 20 bodova</a:t>
            </a:r>
          </a:p>
          <a:p>
            <a:pPr marL="514350" indent="-514350">
              <a:buFont typeface="Arial" panose="020B0604020202020204" pitchFamily="34" charset="0"/>
              <a:buAutoNum type="arabicPeriod"/>
            </a:pPr>
            <a:r>
              <a:rPr lang="hr-HR" u="sng">
                <a:solidFill>
                  <a:srgbClr val="000000"/>
                </a:solidFill>
                <a:latin typeface="Source Sans Pro" panose="020B0503030403020204" pitchFamily="34" charset="0"/>
              </a:rPr>
              <a:t>KRATKI LANAC OPSKRBE: </a:t>
            </a:r>
            <a:r>
              <a:rPr lang="pl-PL" u="sng">
                <a:solidFill>
                  <a:schemeClr val="tx1"/>
                </a:solidFill>
                <a:latin typeface="CIDFont+F5"/>
              </a:rPr>
              <a:t>10 bodova</a:t>
            </a:r>
          </a:p>
          <a:p>
            <a:pPr marL="514350" indent="-514350">
              <a:buFont typeface="Arial" panose="020B0604020202020204" pitchFamily="34" charset="0"/>
              <a:buAutoNum type="arabicPeriod"/>
            </a:pPr>
            <a:r>
              <a:rPr lang="hr-HR" u="sng">
                <a:solidFill>
                  <a:srgbClr val="000000"/>
                </a:solidFill>
                <a:latin typeface="Source Sans Pro" panose="020B0503030403020204" pitchFamily="34" charset="0"/>
              </a:rPr>
              <a:t>EMISIJE TVARI KOJE ONEČIŠĆUJU ZRAK</a:t>
            </a:r>
            <a:r>
              <a:rPr lang="hr-HR" u="sng">
                <a:solidFill>
                  <a:schemeClr val="tx1"/>
                </a:solidFill>
                <a:latin typeface="CIDFont+F5"/>
              </a:rPr>
              <a:t>: 10 bodova</a:t>
            </a:r>
            <a:endParaRPr lang="hr-HR" b="0" i="0" u="sng" strike="noStrike" baseline="0">
              <a:solidFill>
                <a:schemeClr val="tx1"/>
              </a:solidFill>
              <a:latin typeface="CIDFont+F5"/>
            </a:endParaRPr>
          </a:p>
        </p:txBody>
      </p:sp>
    </p:spTree>
    <p:extLst>
      <p:ext uri="{BB962C8B-B14F-4D97-AF65-F5344CB8AC3E}">
        <p14:creationId xmlns:p14="http://schemas.microsoft.com/office/powerpoint/2010/main" val="332114842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AFAC4-E042-C9E8-7FB1-34403B6E2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A6FDA-E88E-5840-25D3-EB7512AA13FF}"/>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11DD27F8-47B6-01DC-9FFB-936168134BF4}"/>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a:solidFill>
                  <a:srgbClr val="000000"/>
                </a:solidFill>
                <a:effectLst/>
                <a:latin typeface="Source Sans Pro" panose="020B0503030403020204" pitchFamily="34" charset="0"/>
              </a:rPr>
              <a:t>2. </a:t>
            </a:r>
            <a:r>
              <a:rPr lang="hr-HR" b="0" i="0" u="sng" err="1">
                <a:solidFill>
                  <a:srgbClr val="000000"/>
                </a:solidFill>
                <a:effectLst/>
                <a:latin typeface="Source Sans Pro" panose="020B0503030403020204" pitchFamily="34" charset="0"/>
              </a:rPr>
              <a:t>Sljedivost</a:t>
            </a:r>
            <a:r>
              <a:rPr lang="hr-HR" b="0" i="0" u="sng">
                <a:solidFill>
                  <a:srgbClr val="000000"/>
                </a:solidFill>
                <a:effectLst/>
                <a:latin typeface="Source Sans Pro" panose="020B0503030403020204" pitchFamily="34" charset="0"/>
              </a:rPr>
              <a:t> proizvoda</a:t>
            </a:r>
            <a:r>
              <a:rPr lang="pl-PL" b="0" i="0" u="sng">
                <a:solidFill>
                  <a:schemeClr val="tx1"/>
                </a:solidFill>
                <a:latin typeface="CIDFont+F5"/>
              </a:rPr>
              <a:t>: 20 bodova</a:t>
            </a:r>
            <a:endParaRPr lang="pl-PL" b="0" i="0" u="sng" strike="noStrike" baseline="0">
              <a:solidFill>
                <a:schemeClr val="tx1"/>
              </a:solidFill>
              <a:latin typeface="CIDFont+F5"/>
            </a:endParaRPr>
          </a:p>
          <a:p>
            <a:r>
              <a:rPr lang="hr-HR" sz="2000">
                <a:solidFill>
                  <a:schemeClr val="tx1"/>
                </a:solidFill>
              </a:rPr>
              <a:t>Korištenjem ovog kriterija za odabir ekonomski najpovoljnije ponude naručitelj dobiva informaciju o podrijetlu svježeg mesa te na taj način maksimalno vrednuje svježe meso koje je proizvedeno po standardima kvalitete za hranu utvrđenim u nacionalnim propisima o hrani te se dobiva se hrana više vrijednosti u pogledu veće svježine.</a:t>
            </a:r>
          </a:p>
          <a:p>
            <a:endParaRPr lang="hr-HR"/>
          </a:p>
        </p:txBody>
      </p:sp>
    </p:spTree>
    <p:extLst>
      <p:ext uri="{BB962C8B-B14F-4D97-AF65-F5344CB8AC3E}">
        <p14:creationId xmlns:p14="http://schemas.microsoft.com/office/powerpoint/2010/main" val="159397922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DEE7-ED62-8DA8-821B-FAB8F1FD8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7A626-A83F-04BC-8C22-1197B825F4D5}"/>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p>
        </p:txBody>
      </p:sp>
      <p:sp>
        <p:nvSpPr>
          <p:cNvPr id="3" name="Content Placeholder 2">
            <a:extLst>
              <a:ext uri="{FF2B5EF4-FFF2-40B4-BE49-F238E27FC236}">
                <a16:creationId xmlns:a16="http://schemas.microsoft.com/office/drawing/2014/main" id="{5F1268A1-B596-3F07-B14A-5F67721B2FEC}"/>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a:solidFill>
                  <a:srgbClr val="000000"/>
                </a:solidFill>
                <a:effectLst/>
                <a:latin typeface="Source Sans Pro" panose="020B0503030403020204" pitchFamily="34" charset="0"/>
              </a:rPr>
              <a:t>2. </a:t>
            </a:r>
            <a:r>
              <a:rPr lang="hr-HR" b="0" i="0" u="sng" err="1">
                <a:solidFill>
                  <a:srgbClr val="000000"/>
                </a:solidFill>
                <a:effectLst/>
                <a:latin typeface="Source Sans Pro" panose="020B0503030403020204" pitchFamily="34" charset="0"/>
              </a:rPr>
              <a:t>Sljedivost</a:t>
            </a:r>
            <a:r>
              <a:rPr lang="hr-HR" b="0" i="0" u="sng">
                <a:solidFill>
                  <a:srgbClr val="000000"/>
                </a:solidFill>
                <a:effectLst/>
                <a:latin typeface="Source Sans Pro" panose="020B0503030403020204" pitchFamily="34" charset="0"/>
              </a:rPr>
              <a:t> proizvoda</a:t>
            </a:r>
            <a:r>
              <a:rPr lang="pl-PL" b="0" i="0" u="sng">
                <a:solidFill>
                  <a:schemeClr val="tx1"/>
                </a:solidFill>
                <a:latin typeface="CIDFont+F5"/>
              </a:rPr>
              <a:t>: 20 bodova</a:t>
            </a:r>
            <a:endParaRPr lang="pl-PL" b="0" i="0" u="sng" strike="noStrike" baseline="0">
              <a:solidFill>
                <a:schemeClr val="tx1"/>
              </a:solidFill>
              <a:latin typeface="CIDFont+F5"/>
            </a:endParaRPr>
          </a:p>
          <a:p>
            <a:r>
              <a:rPr lang="hr-HR" sz="2400">
                <a:solidFill>
                  <a:schemeClr val="tx1"/>
                </a:solidFill>
              </a:rPr>
              <a:t>1. Svježe meso je proizvedeno od životinje koja je rođena, </a:t>
            </a:r>
            <a:r>
              <a:rPr lang="hr-HR" sz="2400" err="1">
                <a:solidFill>
                  <a:schemeClr val="tx1"/>
                </a:solidFill>
              </a:rPr>
              <a:t>utvovljena</a:t>
            </a:r>
            <a:r>
              <a:rPr lang="hr-HR" sz="2400">
                <a:solidFill>
                  <a:schemeClr val="tx1"/>
                </a:solidFill>
              </a:rPr>
              <a:t> i zaklana u Republici Hrvatskoj	20,00	bodova</a:t>
            </a:r>
          </a:p>
          <a:p>
            <a:r>
              <a:rPr lang="hr-HR" sz="2400">
                <a:solidFill>
                  <a:schemeClr val="tx1"/>
                </a:solidFill>
              </a:rPr>
              <a:t>2. Svježe meso nije proizvedeno od životinje koja je rođena, utovljena i zaklana u Republici Hrvatskoj	0,00 bodova</a:t>
            </a:r>
          </a:p>
        </p:txBody>
      </p:sp>
    </p:spTree>
    <p:extLst>
      <p:ext uri="{BB962C8B-B14F-4D97-AF65-F5344CB8AC3E}">
        <p14:creationId xmlns:p14="http://schemas.microsoft.com/office/powerpoint/2010/main" val="356102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8442" y="572247"/>
            <a:ext cx="9534426" cy="995915"/>
          </a:xfrm>
        </p:spPr>
        <p:txBody>
          <a:bodyPr>
            <a:normAutofit fontScale="90000"/>
          </a:bodyPr>
          <a:lstStyle/>
          <a:p>
            <a:r>
              <a:rPr lang="hr-HR" noProof="0"/>
              <a:t>Točke utjecaja na </a:t>
            </a:r>
            <a:r>
              <a:rPr lang="hr-HR" noProof="0" err="1"/>
              <a:t>ozelenjavanje</a:t>
            </a:r>
            <a:r>
              <a:rPr lang="hr-HR" noProof="0"/>
              <a:t> javne nabave: UGOVORNE ODREDBE</a:t>
            </a:r>
          </a:p>
        </p:txBody>
      </p:sp>
      <p:sp>
        <p:nvSpPr>
          <p:cNvPr id="8" name="Content Placeholder 7"/>
          <p:cNvSpPr>
            <a:spLocks noGrp="1"/>
          </p:cNvSpPr>
          <p:nvPr>
            <p:ph idx="1"/>
          </p:nvPr>
        </p:nvSpPr>
        <p:spPr>
          <a:xfrm>
            <a:off x="827314" y="1936955"/>
            <a:ext cx="10319753" cy="3644855"/>
          </a:xfrm>
        </p:spPr>
        <p:txBody>
          <a:bodyPr>
            <a:noAutofit/>
          </a:bodyPr>
          <a:lstStyle/>
          <a:p>
            <a:pPr marL="457200" indent="-457200">
              <a:buFont typeface="Arial" panose="020B0604020202020204" pitchFamily="34" charset="0"/>
              <a:buChar char="•"/>
            </a:pPr>
            <a:r>
              <a:rPr lang="hr-HR" sz="2600" noProof="0"/>
              <a:t>npr. ugovor o nabavi – vrsta pakiranja i dužnost dobavljača da ga reciklira / ponovno upotrijebi; učestalost dostave; vrsta vozila kojom se dostavlja</a:t>
            </a:r>
          </a:p>
          <a:p>
            <a:pPr marL="457200" indent="-457200">
              <a:buFont typeface="Arial" panose="020B0604020202020204" pitchFamily="34" charset="0"/>
              <a:buChar char="•"/>
            </a:pPr>
            <a:r>
              <a:rPr lang="hr-HR" sz="2600" noProof="0"/>
              <a:t>npr. ugovor o pružanju usluga – osposobljavanje osoblja o ekološkim aspektima ugovora; praćenje utjecaja na okoliš i izvješćivanje o njima; primjena sustava za upravljanje okolišem </a:t>
            </a:r>
          </a:p>
          <a:p>
            <a:pPr marL="457200" indent="-457200">
              <a:buFont typeface="Arial" panose="020B0604020202020204" pitchFamily="34" charset="0"/>
              <a:buChar char="•"/>
            </a:pPr>
            <a:r>
              <a:rPr lang="hr-HR" sz="2600" noProof="0"/>
              <a:t>npr. ugovor o radovima – upravljanje otpadom, energijom i vodom na gradilištu; potvrda treće strane za zgrade ili građevinske radove</a:t>
            </a:r>
            <a:endParaRPr lang="hr-HR" sz="2600" noProof="0">
              <a:solidFill>
                <a:schemeClr val="tx1"/>
              </a:solidFill>
              <a:latin typeface="AR CENA" pitchFamily="2" charset="0"/>
            </a:endParaRPr>
          </a:p>
        </p:txBody>
      </p:sp>
    </p:spTree>
    <p:extLst>
      <p:ext uri="{BB962C8B-B14F-4D97-AF65-F5344CB8AC3E}">
        <p14:creationId xmlns:p14="http://schemas.microsoft.com/office/powerpoint/2010/main" val="281392765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45CBA-2721-2FCE-4891-580135112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0C4B3-2A24-B852-E8AA-36F5CFE1D66B}"/>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endParaRPr lang="hr-HR"/>
          </a:p>
        </p:txBody>
      </p:sp>
      <p:sp>
        <p:nvSpPr>
          <p:cNvPr id="3" name="Content Placeholder 2">
            <a:extLst>
              <a:ext uri="{FF2B5EF4-FFF2-40B4-BE49-F238E27FC236}">
                <a16:creationId xmlns:a16="http://schemas.microsoft.com/office/drawing/2014/main" id="{0C53693D-EF51-A9C4-8E77-FF49AE58EB38}"/>
              </a:ext>
            </a:extLst>
          </p:cNvPr>
          <p:cNvSpPr>
            <a:spLocks noGrp="1"/>
          </p:cNvSpPr>
          <p:nvPr>
            <p:ph idx="1"/>
          </p:nvPr>
        </p:nvSpPr>
        <p:spPr/>
        <p:txBody>
          <a:bodyPr>
            <a:normAutofit fontScale="92500" lnSpcReduction="10000"/>
          </a:bodyPr>
          <a:lstStyle/>
          <a:p>
            <a:r>
              <a:rPr lang="hr-HR">
                <a:solidFill>
                  <a:schemeClr val="tx1"/>
                </a:solidFill>
              </a:rPr>
              <a:t>Kriterij za odabir ponude:</a:t>
            </a:r>
          </a:p>
          <a:p>
            <a:pPr algn="l"/>
            <a:r>
              <a:rPr lang="pl-PL" b="0" i="0" u="sng" strike="noStrike" baseline="0">
                <a:solidFill>
                  <a:schemeClr val="tx1"/>
                </a:solidFill>
                <a:latin typeface="CIDFont+F5"/>
              </a:rPr>
              <a:t>3. </a:t>
            </a:r>
            <a:r>
              <a:rPr lang="hr-HR" b="0" i="0" u="sng">
                <a:solidFill>
                  <a:srgbClr val="000000"/>
                </a:solidFill>
                <a:effectLst/>
                <a:latin typeface="Source Sans Pro" panose="020B0503030403020204" pitchFamily="34" charset="0"/>
              </a:rPr>
              <a:t>KRATKI LANAC OPSKRBE</a:t>
            </a:r>
            <a:r>
              <a:rPr lang="pl-PL" b="0" i="0" u="sng" strike="noStrike" baseline="0">
                <a:solidFill>
                  <a:schemeClr val="tx1"/>
                </a:solidFill>
                <a:latin typeface="CIDFont+F5"/>
              </a:rPr>
              <a:t>: 10 bodova</a:t>
            </a:r>
            <a:endParaRPr lang="hr-HR" u="sng">
              <a:solidFill>
                <a:schemeClr val="tx1"/>
              </a:solidFill>
            </a:endParaRPr>
          </a:p>
          <a:p>
            <a:r>
              <a:rPr lang="hr-HR" i="0">
                <a:solidFill>
                  <a:srgbClr val="000000"/>
                </a:solidFill>
                <a:effectLst/>
              </a:rPr>
              <a:t>Detaljni opis: Danas se sve veća važnost pridaje podrijetlu i kvaliteti hrane. Lokalna hrana i kratki lanci opskrbe omogućavaju svježiju i kvalitetniju hranu te zdraviju prehranu. Korištenjem kratkih lanaca opskrbe lakše je utvrditi izvornost i autentičnost hrane, posebno u pogledu identiteta određenog područja, tradicionalnih proizvodnih procesa tog područja, kao i porijekla proizvoda.</a:t>
            </a:r>
            <a:br>
              <a:rPr lang="hr-HR" i="0">
                <a:solidFill>
                  <a:srgbClr val="000000"/>
                </a:solidFill>
                <a:effectLst/>
              </a:rPr>
            </a:br>
            <a:endParaRPr lang="hr-HR"/>
          </a:p>
        </p:txBody>
      </p:sp>
    </p:spTree>
    <p:extLst>
      <p:ext uri="{BB962C8B-B14F-4D97-AF65-F5344CB8AC3E}">
        <p14:creationId xmlns:p14="http://schemas.microsoft.com/office/powerpoint/2010/main" val="360357150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600E-C4C6-FF38-228C-DFA84F433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664940-9949-DCB3-673B-F57E19140832}"/>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endParaRPr lang="hr-HR"/>
          </a:p>
        </p:txBody>
      </p:sp>
      <p:sp>
        <p:nvSpPr>
          <p:cNvPr id="3" name="Content Placeholder 2">
            <a:extLst>
              <a:ext uri="{FF2B5EF4-FFF2-40B4-BE49-F238E27FC236}">
                <a16:creationId xmlns:a16="http://schemas.microsoft.com/office/drawing/2014/main" id="{41978B8B-7E06-02F7-ABCC-13F0544D534E}"/>
              </a:ext>
            </a:extLst>
          </p:cNvPr>
          <p:cNvSpPr>
            <a:spLocks noGrp="1"/>
          </p:cNvSpPr>
          <p:nvPr>
            <p:ph idx="1"/>
          </p:nvPr>
        </p:nvSpPr>
        <p:spPr/>
        <p:txBody>
          <a:bodyPr>
            <a:normAutofit fontScale="25000" lnSpcReduction="20000"/>
          </a:bodyPr>
          <a:lstStyle/>
          <a:p>
            <a:r>
              <a:rPr lang="hr-HR" sz="9600">
                <a:solidFill>
                  <a:schemeClr val="tx1"/>
                </a:solidFill>
              </a:rPr>
              <a:t>Kriterij za odabir ponude:</a:t>
            </a:r>
          </a:p>
          <a:p>
            <a:pPr algn="l"/>
            <a:r>
              <a:rPr lang="pl-PL" sz="9600" b="0" i="0" u="sng" strike="noStrike" baseline="0">
                <a:solidFill>
                  <a:schemeClr val="tx1"/>
                </a:solidFill>
                <a:latin typeface="CIDFont+F5"/>
              </a:rPr>
              <a:t>3. </a:t>
            </a:r>
            <a:r>
              <a:rPr lang="hr-HR" sz="9600" b="0" i="0" u="sng">
                <a:solidFill>
                  <a:srgbClr val="000000"/>
                </a:solidFill>
                <a:effectLst/>
                <a:latin typeface="Source Sans Pro" panose="020B0503030403020204" pitchFamily="34" charset="0"/>
              </a:rPr>
              <a:t>KRATKI LANAC OPSKRBE</a:t>
            </a:r>
            <a:r>
              <a:rPr lang="pl-PL" sz="9600" b="0" i="0" u="sng" strike="noStrike" baseline="0">
                <a:solidFill>
                  <a:schemeClr val="tx1"/>
                </a:solidFill>
                <a:latin typeface="CIDFont+F5"/>
              </a:rPr>
              <a:t>: 10 bodova</a:t>
            </a:r>
          </a:p>
          <a:p>
            <a:pPr algn="just"/>
            <a:r>
              <a:rPr lang="hr-HR" sz="9600">
                <a:solidFill>
                  <a:schemeClr val="tx1"/>
                </a:solidFill>
              </a:rPr>
              <a:t>Vrednuju se ponude koje idu u prilog što kraćem putu hrane „od proizvodnje do stola“, kako bi se smanjenjem transporta smanjilo i zagađenje okoliša, a na stolove stizali što svježiji proizvodi, budući se radi o svježem mesu koje je kratkog roka trajanja te je podložno kvarenju i promjeni senzorskih svojstava (boja, miris i dr.). Kraća udaljenost mjesta proizvodnje kako je opisano i mjesta isporuke doprinosi većoj svježini hrane koja je predmet nabave i boljim senzorskim svojstvima, što u konačnici predstavlja i veću kvalitetu. Naručitelj zahtjeva da se posjetiteljima/ gostima Parka kao krajnjim korisnicima usluge prehrane osigura očekivana kvaliteta prehrambenih proizvoda.</a:t>
            </a:r>
          </a:p>
          <a:p>
            <a:br>
              <a:rPr lang="hr-HR" i="0">
                <a:solidFill>
                  <a:srgbClr val="000000"/>
                </a:solidFill>
                <a:effectLst/>
              </a:rPr>
            </a:br>
            <a:endParaRPr lang="hr-HR"/>
          </a:p>
        </p:txBody>
      </p:sp>
    </p:spTree>
    <p:extLst>
      <p:ext uri="{BB962C8B-B14F-4D97-AF65-F5344CB8AC3E}">
        <p14:creationId xmlns:p14="http://schemas.microsoft.com/office/powerpoint/2010/main" val="3397336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CEFAA-CD4B-6711-5C47-CAD7FCCB9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65EB0-F051-C5E9-A133-52DA44EDDF7A}"/>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endParaRPr lang="hr-HR"/>
          </a:p>
        </p:txBody>
      </p:sp>
      <p:sp>
        <p:nvSpPr>
          <p:cNvPr id="3" name="Content Placeholder 2">
            <a:extLst>
              <a:ext uri="{FF2B5EF4-FFF2-40B4-BE49-F238E27FC236}">
                <a16:creationId xmlns:a16="http://schemas.microsoft.com/office/drawing/2014/main" id="{8908A6CE-BE87-4C27-2F43-BB94524F8A95}"/>
              </a:ext>
            </a:extLst>
          </p:cNvPr>
          <p:cNvSpPr>
            <a:spLocks noGrp="1"/>
          </p:cNvSpPr>
          <p:nvPr>
            <p:ph idx="1"/>
          </p:nvPr>
        </p:nvSpPr>
        <p:spPr/>
        <p:txBody>
          <a:bodyPr>
            <a:normAutofit fontScale="55000" lnSpcReduction="20000"/>
          </a:bodyPr>
          <a:lstStyle/>
          <a:p>
            <a:r>
              <a:rPr lang="hr-HR" sz="4200">
                <a:solidFill>
                  <a:schemeClr val="tx1"/>
                </a:solidFill>
              </a:rPr>
              <a:t>Kriterij za odabir ponude:</a:t>
            </a:r>
          </a:p>
          <a:p>
            <a:pPr algn="l"/>
            <a:r>
              <a:rPr lang="pl-PL" sz="4200" b="0" i="0" u="sng" strike="noStrike" baseline="0">
                <a:solidFill>
                  <a:schemeClr val="tx1"/>
                </a:solidFill>
                <a:latin typeface="CIDFont+F5"/>
              </a:rPr>
              <a:t>3. </a:t>
            </a:r>
            <a:r>
              <a:rPr lang="hr-HR" sz="4200" b="0" i="0" u="sng">
                <a:solidFill>
                  <a:srgbClr val="000000"/>
                </a:solidFill>
                <a:effectLst/>
                <a:latin typeface="Source Sans Pro" panose="020B0503030403020204" pitchFamily="34" charset="0"/>
              </a:rPr>
              <a:t>KRATKI LANAC OPSKRBE</a:t>
            </a:r>
            <a:r>
              <a:rPr lang="pl-PL" sz="4200" b="0" i="0" u="sng" strike="noStrike" baseline="0">
                <a:solidFill>
                  <a:schemeClr val="tx1"/>
                </a:solidFill>
                <a:latin typeface="CIDFont+F5"/>
              </a:rPr>
              <a:t>: 10 bodova</a:t>
            </a:r>
          </a:p>
          <a:p>
            <a:r>
              <a:rPr lang="hr-HR" sz="4200" i="0">
                <a:solidFill>
                  <a:srgbClr val="000000"/>
                </a:solidFill>
                <a:effectLst/>
              </a:rPr>
              <a:t>*Mjesto proizvodnje Naručitelj definira kao lokaciju gdje se na jednom mjestu obavlja klanje životinje te pakiranje mesa od iste životinje.</a:t>
            </a:r>
          </a:p>
          <a:p>
            <a:r>
              <a:rPr lang="hr-HR" sz="4200" i="0">
                <a:solidFill>
                  <a:srgbClr val="000000"/>
                </a:solidFill>
                <a:effectLst/>
              </a:rPr>
              <a:t>Ponuditelj za navođenje podatka o udaljenosti u km kao mjesto isporuke Naručitelja uzima u obzir adresu sjedišta Naručitelja. Ukoliko će za istu stavku troškovnika mjesta proizvodnje biti različita, za potrebe bodovanja, sukladno ovom kriteriju se upisuje prosječna kilometraža navedenih mjesta proizvodnje. </a:t>
            </a:r>
            <a:br>
              <a:rPr lang="hr-HR" i="0">
                <a:solidFill>
                  <a:srgbClr val="000000"/>
                </a:solidFill>
                <a:effectLst/>
              </a:rPr>
            </a:br>
            <a:endParaRPr lang="hr-HR"/>
          </a:p>
        </p:txBody>
      </p:sp>
    </p:spTree>
    <p:extLst>
      <p:ext uri="{BB962C8B-B14F-4D97-AF65-F5344CB8AC3E}">
        <p14:creationId xmlns:p14="http://schemas.microsoft.com/office/powerpoint/2010/main" val="163475170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14647-4361-946D-0CD1-C0F82D6CEE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65BC4-2D39-3DF5-835A-DCD29C6EEFA8}"/>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endParaRPr lang="hr-HR"/>
          </a:p>
        </p:txBody>
      </p:sp>
      <p:sp>
        <p:nvSpPr>
          <p:cNvPr id="3" name="Content Placeholder 2">
            <a:extLst>
              <a:ext uri="{FF2B5EF4-FFF2-40B4-BE49-F238E27FC236}">
                <a16:creationId xmlns:a16="http://schemas.microsoft.com/office/drawing/2014/main" id="{9AFDBBB3-6BEC-9AA0-213A-354D2FB152F7}"/>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strike="noStrike" baseline="0">
                <a:solidFill>
                  <a:schemeClr val="tx1"/>
                </a:solidFill>
                <a:latin typeface="CIDFont+F5"/>
              </a:rPr>
              <a:t>4. </a:t>
            </a:r>
            <a:r>
              <a:rPr lang="hr-HR" b="0" i="0" u="sng">
                <a:solidFill>
                  <a:srgbClr val="000000"/>
                </a:solidFill>
                <a:effectLst/>
                <a:latin typeface="Source Sans Pro" panose="020B0503030403020204" pitchFamily="34" charset="0"/>
              </a:rPr>
              <a:t>EMISIJE TVARI KOJE ONEČIŠĆUJU ZRAK</a:t>
            </a:r>
            <a:r>
              <a:rPr lang="hr-HR" b="0" i="0" u="sng" strike="noStrike" baseline="0">
                <a:solidFill>
                  <a:schemeClr val="tx1"/>
                </a:solidFill>
                <a:latin typeface="CIDFont+F5"/>
              </a:rPr>
              <a:t>: 10 bodova</a:t>
            </a:r>
          </a:p>
          <a:p>
            <a:r>
              <a:rPr lang="hr-HR" sz="2400">
                <a:solidFill>
                  <a:schemeClr val="tx1"/>
                </a:solidFill>
              </a:rPr>
              <a:t>1. Prilikom pružanja usluge transporta robe, ponuditelj će koristiti vozilo koje je usklađeno sa Euro VI standardom	10,00 bodova</a:t>
            </a:r>
          </a:p>
          <a:p>
            <a:r>
              <a:rPr lang="hr-HR" sz="2400">
                <a:solidFill>
                  <a:schemeClr val="tx1"/>
                </a:solidFill>
              </a:rPr>
              <a:t>2. Prilikom pružanja usluge transporta robe, ponuditelj neće koristiti vozilo koje je usklađeno sa Euro VI standardom	0,00 bodova</a:t>
            </a:r>
          </a:p>
        </p:txBody>
      </p:sp>
    </p:spTree>
    <p:extLst>
      <p:ext uri="{BB962C8B-B14F-4D97-AF65-F5344CB8AC3E}">
        <p14:creationId xmlns:p14="http://schemas.microsoft.com/office/powerpoint/2010/main" val="123147307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854A0-8127-7848-BD98-6D8B5FF82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D5D36-AB41-3300-D3C1-5F68EE43EB39}"/>
              </a:ext>
            </a:extLst>
          </p:cNvPr>
          <p:cNvSpPr>
            <a:spLocks noGrp="1"/>
          </p:cNvSpPr>
          <p:nvPr>
            <p:ph type="title"/>
          </p:nvPr>
        </p:nvSpPr>
        <p:spPr/>
        <p:txBody>
          <a:bodyPr>
            <a:normAutofit fontScale="90000"/>
          </a:bodyPr>
          <a:lstStyle/>
          <a:p>
            <a:r>
              <a:rPr lang="hr-HR" sz="3200" b="0">
                <a:solidFill>
                  <a:schemeClr val="tx1"/>
                </a:solidFill>
              </a:rPr>
              <a:t>Primjer 3. Javna ustanova Nacionalni park Plitvička jezera- KUPNJA SVJEŽEG MESA ZA UGOSTITELJSTVO I TRGOVINU</a:t>
            </a:r>
            <a:endParaRPr lang="hr-HR"/>
          </a:p>
        </p:txBody>
      </p:sp>
      <p:sp>
        <p:nvSpPr>
          <p:cNvPr id="3" name="Content Placeholder 2">
            <a:extLst>
              <a:ext uri="{FF2B5EF4-FFF2-40B4-BE49-F238E27FC236}">
                <a16:creationId xmlns:a16="http://schemas.microsoft.com/office/drawing/2014/main" id="{F002DBEC-FDDE-1A89-B17E-28682E5A317A}"/>
              </a:ext>
            </a:extLst>
          </p:cNvPr>
          <p:cNvSpPr>
            <a:spLocks noGrp="1"/>
          </p:cNvSpPr>
          <p:nvPr>
            <p:ph idx="1"/>
          </p:nvPr>
        </p:nvSpPr>
        <p:spPr/>
        <p:txBody>
          <a:bodyPr>
            <a:normAutofit/>
          </a:bodyPr>
          <a:lstStyle/>
          <a:p>
            <a:r>
              <a:rPr lang="hr-HR">
                <a:solidFill>
                  <a:schemeClr val="tx1"/>
                </a:solidFill>
              </a:rPr>
              <a:t>Kriterij za odabir ponude:</a:t>
            </a:r>
          </a:p>
          <a:p>
            <a:pPr algn="l"/>
            <a:r>
              <a:rPr lang="hr-HR" b="0" i="0" u="sng" strike="noStrike" baseline="0">
                <a:solidFill>
                  <a:schemeClr val="tx1"/>
                </a:solidFill>
                <a:latin typeface="CIDFont+F5"/>
              </a:rPr>
              <a:t>4. </a:t>
            </a:r>
            <a:r>
              <a:rPr lang="hr-HR" b="0" i="0" u="sng">
                <a:solidFill>
                  <a:srgbClr val="000000"/>
                </a:solidFill>
                <a:effectLst/>
                <a:latin typeface="Source Sans Pro" panose="020B0503030403020204" pitchFamily="34" charset="0"/>
              </a:rPr>
              <a:t>EMISIJE TVARI KOJE ONEČIŠĆUJU ZRAK</a:t>
            </a:r>
            <a:r>
              <a:rPr lang="hr-HR" b="0" i="0" u="sng" strike="noStrike" baseline="0">
                <a:solidFill>
                  <a:schemeClr val="tx1"/>
                </a:solidFill>
                <a:latin typeface="CIDFont+F5"/>
              </a:rPr>
              <a:t>: 10 bodova</a:t>
            </a:r>
          </a:p>
          <a:p>
            <a:pPr algn="l"/>
            <a:r>
              <a:rPr lang="hr-HR" sz="2200" b="0" i="0" strike="noStrike" baseline="0">
                <a:solidFill>
                  <a:schemeClr val="tx1"/>
                </a:solidFill>
                <a:latin typeface="CIDFont+F5"/>
              </a:rPr>
              <a:t>Ponuditelji su dužni u ponudi dostaviti:</a:t>
            </a:r>
          </a:p>
          <a:p>
            <a:pPr algn="l"/>
            <a:r>
              <a:rPr lang="hr-HR" sz="2200" b="0" i="0" strike="noStrike" baseline="0">
                <a:solidFill>
                  <a:schemeClr val="tx1"/>
                </a:solidFill>
                <a:latin typeface="CIDFont+F5"/>
              </a:rPr>
              <a:t>1. Popis vozila koja će se koristiti za pružanje usluge transporta robe</a:t>
            </a:r>
          </a:p>
          <a:p>
            <a:pPr algn="l"/>
            <a:r>
              <a:rPr lang="hr-HR" sz="2200" b="0" i="0" strike="noStrike" baseline="0">
                <a:solidFill>
                  <a:schemeClr val="tx1"/>
                </a:solidFill>
                <a:latin typeface="CIDFont+F5"/>
              </a:rPr>
              <a:t>2. Važeća prometna dozvola ili druga javna isprava tih vozila iz kojih je jasno vidljivo da se radi o vozilu koje je usklađeno sa EURO VI standardom</a:t>
            </a:r>
          </a:p>
        </p:txBody>
      </p:sp>
    </p:spTree>
    <p:extLst>
      <p:ext uri="{BB962C8B-B14F-4D97-AF65-F5344CB8AC3E}">
        <p14:creationId xmlns:p14="http://schemas.microsoft.com/office/powerpoint/2010/main" val="116846631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42629" y="572247"/>
            <a:ext cx="9534426" cy="995915"/>
          </a:xfrm>
        </p:spPr>
        <p:txBody>
          <a:bodyPr/>
          <a:lstStyle/>
          <a:p>
            <a:r>
              <a:rPr lang="hr-HR" noProof="0"/>
              <a:t>Dostupnost materijala</a:t>
            </a:r>
          </a:p>
        </p:txBody>
      </p:sp>
      <p:sp>
        <p:nvSpPr>
          <p:cNvPr id="8" name="Content Placeholder 7"/>
          <p:cNvSpPr>
            <a:spLocks noGrp="1"/>
          </p:cNvSpPr>
          <p:nvPr>
            <p:ph idx="1"/>
          </p:nvPr>
        </p:nvSpPr>
        <p:spPr>
          <a:xfrm>
            <a:off x="792936" y="1753571"/>
            <a:ext cx="9534426" cy="3350858"/>
          </a:xfrm>
        </p:spPr>
        <p:txBody>
          <a:bodyPr>
            <a:normAutofit/>
          </a:bodyPr>
          <a:lstStyle/>
          <a:p>
            <a:r>
              <a:rPr lang="hr-HR" noProof="0"/>
              <a:t>Materijali sa prezentacije biti će dostupni na:</a:t>
            </a:r>
          </a:p>
          <a:p>
            <a:endParaRPr lang="hr-HR" noProof="0"/>
          </a:p>
          <a:p>
            <a:endParaRPr lang="hr-HR" noProof="0"/>
          </a:p>
          <a:p>
            <a:pPr algn="ctr"/>
            <a:endParaRPr lang="hr-HR" sz="4400" b="1" noProof="0">
              <a:solidFill>
                <a:srgbClr val="00904C"/>
              </a:solidFill>
            </a:endParaRPr>
          </a:p>
        </p:txBody>
      </p:sp>
    </p:spTree>
    <p:extLst>
      <p:ext uri="{BB962C8B-B14F-4D97-AF65-F5344CB8AC3E}">
        <p14:creationId xmlns:p14="http://schemas.microsoft.com/office/powerpoint/2010/main" val="196192193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834" y="433365"/>
            <a:ext cx="6347713" cy="991937"/>
          </a:xfrm>
        </p:spPr>
        <p:txBody>
          <a:bodyPr/>
          <a:lstStyle/>
          <a:p>
            <a:r>
              <a:rPr lang="hr-HR" noProof="0">
                <a:solidFill>
                  <a:schemeClr val="accent6">
                    <a:lumMod val="75000"/>
                  </a:schemeClr>
                </a:solidFill>
              </a:rPr>
              <a:t>Pitanja?</a:t>
            </a:r>
          </a:p>
        </p:txBody>
      </p:sp>
      <p:pic>
        <p:nvPicPr>
          <p:cNvPr id="3" name="Picture 6">
            <a:extLst>
              <a:ext uri="{FF2B5EF4-FFF2-40B4-BE49-F238E27FC236}">
                <a16:creationId xmlns:a16="http://schemas.microsoft.com/office/drawing/2014/main" id="{CA9DFBF8-7450-FD41-35DE-98CFD42AA3BB}"/>
              </a:ext>
            </a:extLst>
          </p:cNvPr>
          <p:cNvPicPr>
            <a:picLocks noChangeAspect="1"/>
          </p:cNvPicPr>
          <p:nvPr/>
        </p:nvPicPr>
        <p:blipFill>
          <a:blip r:embed="rId2" cstate="print"/>
          <a:stretch>
            <a:fillRect/>
          </a:stretch>
        </p:blipFill>
        <p:spPr>
          <a:xfrm>
            <a:off x="4304566" y="1425302"/>
            <a:ext cx="3408696" cy="4412551"/>
          </a:xfrm>
          <a:prstGeom prst="rect">
            <a:avLst/>
          </a:prstGeom>
        </p:spPr>
      </p:pic>
    </p:spTree>
    <p:extLst>
      <p:ext uri="{BB962C8B-B14F-4D97-AF65-F5344CB8AC3E}">
        <p14:creationId xmlns:p14="http://schemas.microsoft.com/office/powerpoint/2010/main" val="34030396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CF1BA-A442-D5EF-924A-15067B4E61BE}"/>
              </a:ext>
            </a:extLst>
          </p:cNvPr>
          <p:cNvSpPr>
            <a:spLocks noGrp="1"/>
          </p:cNvSpPr>
          <p:nvPr>
            <p:ph type="title"/>
          </p:nvPr>
        </p:nvSpPr>
        <p:spPr>
          <a:xfrm>
            <a:off x="1612641" y="776433"/>
            <a:ext cx="9534426" cy="995915"/>
          </a:xfrm>
        </p:spPr>
        <p:txBody>
          <a:bodyPr anchor="ctr">
            <a:normAutofit/>
          </a:bodyPr>
          <a:lstStyle/>
          <a:p>
            <a:r>
              <a:rPr lang="hr-HR"/>
              <a:t>HVALA NA POZORNOSTI</a:t>
            </a:r>
          </a:p>
        </p:txBody>
      </p:sp>
      <p:pic>
        <p:nvPicPr>
          <p:cNvPr id="5" name="Picture 4" descr="A cartoon of a person holding a folder&#10;&#10;Description automatically generated">
            <a:extLst>
              <a:ext uri="{FF2B5EF4-FFF2-40B4-BE49-F238E27FC236}">
                <a16:creationId xmlns:a16="http://schemas.microsoft.com/office/drawing/2014/main" id="{E1B9E847-F2FD-F688-3F47-976ABC4D37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100" b="12040"/>
          <a:stretch/>
        </p:blipFill>
        <p:spPr>
          <a:xfrm>
            <a:off x="1612641" y="2230952"/>
            <a:ext cx="9534426" cy="3350858"/>
          </a:xfrm>
          <a:prstGeom prst="rect">
            <a:avLst/>
          </a:prstGeom>
          <a:noFill/>
        </p:spPr>
      </p:pic>
    </p:spTree>
    <p:extLst>
      <p:ext uri="{BB962C8B-B14F-4D97-AF65-F5344CB8AC3E}">
        <p14:creationId xmlns:p14="http://schemas.microsoft.com/office/powerpoint/2010/main" val="2677951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0385" y="643268"/>
            <a:ext cx="9534426" cy="995915"/>
          </a:xfrm>
        </p:spPr>
        <p:txBody>
          <a:bodyPr>
            <a:normAutofit fontScale="90000"/>
          </a:bodyPr>
          <a:lstStyle/>
          <a:p>
            <a:r>
              <a:rPr lang="hr-HR" noProof="0"/>
              <a:t>Točke utjecaja na </a:t>
            </a:r>
            <a:r>
              <a:rPr lang="hr-HR" noProof="0" err="1"/>
              <a:t>ozelenjavanje</a:t>
            </a:r>
            <a:r>
              <a:rPr lang="hr-HR" noProof="0"/>
              <a:t> javne nabave: UGOVORNE ODREDBE - IZVRŠENJE</a:t>
            </a:r>
          </a:p>
        </p:txBody>
      </p:sp>
      <p:sp>
        <p:nvSpPr>
          <p:cNvPr id="8" name="Content Placeholder 7"/>
          <p:cNvSpPr>
            <a:spLocks noGrp="1"/>
          </p:cNvSpPr>
          <p:nvPr>
            <p:ph idx="1"/>
          </p:nvPr>
        </p:nvSpPr>
        <p:spPr>
          <a:xfrm>
            <a:off x="844731" y="2230952"/>
            <a:ext cx="10302336" cy="3350858"/>
          </a:xfrm>
        </p:spPr>
        <p:txBody>
          <a:bodyPr>
            <a:noAutofit/>
          </a:bodyPr>
          <a:lstStyle/>
          <a:p>
            <a:pPr marL="457200" indent="-457200">
              <a:buFont typeface="Arial" panose="020B0604020202020204" pitchFamily="34" charset="0"/>
              <a:buChar char="•"/>
            </a:pPr>
            <a:r>
              <a:rPr lang="hr-HR" sz="2600" noProof="0"/>
              <a:t>Redovitim praćenjem i izvješćivanjem, za što je zadužen ugovaratelj</a:t>
            </a:r>
          </a:p>
          <a:p>
            <a:pPr marL="457200" indent="-457200">
              <a:buFont typeface="Arial" panose="020B0604020202020204" pitchFamily="34" charset="0"/>
              <a:buChar char="•"/>
            </a:pPr>
            <a:r>
              <a:rPr lang="hr-HR" sz="2600" noProof="0"/>
              <a:t>Provjerama na samoj lokaciji koje provodi naručitelj</a:t>
            </a:r>
          </a:p>
          <a:p>
            <a:pPr marL="457200" indent="-457200">
              <a:buFont typeface="Arial" panose="020B0604020202020204" pitchFamily="34" charset="0"/>
              <a:buChar char="•"/>
            </a:pPr>
            <a:r>
              <a:rPr lang="hr-HR" sz="2600" noProof="0"/>
              <a:t>Revizijama ili certificiranjem koje provodi treća strana (uključujući i prema sustavu za upravljanje okolišem, prema potrebi)</a:t>
            </a:r>
          </a:p>
          <a:p>
            <a:pPr marL="457200" indent="-457200">
              <a:buFont typeface="Arial" panose="020B0604020202020204" pitchFamily="34" charset="0"/>
              <a:buChar char="•"/>
            </a:pPr>
            <a:r>
              <a:rPr lang="hr-HR" sz="2600" noProof="0"/>
              <a:t>Redovitim sastancima na kojima se revidira ugovor</a:t>
            </a:r>
          </a:p>
          <a:p>
            <a:pPr marL="457200" indent="-457200">
              <a:buFont typeface="Arial" panose="020B0604020202020204" pitchFamily="34" charset="0"/>
              <a:buChar char="•"/>
            </a:pPr>
            <a:r>
              <a:rPr lang="hr-HR" sz="2600" noProof="0"/>
              <a:t>Upotrebom ugovornih poticaja i/ili kazni povezanih s bilo čim navedenim</a:t>
            </a:r>
          </a:p>
        </p:txBody>
      </p:sp>
    </p:spTree>
    <p:extLst>
      <p:ext uri="{BB962C8B-B14F-4D97-AF65-F5344CB8AC3E}">
        <p14:creationId xmlns:p14="http://schemas.microsoft.com/office/powerpoint/2010/main" val="103079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3ECC-E2E5-8A3D-5DA2-A62C1DB21004}"/>
              </a:ext>
            </a:extLst>
          </p:cNvPr>
          <p:cNvSpPr>
            <a:spLocks noGrp="1"/>
          </p:cNvSpPr>
          <p:nvPr>
            <p:ph type="ctrTitle"/>
          </p:nvPr>
        </p:nvSpPr>
        <p:spPr>
          <a:xfrm>
            <a:off x="1524000" y="1122362"/>
            <a:ext cx="9144000" cy="3336427"/>
          </a:xfrm>
        </p:spPr>
        <p:txBody>
          <a:bodyPr>
            <a:normAutofit/>
          </a:bodyPr>
          <a:lstStyle/>
          <a:p>
            <a:r>
              <a:rPr lang="hr-HR" sz="4400" b="0">
                <a:solidFill>
                  <a:schemeClr val="dk1"/>
                </a:solidFill>
                <a:ea typeface="+mn-ea"/>
                <a:cs typeface="+mn-cs"/>
              </a:rPr>
              <a:t>Nabavne kategorije sukladno Odluci o provedbi </a:t>
            </a:r>
            <a:r>
              <a:rPr lang="hr-HR" sz="4400" b="0" err="1">
                <a:solidFill>
                  <a:schemeClr val="dk1"/>
                </a:solidFill>
                <a:ea typeface="+mn-ea"/>
                <a:cs typeface="+mn-cs"/>
              </a:rPr>
              <a:t>ZeJN</a:t>
            </a:r>
            <a:br>
              <a:rPr lang="hr-HR" noProof="0">
                <a:effectLst>
                  <a:outerShdw blurRad="38100" dist="38100" dir="2700000" algn="tl">
                    <a:srgbClr val="000000">
                      <a:alpha val="43137"/>
                    </a:srgbClr>
                  </a:outerShdw>
                </a:effectLst>
              </a:rPr>
            </a:br>
            <a:endParaRPr lang="hr-HR" noProof="0"/>
          </a:p>
        </p:txBody>
      </p:sp>
    </p:spTree>
    <p:extLst>
      <p:ext uri="{BB962C8B-B14F-4D97-AF65-F5344CB8AC3E}">
        <p14:creationId xmlns:p14="http://schemas.microsoft.com/office/powerpoint/2010/main" val="950743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2433-D43D-7EB6-DDBA-FE09C1A8A3AD}"/>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E2B2D346-5CEE-0AE0-EF3A-A8484E13321A}"/>
              </a:ext>
            </a:extLst>
          </p:cNvPr>
          <p:cNvSpPr>
            <a:spLocks noGrp="1"/>
          </p:cNvSpPr>
          <p:nvPr>
            <p:ph idx="1"/>
          </p:nvPr>
        </p:nvSpPr>
        <p:spPr/>
        <p:txBody>
          <a:bodyPr/>
          <a:lstStyle/>
          <a:p>
            <a:endParaRPr kumimoji="0" lang="hr-HR" sz="6000" b="0" i="0" u="none" strike="noStrike" kern="1200" cap="none" spc="0" normalizeH="0" baseline="0" noProof="0">
              <a:ln>
                <a:noFill/>
              </a:ln>
              <a:solidFill>
                <a:prstClr val="black"/>
              </a:solidFill>
              <a:effectLst/>
              <a:uLnTx/>
              <a:uFillTx/>
              <a:latin typeface="Calibri Light" panose="020F0302020204030204"/>
              <a:ea typeface="+mj-ea"/>
              <a:cs typeface="+mj-cs"/>
            </a:endParaRPr>
          </a:p>
          <a:p>
            <a:endParaRPr lang="hr-HR" sz="6000">
              <a:solidFill>
                <a:prstClr val="black"/>
              </a:solidFill>
              <a:latin typeface="Calibri Light" panose="020F0302020204030204"/>
              <a:ea typeface="+mj-ea"/>
              <a:cs typeface="+mj-cs"/>
            </a:endParaRPr>
          </a:p>
          <a:p>
            <a:r>
              <a:rPr lang="hr-HR" sz="6000">
                <a:solidFill>
                  <a:prstClr val="black"/>
                </a:solidFill>
                <a:latin typeface="Calibri Light" panose="020F0302020204030204"/>
                <a:ea typeface="+mj-ea"/>
                <a:cs typeface="+mj-cs"/>
              </a:rPr>
              <a:t>Električna energija</a:t>
            </a:r>
            <a:endParaRPr lang="hr-HR"/>
          </a:p>
        </p:txBody>
      </p:sp>
    </p:spTree>
    <p:extLst>
      <p:ext uri="{BB962C8B-B14F-4D97-AF65-F5344CB8AC3E}">
        <p14:creationId xmlns:p14="http://schemas.microsoft.com/office/powerpoint/2010/main" val="1918038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BDD8-A450-FC99-5847-88F122F932CB}"/>
              </a:ext>
            </a:extLst>
          </p:cNvPr>
          <p:cNvSpPr>
            <a:spLocks noGrp="1"/>
          </p:cNvSpPr>
          <p:nvPr>
            <p:ph type="title"/>
          </p:nvPr>
        </p:nvSpPr>
        <p:spPr/>
        <p:txBody>
          <a:bodyPr/>
          <a:lstStyle/>
          <a:p>
            <a:r>
              <a:rPr lang="hr-HR" noProof="0">
                <a:ea typeface="Calibri"/>
                <a:cs typeface="Calibri"/>
              </a:rPr>
              <a:t>Udio električne energije</a:t>
            </a:r>
            <a:endParaRPr lang="hr-HR" noProof="0"/>
          </a:p>
        </p:txBody>
      </p:sp>
      <p:sp>
        <p:nvSpPr>
          <p:cNvPr id="3" name="Content Placeholder 2">
            <a:extLst>
              <a:ext uri="{FF2B5EF4-FFF2-40B4-BE49-F238E27FC236}">
                <a16:creationId xmlns:a16="http://schemas.microsoft.com/office/drawing/2014/main" id="{68782A77-D8D6-83B7-3410-FC4A463706D9}"/>
              </a:ext>
            </a:extLst>
          </p:cNvPr>
          <p:cNvSpPr>
            <a:spLocks noGrp="1"/>
          </p:cNvSpPr>
          <p:nvPr>
            <p:ph idx="1"/>
          </p:nvPr>
        </p:nvSpPr>
        <p:spPr/>
        <p:txBody>
          <a:bodyPr vert="horz" lIns="91440" tIns="45720" rIns="91440" bIns="45720" rtlCol="0" anchor="t">
            <a:normAutofit/>
          </a:bodyPr>
          <a:lstStyle/>
          <a:p>
            <a:pPr marL="457200" indent="-457200">
              <a:buFont typeface="Calibri" panose="020B0604020202020204" pitchFamily="34" charset="0"/>
              <a:buChar char="-"/>
            </a:pPr>
            <a:r>
              <a:rPr lang="hr-HR" noProof="0">
                <a:ea typeface="+mn-lt"/>
                <a:cs typeface="+mn-lt"/>
              </a:rPr>
              <a:t>udio električne energije dobivene iz obnovljivih izvora od 1. siječnja 2025. iznosi najmanje 50 %, </a:t>
            </a:r>
          </a:p>
          <a:p>
            <a:pPr marL="457200" indent="-457200">
              <a:buFont typeface="Calibri" panose="020B0604020202020204" pitchFamily="34" charset="0"/>
              <a:buChar char="-"/>
            </a:pPr>
            <a:r>
              <a:rPr lang="hr-HR" noProof="0">
                <a:ea typeface="+mn-lt"/>
                <a:cs typeface="+mn-lt"/>
              </a:rPr>
              <a:t>od 1. siječnja 2028. iznosi najmanje 60 %, </a:t>
            </a:r>
          </a:p>
          <a:p>
            <a:pPr marL="457200" indent="-457200">
              <a:buFont typeface="Calibri" panose="020B0604020202020204" pitchFamily="34" charset="0"/>
              <a:buChar char="-"/>
            </a:pPr>
            <a:r>
              <a:rPr lang="hr-HR" noProof="0">
                <a:ea typeface="+mn-lt"/>
                <a:cs typeface="+mn-lt"/>
              </a:rPr>
              <a:t>od 1. siječnja 2030. iznosi najmanje 65 %.</a:t>
            </a:r>
          </a:p>
        </p:txBody>
      </p:sp>
    </p:spTree>
    <p:extLst>
      <p:ext uri="{BB962C8B-B14F-4D97-AF65-F5344CB8AC3E}">
        <p14:creationId xmlns:p14="http://schemas.microsoft.com/office/powerpoint/2010/main" val="1333283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5707-B7FF-F2B6-2978-4B0FEE0D11E9}"/>
              </a:ext>
            </a:extLst>
          </p:cNvPr>
          <p:cNvSpPr>
            <a:spLocks noGrp="1"/>
          </p:cNvSpPr>
          <p:nvPr>
            <p:ph type="title"/>
          </p:nvPr>
        </p:nvSpPr>
        <p:spPr/>
        <p:txBody>
          <a:bodyPr/>
          <a:lstStyle/>
          <a:p>
            <a:r>
              <a:rPr lang="hr-HR" noProof="0">
                <a:ea typeface="Calibri"/>
                <a:cs typeface="Calibri"/>
              </a:rPr>
              <a:t>Primjer 1 - SDUSJN</a:t>
            </a:r>
            <a:endParaRPr lang="hr-HR" noProof="0"/>
          </a:p>
        </p:txBody>
      </p:sp>
      <p:sp>
        <p:nvSpPr>
          <p:cNvPr id="3" name="Content Placeholder 2">
            <a:extLst>
              <a:ext uri="{FF2B5EF4-FFF2-40B4-BE49-F238E27FC236}">
                <a16:creationId xmlns:a16="http://schemas.microsoft.com/office/drawing/2014/main" id="{9179B3AA-3BB2-456E-EDB1-AC6C8203F7E7}"/>
              </a:ext>
            </a:extLst>
          </p:cNvPr>
          <p:cNvSpPr>
            <a:spLocks noGrp="1"/>
          </p:cNvSpPr>
          <p:nvPr>
            <p:ph idx="1"/>
          </p:nvPr>
        </p:nvSpPr>
        <p:spPr/>
        <p:txBody>
          <a:bodyPr vert="horz" lIns="91440" tIns="45720" rIns="91440" bIns="45720" rtlCol="0" anchor="t">
            <a:normAutofit/>
          </a:bodyPr>
          <a:lstStyle/>
          <a:p>
            <a:pPr marL="457200" indent="-457200">
              <a:buFont typeface="Wingdings" panose="020B0604020202020204" pitchFamily="34" charset="0"/>
              <a:buChar char="§"/>
            </a:pPr>
            <a:r>
              <a:rPr lang="hr-HR" noProof="0"/>
              <a:t>Aktualni okvirni sporazumi</a:t>
            </a:r>
            <a:endParaRPr lang="hr-HR" noProof="0">
              <a:ea typeface="Calibri"/>
              <a:cs typeface="Calibri"/>
            </a:endParaRPr>
          </a:p>
          <a:p>
            <a:pPr marL="457200" indent="-457200">
              <a:buFont typeface="Wingdings" panose="020B0604020202020204" pitchFamily="34" charset="0"/>
              <a:buChar char="§"/>
            </a:pPr>
            <a:r>
              <a:rPr lang="hr-HR" noProof="0">
                <a:ea typeface="+mn-lt"/>
                <a:cs typeface="+mn-lt"/>
                <a:hlinkClick r:id="rId2"/>
              </a:rPr>
              <a:t>Okvirni sporazum broj 2/2024-1</a:t>
            </a:r>
            <a:endParaRPr lang="hr-HR" noProof="0">
              <a:ea typeface="Calibri" panose="020F0502020204030204"/>
              <a:cs typeface="Calibri" panose="020F0502020204030204"/>
            </a:endParaRPr>
          </a:p>
          <a:p>
            <a:pPr marL="457200" indent="-457200">
              <a:buFont typeface="Wingdings" panose="020B0604020202020204" pitchFamily="34" charset="0"/>
              <a:buChar char="§"/>
            </a:pPr>
            <a:r>
              <a:rPr lang="hr-HR" noProof="0">
                <a:ea typeface="+mn-lt"/>
                <a:cs typeface="+mn-lt"/>
                <a:hlinkClick r:id="rId3"/>
              </a:rPr>
              <a:t>Okvirni sporazum broj 2/2024-2</a:t>
            </a:r>
            <a:endParaRPr lang="hr-HR" noProof="0">
              <a:ea typeface="Calibri" panose="020F0502020204030204"/>
              <a:cs typeface="Calibri" panose="020F0502020204030204"/>
            </a:endParaRPr>
          </a:p>
          <a:p>
            <a:pPr marL="457200" indent="-457200">
              <a:buFont typeface="Wingdings" panose="020B0604020202020204" pitchFamily="34" charset="0"/>
              <a:buChar char="§"/>
            </a:pPr>
            <a:r>
              <a:rPr lang="hr-HR" noProof="0">
                <a:ea typeface="+mn-lt"/>
                <a:cs typeface="+mn-lt"/>
                <a:hlinkClick r:id="rId4"/>
              </a:rPr>
              <a:t>Okvirni sporazum broj 2/2024-3</a:t>
            </a:r>
            <a:endParaRPr lang="hr-HR" noProof="0">
              <a:ea typeface="Calibri" panose="020F0502020204030204"/>
              <a:cs typeface="Calibri" panose="020F0502020204030204"/>
            </a:endParaRPr>
          </a:p>
          <a:p>
            <a:pPr marL="457200" indent="-457200">
              <a:buFont typeface="Wingdings" panose="020B0604020202020204" pitchFamily="34" charset="0"/>
              <a:buChar char="§"/>
            </a:pPr>
            <a:r>
              <a:rPr lang="hr-HR" noProof="0">
                <a:ea typeface="+mn-lt"/>
                <a:cs typeface="+mn-lt"/>
                <a:hlinkClick r:id="rId5"/>
              </a:rPr>
              <a:t>https://eojn.hr/tender-eo/6621</a:t>
            </a:r>
            <a:r>
              <a:rPr lang="hr-HR" noProof="0">
                <a:ea typeface="+mn-lt"/>
                <a:cs typeface="+mn-lt"/>
              </a:rPr>
              <a:t> </a:t>
            </a:r>
            <a:endParaRPr lang="hr-HR" noProof="0">
              <a:ea typeface="Calibri"/>
              <a:cs typeface="Calibri"/>
            </a:endParaRPr>
          </a:p>
          <a:p>
            <a:pPr marL="457200" indent="-457200">
              <a:buFont typeface="Wingdings" panose="020B0604020202020204" pitchFamily="34" charset="0"/>
              <a:buChar char="§"/>
            </a:pPr>
            <a:endParaRPr lang="hr-HR" noProof="0">
              <a:ea typeface="Calibri"/>
              <a:cs typeface="Calibri"/>
            </a:endParaRPr>
          </a:p>
        </p:txBody>
      </p:sp>
    </p:spTree>
    <p:extLst>
      <p:ext uri="{BB962C8B-B14F-4D97-AF65-F5344CB8AC3E}">
        <p14:creationId xmlns:p14="http://schemas.microsoft.com/office/powerpoint/2010/main" val="2266343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DBCE-1868-EAD1-4B47-F1B3C8E8DEE8}"/>
              </a:ext>
            </a:extLst>
          </p:cNvPr>
          <p:cNvSpPr>
            <a:spLocks noGrp="1"/>
          </p:cNvSpPr>
          <p:nvPr>
            <p:ph type="title"/>
          </p:nvPr>
        </p:nvSpPr>
        <p:spPr/>
        <p:txBody>
          <a:bodyPr/>
          <a:lstStyle/>
          <a:p>
            <a:r>
              <a:rPr lang="hr-HR" noProof="0"/>
              <a:t>Obveznici</a:t>
            </a:r>
          </a:p>
        </p:txBody>
      </p:sp>
      <p:sp>
        <p:nvSpPr>
          <p:cNvPr id="3" name="Content Placeholder 2">
            <a:extLst>
              <a:ext uri="{FF2B5EF4-FFF2-40B4-BE49-F238E27FC236}">
                <a16:creationId xmlns:a16="http://schemas.microsoft.com/office/drawing/2014/main" id="{4F29C958-C721-DE00-BCF1-F6E000923D2E}"/>
              </a:ext>
            </a:extLst>
          </p:cNvPr>
          <p:cNvSpPr>
            <a:spLocks noGrp="1"/>
          </p:cNvSpPr>
          <p:nvPr>
            <p:ph idx="1"/>
          </p:nvPr>
        </p:nvSpPr>
        <p:spPr/>
        <p:txBody>
          <a:bodyPr vert="horz" lIns="91440" tIns="45720" rIns="91440" bIns="45720" rtlCol="0" anchor="t">
            <a:normAutofit fontScale="77500" lnSpcReduction="20000"/>
          </a:bodyPr>
          <a:lstStyle/>
          <a:p>
            <a:pPr marL="457200" indent="-457200" algn="just">
              <a:lnSpc>
                <a:spcPct val="110000"/>
              </a:lnSpc>
              <a:buFontTx/>
              <a:buChar char="-"/>
            </a:pPr>
            <a:r>
              <a:rPr lang="hr-HR" noProof="0">
                <a:ea typeface="Calibri" panose="020F0502020204030204"/>
                <a:cs typeface="Calibri" panose="020F0502020204030204"/>
              </a:rPr>
              <a:t>Obveznici središnje javne nabave: Ured predsjednika Republike Hrvatske, Hrvatski sabor, Vlada Republike Hrvatske, uredi i stručne službe Vlade Republike Hrvatske, te tijela državne uprave (ministarstva i državne upravne organizacije).</a:t>
            </a:r>
          </a:p>
          <a:p>
            <a:pPr marL="457200" indent="-457200" algn="just">
              <a:lnSpc>
                <a:spcPct val="110000"/>
              </a:lnSpc>
              <a:buFontTx/>
              <a:buChar char="-"/>
            </a:pPr>
            <a:r>
              <a:rPr lang="hr-HR" noProof="0">
                <a:ea typeface="Calibri" panose="020F0502020204030204"/>
                <a:cs typeface="Calibri" panose="020F0502020204030204"/>
              </a:rPr>
              <a:t>svi javni naručitelji koji su proračunski korisnici državnog proračuna (osim korisnika koji se nalaze na razdjelu Ministarstva zdravstva), Hrvatski zavod za mirovinsko osiguranje, Hrvatski zavod za zapošljavanje.</a:t>
            </a:r>
          </a:p>
          <a:p>
            <a:pPr marL="457200" indent="-457200" algn="just">
              <a:lnSpc>
                <a:spcPct val="110000"/>
              </a:lnSpc>
              <a:buFontTx/>
              <a:buChar char="-"/>
            </a:pPr>
            <a:r>
              <a:rPr lang="hr-HR" noProof="0">
                <a:ea typeface="Calibri" panose="020F0502020204030204"/>
                <a:cs typeface="Calibri" panose="020F0502020204030204"/>
              </a:rPr>
              <a:t>proračunski korisnici državnog proračuna koji se nalaze na razdjelu Ministarstva zdravstva i Hrvatski zavod za zdravstveno osiguranje</a:t>
            </a:r>
          </a:p>
        </p:txBody>
      </p:sp>
    </p:spTree>
    <p:extLst>
      <p:ext uri="{BB962C8B-B14F-4D97-AF65-F5344CB8AC3E}">
        <p14:creationId xmlns:p14="http://schemas.microsoft.com/office/powerpoint/2010/main" val="2489593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88CE-FA81-679E-53C2-90C364C8D8AF}"/>
              </a:ext>
            </a:extLst>
          </p:cNvPr>
          <p:cNvSpPr>
            <a:spLocks noGrp="1"/>
          </p:cNvSpPr>
          <p:nvPr>
            <p:ph type="title"/>
          </p:nvPr>
        </p:nvSpPr>
        <p:spPr/>
        <p:txBody>
          <a:bodyPr/>
          <a:lstStyle/>
          <a:p>
            <a:r>
              <a:rPr lang="hr-HR" noProof="0"/>
              <a:t>Kriteriji odabira ponude</a:t>
            </a:r>
          </a:p>
        </p:txBody>
      </p:sp>
      <p:sp>
        <p:nvSpPr>
          <p:cNvPr id="3" name="Content Placeholder 2">
            <a:extLst>
              <a:ext uri="{FF2B5EF4-FFF2-40B4-BE49-F238E27FC236}">
                <a16:creationId xmlns:a16="http://schemas.microsoft.com/office/drawing/2014/main" id="{31713733-2F36-6A72-B810-9171D7CE7D88}"/>
              </a:ext>
            </a:extLst>
          </p:cNvPr>
          <p:cNvSpPr>
            <a:spLocks noGrp="1"/>
          </p:cNvSpPr>
          <p:nvPr>
            <p:ph idx="1"/>
          </p:nvPr>
        </p:nvSpPr>
        <p:spPr/>
        <p:txBody>
          <a:bodyPr>
            <a:normAutofit/>
          </a:bodyPr>
          <a:lstStyle/>
          <a:p>
            <a:pPr marL="457200" indent="-457200">
              <a:buFontTx/>
              <a:buChar char="-"/>
            </a:pPr>
            <a:r>
              <a:rPr lang="hr-HR" noProof="0"/>
              <a:t>Cijena 10%</a:t>
            </a:r>
          </a:p>
          <a:p>
            <a:pPr marL="457200" indent="-457200">
              <a:buFontTx/>
              <a:buChar char="-"/>
            </a:pPr>
            <a:r>
              <a:rPr lang="hr-HR" b="0" i="0" noProof="0">
                <a:solidFill>
                  <a:srgbClr val="000000"/>
                </a:solidFill>
                <a:effectLst/>
                <a:latin typeface="Source Sans Pro" panose="020B0503030403020204" pitchFamily="34" charset="0"/>
              </a:rPr>
              <a:t>Električna energija iz obnovljivih izvora</a:t>
            </a:r>
            <a:endParaRPr lang="hr-HR" noProof="0"/>
          </a:p>
          <a:p>
            <a:pPr marL="914400" lvl="1" indent="-457200">
              <a:buFontTx/>
              <a:buChar char="-"/>
            </a:pPr>
            <a:r>
              <a:rPr lang="hr-HR" noProof="0"/>
              <a:t>Naručitelj će za ponuđeni udio električne energije iz obnovljivih izvora energije, a koji je veći od 50%, dodijeliti do najviše 10 bodova.</a:t>
            </a:r>
          </a:p>
          <a:p>
            <a:pPr marL="914400" lvl="1" indent="-457200">
              <a:buFontTx/>
              <a:buChar char="-"/>
            </a:pPr>
            <a:r>
              <a:rPr lang="hr-HR" noProof="0"/>
              <a:t>Kao kriterij primjenjuje se visina ponuđene količine obnovljivih izvora u postocima (%). Udio električne energije dobivene iz obnovljivih izvora mora minimalno iznositi 50%.</a:t>
            </a:r>
          </a:p>
          <a:p>
            <a:pPr marL="914400" lvl="1" indent="-457200">
              <a:buFontTx/>
              <a:buChar char="-"/>
            </a:pPr>
            <a:r>
              <a:rPr lang="hr-HR" noProof="0"/>
              <a:t>Naručitelj je odredio automatsko rangiranje ponuda na način da ponuditelj mora kod odgovora u polje za unos ponuđene vrijednosti kriterija upisati postotak</a:t>
            </a:r>
          </a:p>
        </p:txBody>
      </p:sp>
    </p:spTree>
    <p:extLst>
      <p:ext uri="{BB962C8B-B14F-4D97-AF65-F5344CB8AC3E}">
        <p14:creationId xmlns:p14="http://schemas.microsoft.com/office/powerpoint/2010/main" val="350881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A052DA-FE72-F4C4-DCE8-7733FB0C9A96}"/>
              </a:ext>
            </a:extLst>
          </p:cNvPr>
          <p:cNvSpPr>
            <a:spLocks noGrp="1"/>
          </p:cNvSpPr>
          <p:nvPr>
            <p:ph type="title"/>
          </p:nvPr>
        </p:nvSpPr>
        <p:spPr/>
        <p:txBody>
          <a:bodyPr/>
          <a:lstStyle/>
          <a:p>
            <a:r>
              <a:rPr lang="hr-HR" noProof="0"/>
              <a:t>Kome je usavršavanje namijenjeno?</a:t>
            </a:r>
          </a:p>
        </p:txBody>
      </p:sp>
      <p:sp>
        <p:nvSpPr>
          <p:cNvPr id="5" name="Content Placeholder 7">
            <a:extLst>
              <a:ext uri="{FF2B5EF4-FFF2-40B4-BE49-F238E27FC236}">
                <a16:creationId xmlns:a16="http://schemas.microsoft.com/office/drawing/2014/main" id="{C237D126-5FEC-5FAF-0A65-CFBB463E1BCC}"/>
              </a:ext>
            </a:extLst>
          </p:cNvPr>
          <p:cNvSpPr>
            <a:spLocks noGrp="1"/>
          </p:cNvSpPr>
          <p:nvPr>
            <p:ph idx="1"/>
          </p:nvPr>
        </p:nvSpPr>
        <p:spPr>
          <a:xfrm>
            <a:off x="664029" y="1772348"/>
            <a:ext cx="10483038" cy="3809462"/>
          </a:xfrm>
        </p:spPr>
        <p:txBody>
          <a:bodyPr>
            <a:normAutofit/>
          </a:bodyPr>
          <a:lstStyle/>
          <a:p>
            <a:pPr marL="342900" indent="-342900" algn="just">
              <a:buFont typeface="Arial" panose="020B0604020202020204" pitchFamily="34" charset="0"/>
              <a:buChar char="•"/>
            </a:pPr>
            <a:r>
              <a:rPr lang="hr-HR" sz="2000" noProof="0"/>
              <a:t>Projekt je namijenjen osobama koje posjeduju važeći certifikat iz područja javne nabave u svrhu obnavljanja certifikata s naglaskom na službenike tijela državne uprave i jedinica lokalne i regionalne samouprave te zaposlenike tijela iz njihove nadležnosti. </a:t>
            </a:r>
          </a:p>
          <a:p>
            <a:pPr marL="342900" indent="-342900" algn="just">
              <a:buFont typeface="Arial" panose="020B0604020202020204" pitchFamily="34" charset="0"/>
              <a:buChar char="•"/>
            </a:pPr>
            <a:r>
              <a:rPr lang="hr-HR" sz="2000" noProof="0"/>
              <a:t>Program usavršavanja mogu pohađati i druge zainteresirane osobe koje pripremaju i provode postupke javne nabava</a:t>
            </a:r>
          </a:p>
          <a:p>
            <a:pPr marL="342900" indent="-342900">
              <a:buFont typeface="Arial" panose="020B0604020202020204" pitchFamily="34" charset="0"/>
              <a:buChar char="•"/>
            </a:pPr>
            <a:r>
              <a:rPr lang="hr-HR" sz="2000" noProof="0"/>
              <a:t>Radionice su predviđene u jednodnevnom trajanju te se sastoje od predavačkog i praktičnog dijela na način da su primjerene za izvođenje po skupinama do 50 polaznika.</a:t>
            </a:r>
          </a:p>
          <a:p>
            <a:pPr marL="342900" indent="-342900">
              <a:buFont typeface="Arial" panose="020B0604020202020204" pitchFamily="34" charset="0"/>
              <a:buChar char="•"/>
            </a:pPr>
            <a:r>
              <a:rPr lang="hr-HR" sz="2000" noProof="0"/>
              <a:t>Usavršavanje koordinira i financira Ministarstvo zaštite okoliša i zelene tranzicije </a:t>
            </a:r>
            <a:r>
              <a:rPr lang="hr-HR" sz="2000" noProof="0" err="1"/>
              <a:t>voja</a:t>
            </a:r>
            <a:r>
              <a:rPr lang="hr-HR" sz="2000" noProof="0"/>
              <a:t> te su ova usavršavanja za polaznike besplatna. </a:t>
            </a:r>
          </a:p>
          <a:p>
            <a:pPr marL="342900" indent="-342900">
              <a:buFont typeface="Arial" panose="020B0604020202020204" pitchFamily="34" charset="0"/>
              <a:buChar char="•"/>
            </a:pPr>
            <a:r>
              <a:rPr lang="hr-HR" sz="2000" noProof="0"/>
              <a:t>Usavršavanje nosi 8 sati/bodova za obnovu certifikata.</a:t>
            </a:r>
          </a:p>
          <a:p>
            <a:pPr algn="just"/>
            <a:endParaRPr lang="hr-HR" sz="2000" noProof="0">
              <a:latin typeface="Calibri" pitchFamily="34" charset="0"/>
              <a:cs typeface="Calibri" pitchFamily="34" charset="0"/>
            </a:endParaRPr>
          </a:p>
        </p:txBody>
      </p:sp>
      <p:pic>
        <p:nvPicPr>
          <p:cNvPr id="3" name="Picture 2">
            <a:extLst>
              <a:ext uri="{FF2B5EF4-FFF2-40B4-BE49-F238E27FC236}">
                <a16:creationId xmlns:a16="http://schemas.microsoft.com/office/drawing/2014/main" id="{04E34F10-77F1-F988-52D2-D8ACFD00774E}"/>
              </a:ext>
            </a:extLst>
          </p:cNvPr>
          <p:cNvPicPr>
            <a:picLocks noChangeAspect="1"/>
          </p:cNvPicPr>
          <p:nvPr/>
        </p:nvPicPr>
        <p:blipFill>
          <a:blip r:embed="rId2"/>
          <a:stretch>
            <a:fillRect/>
          </a:stretch>
        </p:blipFill>
        <p:spPr>
          <a:xfrm>
            <a:off x="6607629" y="5398461"/>
            <a:ext cx="3368703" cy="936236"/>
          </a:xfrm>
          <a:prstGeom prst="rect">
            <a:avLst/>
          </a:prstGeom>
        </p:spPr>
      </p:pic>
    </p:spTree>
    <p:extLst>
      <p:ext uri="{BB962C8B-B14F-4D97-AF65-F5344CB8AC3E}">
        <p14:creationId xmlns:p14="http://schemas.microsoft.com/office/powerpoint/2010/main" val="214440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C374-632D-CD07-B9F1-6C17247D5207}"/>
              </a:ext>
            </a:extLst>
          </p:cNvPr>
          <p:cNvSpPr>
            <a:spLocks noGrp="1"/>
          </p:cNvSpPr>
          <p:nvPr>
            <p:ph type="title"/>
          </p:nvPr>
        </p:nvSpPr>
        <p:spPr/>
        <p:txBody>
          <a:bodyPr/>
          <a:lstStyle/>
          <a:p>
            <a:r>
              <a:rPr lang="hr-HR" noProof="0"/>
              <a:t>Ugovorna obaveza</a:t>
            </a:r>
          </a:p>
        </p:txBody>
      </p:sp>
      <p:sp>
        <p:nvSpPr>
          <p:cNvPr id="3" name="Content Placeholder 2">
            <a:extLst>
              <a:ext uri="{FF2B5EF4-FFF2-40B4-BE49-F238E27FC236}">
                <a16:creationId xmlns:a16="http://schemas.microsoft.com/office/drawing/2014/main" id="{E0BBFF83-75C8-69B5-A079-389B57D910B6}"/>
              </a:ext>
            </a:extLst>
          </p:cNvPr>
          <p:cNvSpPr>
            <a:spLocks noGrp="1"/>
          </p:cNvSpPr>
          <p:nvPr>
            <p:ph idx="1"/>
          </p:nvPr>
        </p:nvSpPr>
        <p:spPr>
          <a:xfrm>
            <a:off x="1153886" y="1772348"/>
            <a:ext cx="9993181" cy="3809462"/>
          </a:xfrm>
        </p:spPr>
        <p:txBody>
          <a:bodyPr>
            <a:normAutofit lnSpcReduction="10000"/>
          </a:bodyPr>
          <a:lstStyle/>
          <a:p>
            <a:pPr algn="just">
              <a:lnSpc>
                <a:spcPct val="110000"/>
              </a:lnSpc>
            </a:pPr>
            <a:r>
              <a:rPr lang="hr-HR" noProof="0"/>
              <a:t>Ugovaratelj dužan je nakon isteka prve i druge godine trajanja Okvirnog sporazuma, odnosno nakon izvršenja svih ugovora zaključenih temeljem Okvirnog sporazuma Naručitelju dostaviti potvrdu iz Registra jamstava podrijetla električne energije hrvatske domene (koji se vodi pri Hrvatskom operatoru tržišta energije d.o.o. – HROTE), iz koje je razvidno da je predmetna električna energija isporučena korisnicima u količini (udjelu) navedenom u ponudi, što iznosi 50% električne energije iz obnovljivih izvora.</a:t>
            </a:r>
          </a:p>
        </p:txBody>
      </p:sp>
    </p:spTree>
    <p:extLst>
      <p:ext uri="{BB962C8B-B14F-4D97-AF65-F5344CB8AC3E}">
        <p14:creationId xmlns:p14="http://schemas.microsoft.com/office/powerpoint/2010/main" val="2515032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56F5-B98F-BA5F-80FF-C0015270FC95}"/>
              </a:ext>
            </a:extLst>
          </p:cNvPr>
          <p:cNvSpPr>
            <a:spLocks noGrp="1"/>
          </p:cNvSpPr>
          <p:nvPr>
            <p:ph type="title"/>
          </p:nvPr>
        </p:nvSpPr>
        <p:spPr/>
        <p:txBody>
          <a:bodyPr/>
          <a:lstStyle/>
          <a:p>
            <a:r>
              <a:rPr lang="hr-HR" noProof="0"/>
              <a:t>Ugovorne obaveze</a:t>
            </a:r>
          </a:p>
        </p:txBody>
      </p:sp>
      <p:sp>
        <p:nvSpPr>
          <p:cNvPr id="3" name="Content Placeholder 2">
            <a:extLst>
              <a:ext uri="{FF2B5EF4-FFF2-40B4-BE49-F238E27FC236}">
                <a16:creationId xmlns:a16="http://schemas.microsoft.com/office/drawing/2014/main" id="{D22E2685-CEFA-6503-24B0-B66541FF4C13}"/>
              </a:ext>
            </a:extLst>
          </p:cNvPr>
          <p:cNvSpPr>
            <a:spLocks noGrp="1"/>
          </p:cNvSpPr>
          <p:nvPr>
            <p:ph idx="1"/>
          </p:nvPr>
        </p:nvSpPr>
        <p:spPr>
          <a:xfrm>
            <a:off x="881743" y="2035629"/>
            <a:ext cx="10265324" cy="3546181"/>
          </a:xfrm>
        </p:spPr>
        <p:txBody>
          <a:bodyPr>
            <a:noAutofit/>
          </a:bodyPr>
          <a:lstStyle/>
          <a:p>
            <a:pPr algn="just">
              <a:lnSpc>
                <a:spcPct val="100000"/>
              </a:lnSpc>
            </a:pPr>
            <a:r>
              <a:rPr lang="hr-HR" sz="2400" noProof="0"/>
              <a:t>Ugovaratelj dužan je Naručitelju dokazati podrijetlo električne energije u skladu s Metodologijom utvrđivanja podrijetla električne energije te osigurati da struktura prodane električne energije, po pojedinim izvorima energije, tehnologijama ili značajkama, odgovara strukturi koju je Ugovaratelj zajamčio kroz tarifni model sa zajamčenom strukturom ili ugovorom sa zajamčenom strukturom. U tu svrhu, Ugovaratelj dužan je jednom godišnje, u razdoblju od 1. srpnja do 31. srpnja tekuće godine, Naručitelju bez naknade dostaviti izvješće za prethodnu godinu, iz kojeg se može utvrditi da li struktura električne energije koja je prodana tijekom prethodne godine odgovara ugovorenoj strukturi električne energije.</a:t>
            </a:r>
          </a:p>
        </p:txBody>
      </p:sp>
    </p:spTree>
    <p:extLst>
      <p:ext uri="{BB962C8B-B14F-4D97-AF65-F5344CB8AC3E}">
        <p14:creationId xmlns:p14="http://schemas.microsoft.com/office/powerpoint/2010/main" val="276945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1F9A-D071-EDE7-77D7-253F4D1A0823}"/>
              </a:ext>
            </a:extLst>
          </p:cNvPr>
          <p:cNvSpPr>
            <a:spLocks noGrp="1"/>
          </p:cNvSpPr>
          <p:nvPr>
            <p:ph type="title"/>
          </p:nvPr>
        </p:nvSpPr>
        <p:spPr/>
        <p:txBody>
          <a:bodyPr/>
          <a:lstStyle/>
          <a:p>
            <a:r>
              <a:rPr lang="hr-HR" noProof="0"/>
              <a:t>Primjer 2 – Grad Zagreb </a:t>
            </a:r>
          </a:p>
        </p:txBody>
      </p:sp>
      <p:graphicFrame>
        <p:nvGraphicFramePr>
          <p:cNvPr id="4" name="Content Placeholder 3">
            <a:extLst>
              <a:ext uri="{FF2B5EF4-FFF2-40B4-BE49-F238E27FC236}">
                <a16:creationId xmlns:a16="http://schemas.microsoft.com/office/drawing/2014/main" id="{DC877DF9-6D7D-5A36-0610-7BD27DD23218}"/>
              </a:ext>
            </a:extLst>
          </p:cNvPr>
          <p:cNvGraphicFramePr>
            <a:graphicFrameLocks noGrp="1"/>
          </p:cNvGraphicFramePr>
          <p:nvPr>
            <p:ph idx="1"/>
            <p:extLst>
              <p:ext uri="{D42A27DB-BD31-4B8C-83A1-F6EECF244321}">
                <p14:modId xmlns:p14="http://schemas.microsoft.com/office/powerpoint/2010/main" val="535873349"/>
              </p:ext>
            </p:extLst>
          </p:nvPr>
        </p:nvGraphicFramePr>
        <p:xfrm>
          <a:off x="1579885" y="2850924"/>
          <a:ext cx="9534524" cy="2677886"/>
        </p:xfrm>
        <a:graphic>
          <a:graphicData uri="http://schemas.openxmlformats.org/drawingml/2006/table">
            <a:tbl>
              <a:tblPr firstRow="1" firstCol="1" bandRow="1">
                <a:tableStyleId>{5C22544A-7EE6-4342-B048-85BDC9FD1C3A}</a:tableStyleId>
              </a:tblPr>
              <a:tblGrid>
                <a:gridCol w="947732">
                  <a:extLst>
                    <a:ext uri="{9D8B030D-6E8A-4147-A177-3AD203B41FA5}">
                      <a16:colId xmlns:a16="http://schemas.microsoft.com/office/drawing/2014/main" val="1982884195"/>
                    </a:ext>
                  </a:extLst>
                </a:gridCol>
                <a:gridCol w="6050609">
                  <a:extLst>
                    <a:ext uri="{9D8B030D-6E8A-4147-A177-3AD203B41FA5}">
                      <a16:colId xmlns:a16="http://schemas.microsoft.com/office/drawing/2014/main" val="1279765517"/>
                    </a:ext>
                  </a:extLst>
                </a:gridCol>
                <a:gridCol w="2536183">
                  <a:extLst>
                    <a:ext uri="{9D8B030D-6E8A-4147-A177-3AD203B41FA5}">
                      <a16:colId xmlns:a16="http://schemas.microsoft.com/office/drawing/2014/main" val="126015235"/>
                    </a:ext>
                  </a:extLst>
                </a:gridCol>
              </a:tblGrid>
              <a:tr h="813851">
                <a:tc>
                  <a:txBody>
                    <a:bodyPr/>
                    <a:lstStyle/>
                    <a:p>
                      <a:pPr>
                        <a:lnSpc>
                          <a:spcPct val="106000"/>
                        </a:lnSpc>
                        <a:spcAft>
                          <a:spcPts val="800"/>
                        </a:spcAft>
                      </a:pPr>
                      <a:r>
                        <a:rPr lang="hr-HR" sz="2400" kern="100" noProof="0">
                          <a:effectLst/>
                        </a:rPr>
                        <a:t>Redni broj</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Kriterij</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Broj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4209928"/>
                  </a:ext>
                </a:extLst>
              </a:tr>
              <a:tr h="621345">
                <a:tc>
                  <a:txBody>
                    <a:bodyPr/>
                    <a:lstStyle/>
                    <a:p>
                      <a:pPr>
                        <a:lnSpc>
                          <a:spcPct val="106000"/>
                        </a:lnSpc>
                        <a:spcAft>
                          <a:spcPts val="800"/>
                        </a:spcAft>
                      </a:pPr>
                      <a:r>
                        <a:rPr lang="hr-HR" sz="2400" kern="100" noProof="0">
                          <a:effectLst/>
                        </a:rPr>
                        <a:t>1.</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Cijena ponude (u eurima bez PDV-a)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90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43138682"/>
                  </a:ext>
                </a:extLst>
              </a:tr>
              <a:tr h="621345">
                <a:tc>
                  <a:txBody>
                    <a:bodyPr/>
                    <a:lstStyle/>
                    <a:p>
                      <a:pPr>
                        <a:lnSpc>
                          <a:spcPct val="106000"/>
                        </a:lnSpc>
                        <a:spcAft>
                          <a:spcPts val="800"/>
                        </a:spcAft>
                      </a:pPr>
                      <a:r>
                        <a:rPr lang="hr-HR" sz="2400" kern="100" noProof="0">
                          <a:effectLst/>
                        </a:rPr>
                        <a:t>2.</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Električna energija iz obnovljivih izvora energije</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10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5533400"/>
                  </a:ext>
                </a:extLst>
              </a:tr>
              <a:tr h="621345">
                <a:tc>
                  <a:txBody>
                    <a:bodyPr/>
                    <a:lstStyle/>
                    <a:p>
                      <a:pPr>
                        <a:lnSpc>
                          <a:spcPct val="106000"/>
                        </a:lnSpc>
                        <a:spcAft>
                          <a:spcPts val="800"/>
                        </a:spcAft>
                      </a:pPr>
                      <a:r>
                        <a:rPr lang="hr-HR" sz="2400" kern="100" noProof="0">
                          <a:effectLst/>
                        </a:rPr>
                        <a:t> </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Maksimalni broj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6000"/>
                        </a:lnSpc>
                        <a:spcAft>
                          <a:spcPts val="800"/>
                        </a:spcAft>
                      </a:pPr>
                      <a:r>
                        <a:rPr lang="hr-HR" sz="2400" kern="100" noProof="0">
                          <a:effectLst/>
                        </a:rPr>
                        <a:t>100 bodova</a:t>
                      </a:r>
                      <a:endParaRPr lang="hr-HR" sz="2400" kern="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903215"/>
                  </a:ext>
                </a:extLst>
              </a:tr>
            </a:tbl>
          </a:graphicData>
        </a:graphic>
      </p:graphicFrame>
      <p:sp>
        <p:nvSpPr>
          <p:cNvPr id="5" name="TextBox 4">
            <a:extLst>
              <a:ext uri="{FF2B5EF4-FFF2-40B4-BE49-F238E27FC236}">
                <a16:creationId xmlns:a16="http://schemas.microsoft.com/office/drawing/2014/main" id="{BCE5EA3B-26E9-0F32-465F-C696242AD1D6}"/>
              </a:ext>
            </a:extLst>
          </p:cNvPr>
          <p:cNvSpPr txBox="1"/>
          <p:nvPr/>
        </p:nvSpPr>
        <p:spPr>
          <a:xfrm>
            <a:off x="1698171" y="1772348"/>
            <a:ext cx="7326086" cy="923330"/>
          </a:xfrm>
          <a:prstGeom prst="rect">
            <a:avLst/>
          </a:prstGeom>
          <a:noFill/>
        </p:spPr>
        <p:txBody>
          <a:bodyPr wrap="square" rtlCol="0">
            <a:spAutoFit/>
          </a:bodyPr>
          <a:lstStyle/>
          <a:p>
            <a:r>
              <a:rPr lang="hr-HR" b="1" i="0" noProof="0">
                <a:solidFill>
                  <a:srgbClr val="212529"/>
                </a:solidFill>
                <a:effectLst/>
                <a:latin typeface="Source Sans Pro" panose="020B0503030403020204" pitchFamily="34" charset="0"/>
              </a:rPr>
              <a:t>OPSKRBA ELEKTRIČNOM ENERGIJOM ZA 2025. GODINU</a:t>
            </a:r>
            <a:endParaRPr lang="hr-HR" b="0" i="0" noProof="0">
              <a:solidFill>
                <a:srgbClr val="212529"/>
              </a:solidFill>
              <a:effectLst/>
              <a:latin typeface="Source Sans Pro" panose="020B0503030403020204" pitchFamily="34" charset="0"/>
            </a:endParaRPr>
          </a:p>
          <a:p>
            <a:endParaRPr lang="hr-HR" noProof="0">
              <a:hlinkClick r:id="rId2"/>
            </a:endParaRPr>
          </a:p>
          <a:p>
            <a:r>
              <a:rPr lang="hr-HR" noProof="0">
                <a:hlinkClick r:id="rId2"/>
              </a:rPr>
              <a:t>https://eojn.hr/tender-eo/34902</a:t>
            </a:r>
            <a:r>
              <a:rPr lang="hr-HR" noProof="0"/>
              <a:t> </a:t>
            </a:r>
          </a:p>
        </p:txBody>
      </p:sp>
    </p:spTree>
    <p:extLst>
      <p:ext uri="{BB962C8B-B14F-4D97-AF65-F5344CB8AC3E}">
        <p14:creationId xmlns:p14="http://schemas.microsoft.com/office/powerpoint/2010/main" val="733531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02F5-0189-44D7-8092-13C699765051}"/>
              </a:ext>
            </a:extLst>
          </p:cNvPr>
          <p:cNvSpPr>
            <a:spLocks noGrp="1"/>
          </p:cNvSpPr>
          <p:nvPr>
            <p:ph type="title"/>
          </p:nvPr>
        </p:nvSpPr>
        <p:spPr/>
        <p:txBody>
          <a:bodyPr/>
          <a:lstStyle/>
          <a:p>
            <a:r>
              <a:rPr lang="hr-HR" noProof="0"/>
              <a:t>Kriteriji za odabir ponude</a:t>
            </a:r>
          </a:p>
        </p:txBody>
      </p:sp>
      <p:sp>
        <p:nvSpPr>
          <p:cNvPr id="3" name="Content Placeholder 2">
            <a:extLst>
              <a:ext uri="{FF2B5EF4-FFF2-40B4-BE49-F238E27FC236}">
                <a16:creationId xmlns:a16="http://schemas.microsoft.com/office/drawing/2014/main" id="{6216B7D9-3657-C55F-5EF4-FAFC1B8C6812}"/>
              </a:ext>
            </a:extLst>
          </p:cNvPr>
          <p:cNvSpPr>
            <a:spLocks noGrp="1"/>
          </p:cNvSpPr>
          <p:nvPr>
            <p:ph idx="1"/>
          </p:nvPr>
        </p:nvSpPr>
        <p:spPr>
          <a:xfrm>
            <a:off x="772886" y="1772348"/>
            <a:ext cx="10820400" cy="3809462"/>
          </a:xfrm>
        </p:spPr>
        <p:txBody>
          <a:bodyPr>
            <a:normAutofit fontScale="25000" lnSpcReduction="20000"/>
          </a:bodyPr>
          <a:lstStyle/>
          <a:p>
            <a:pPr marL="270510" algn="just">
              <a:lnSpc>
                <a:spcPct val="110000"/>
              </a:lnSpc>
              <a:spcAft>
                <a:spcPts val="600"/>
              </a:spcAft>
            </a:pPr>
            <a:r>
              <a:rPr lang="hr-HR" sz="8000" kern="100" noProof="0">
                <a:effectLst/>
                <a:latin typeface="Calibri" panose="020F0502020204030204" pitchFamily="34" charset="0"/>
                <a:ea typeface="Calibri" panose="020F0502020204030204" pitchFamily="34" charset="0"/>
                <a:cs typeface="Times New Roman" panose="02020603050405020304" pitchFamily="18" charset="0"/>
              </a:rPr>
              <a:t>visina ponuđene količine obnovljivih izvora u postocima (%). </a:t>
            </a:r>
          </a:p>
          <a:p>
            <a:pPr marL="270510" algn="just">
              <a:lnSpc>
                <a:spcPct val="110000"/>
              </a:lnSpc>
              <a:spcAft>
                <a:spcPts val="600"/>
              </a:spcAft>
            </a:pPr>
            <a:r>
              <a:rPr lang="hr-HR" sz="8000" kern="100" noProof="0">
                <a:effectLst/>
                <a:latin typeface="Calibri" panose="020F0502020204030204" pitchFamily="34" charset="0"/>
                <a:ea typeface="Calibri" panose="020F0502020204030204" pitchFamily="34" charset="0"/>
                <a:cs typeface="Times New Roman" panose="02020603050405020304" pitchFamily="18" charset="0"/>
              </a:rPr>
              <a:t>Udio električne energije dobivene iz obnovljivih izvora mora minimalno iznositi 60%. </a:t>
            </a:r>
          </a:p>
          <a:p>
            <a:pPr marL="270510" algn="just">
              <a:lnSpc>
                <a:spcPct val="110000"/>
              </a:lnSpc>
              <a:spcAft>
                <a:spcPts val="600"/>
              </a:spcAft>
            </a:pPr>
            <a:r>
              <a:rPr lang="hr-HR" sz="8000" kern="100" noProof="0">
                <a:effectLst/>
                <a:latin typeface="Calibri" panose="020F0502020204030204" pitchFamily="34" charset="0"/>
                <a:ea typeface="Calibri" panose="020F0502020204030204" pitchFamily="34" charset="0"/>
                <a:cs typeface="Times New Roman" panose="02020603050405020304" pitchFamily="18" charset="0"/>
              </a:rPr>
              <a:t>Ponuđena električna energija koja sadrži minimalan udio električne energije dobivene iz obnovljivih izvora dobiva nula bodova, a ostale se ponude izračunavaju prema formuli:</a:t>
            </a: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10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pPr marL="272415" indent="635"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Z = ------------------- x (</a:t>
            </a:r>
            <a:r>
              <a:rPr lang="hr-HR" sz="8000" b="1" kern="100" noProof="0" err="1">
                <a:effectLst/>
                <a:latin typeface="Calibri" panose="020F0502020204030204" pitchFamily="34" charset="0"/>
                <a:ea typeface="Calibri" panose="020F0502020204030204" pitchFamily="34" charset="0"/>
                <a:cs typeface="Times New Roman" panose="02020603050405020304" pitchFamily="18" charset="0"/>
              </a:rPr>
              <a:t>Zy</a:t>
            </a: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 Z60)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a:t>
            </a:r>
            <a:r>
              <a:rPr lang="hr-HR" sz="8000" b="1" kern="100" noProof="0" err="1">
                <a:effectLst/>
                <a:latin typeface="Calibri" panose="020F0502020204030204" pitchFamily="34" charset="0"/>
                <a:ea typeface="Calibri" panose="020F0502020204030204" pitchFamily="34" charset="0"/>
                <a:cs typeface="Times New Roman" panose="02020603050405020304" pitchFamily="18" charset="0"/>
              </a:rPr>
              <a:t>Zmax</a:t>
            </a: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 – Z60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10000"/>
              </a:lnSpc>
              <a:spcAft>
                <a:spcPts val="600"/>
              </a:spcAft>
            </a:pPr>
            <a:r>
              <a:rPr lang="hr-HR" sz="8000" b="1" kern="100" noProof="0">
                <a:effectLst/>
                <a:latin typeface="Calibri" panose="020F0502020204030204" pitchFamily="34" charset="0"/>
                <a:ea typeface="Calibri" panose="020F0502020204030204" pitchFamily="34" charset="0"/>
                <a:cs typeface="Times New Roman" panose="02020603050405020304" pitchFamily="18" charset="0"/>
              </a:rPr>
              <a:t>Maksimalan broj bodova koji ponuditelj može dobiti prema ovom kriteriju je 10.</a:t>
            </a:r>
            <a:endParaRPr lang="hr-HR" sz="8000" kern="100" noProof="0">
              <a:effectLst/>
              <a:latin typeface="Calibri" panose="020F0502020204030204" pitchFamily="34" charset="0"/>
              <a:ea typeface="Calibri" panose="020F0502020204030204" pitchFamily="34" charset="0"/>
              <a:cs typeface="Times New Roman" panose="02020603050405020304" pitchFamily="18" charset="0"/>
            </a:endParaRPr>
          </a:p>
          <a:p>
            <a:endParaRPr lang="hr-HR" noProof="0"/>
          </a:p>
        </p:txBody>
      </p:sp>
    </p:spTree>
    <p:extLst>
      <p:ext uri="{BB962C8B-B14F-4D97-AF65-F5344CB8AC3E}">
        <p14:creationId xmlns:p14="http://schemas.microsoft.com/office/powerpoint/2010/main" val="3401618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878B-83A3-29F0-1B87-3AF8F4A5C583}"/>
              </a:ext>
            </a:extLst>
          </p:cNvPr>
          <p:cNvSpPr>
            <a:spLocks noGrp="1"/>
          </p:cNvSpPr>
          <p:nvPr>
            <p:ph type="title"/>
          </p:nvPr>
        </p:nvSpPr>
        <p:spPr/>
        <p:txBody>
          <a:bodyPr/>
          <a:lstStyle/>
          <a:p>
            <a:r>
              <a:rPr lang="hr-HR" noProof="0"/>
              <a:t>Dokazivanje</a:t>
            </a:r>
          </a:p>
        </p:txBody>
      </p:sp>
      <p:sp>
        <p:nvSpPr>
          <p:cNvPr id="3" name="Content Placeholder 2">
            <a:extLst>
              <a:ext uri="{FF2B5EF4-FFF2-40B4-BE49-F238E27FC236}">
                <a16:creationId xmlns:a16="http://schemas.microsoft.com/office/drawing/2014/main" id="{C0896437-CEB8-4A3C-4264-BC5534D86A69}"/>
              </a:ext>
            </a:extLst>
          </p:cNvPr>
          <p:cNvSpPr>
            <a:spLocks noGrp="1"/>
          </p:cNvSpPr>
          <p:nvPr>
            <p:ph idx="1"/>
          </p:nvPr>
        </p:nvSpPr>
        <p:spPr>
          <a:xfrm>
            <a:off x="696686" y="1772348"/>
            <a:ext cx="10450381" cy="3809462"/>
          </a:xfrm>
        </p:spPr>
        <p:txBody>
          <a:bodyPr>
            <a:normAutofit fontScale="32500" lnSpcReduction="20000"/>
          </a:bodyPr>
          <a:lstStyle/>
          <a:p>
            <a:pPr marL="270510" algn="just">
              <a:lnSpc>
                <a:spcPct val="110000"/>
              </a:lnSpc>
              <a:spcAft>
                <a:spcPts val="600"/>
              </a:spcAft>
            </a:pPr>
            <a:r>
              <a:rPr lang="hr-HR" sz="6800" noProof="0"/>
              <a:t>Ponuđeni udio električne energije (</a:t>
            </a:r>
            <a:r>
              <a:rPr lang="hr-HR" sz="6800" noProof="0" err="1"/>
              <a:t>Zy</a:t>
            </a:r>
            <a:r>
              <a:rPr lang="hr-HR" sz="6800" noProof="0"/>
              <a:t>) iz obnovljivih izvora energije dostavlja se u obliku izjave ponuditelja u slobodnoj formi te se učitava (pojašnjenja radi, engleska inačica tzv. </a:t>
            </a:r>
            <a:r>
              <a:rPr lang="hr-HR" sz="6800" noProof="0" err="1"/>
              <a:t>upload</a:t>
            </a:r>
            <a:r>
              <a:rPr lang="hr-HR" sz="6800" noProof="0"/>
              <a:t>) prilikom predaje ponude. </a:t>
            </a:r>
          </a:p>
          <a:p>
            <a:pPr marL="270510" algn="just">
              <a:lnSpc>
                <a:spcPct val="110000"/>
              </a:lnSpc>
              <a:spcAft>
                <a:spcPts val="600"/>
              </a:spcAft>
            </a:pPr>
            <a:r>
              <a:rPr lang="hr-HR" sz="6800" noProof="0"/>
              <a:t> Ukoliko izjava nije dostavljena u roku za dostavu ponuda kao dio ponude ili ne sadrži navod o ponuđenom udjelu električne energije (</a:t>
            </a:r>
            <a:r>
              <a:rPr lang="hr-HR" sz="6800" noProof="0" err="1"/>
              <a:t>Zy</a:t>
            </a:r>
            <a:r>
              <a:rPr lang="hr-HR" sz="6800" noProof="0"/>
              <a:t>) iz obnovljivih izvora energije smatrat će se da ponuditelj nudi 60% električne energije iz obnovljivih izvora i/ili električne energije iz visokoučinkovite kogeneracije.</a:t>
            </a:r>
          </a:p>
          <a:p>
            <a:pPr marL="270510" algn="just">
              <a:lnSpc>
                <a:spcPct val="110000"/>
              </a:lnSpc>
              <a:spcAft>
                <a:spcPts val="600"/>
              </a:spcAft>
            </a:pPr>
            <a:r>
              <a:rPr lang="hr-HR" sz="6800" noProof="0"/>
              <a:t>Ponuđeni udio električne energije (</a:t>
            </a:r>
            <a:r>
              <a:rPr lang="hr-HR" sz="6800" noProof="0" err="1"/>
              <a:t>Zy</a:t>
            </a:r>
            <a:r>
              <a:rPr lang="hr-HR" sz="6800" noProof="0"/>
              <a:t>) iz obnovljivih izvora energije mora se iskazati kao jedinstveni udio električne energije (</a:t>
            </a:r>
            <a:r>
              <a:rPr lang="hr-HR" sz="6800" noProof="0" err="1"/>
              <a:t>Zy</a:t>
            </a:r>
            <a:r>
              <a:rPr lang="hr-HR" sz="6800" noProof="0"/>
              <a:t>) iz obnovljivih izvora za cjelokupan predmet nabave</a:t>
            </a:r>
            <a:r>
              <a:rPr lang="hr-HR" sz="6800" kern="100" noProof="0">
                <a:effectLst/>
                <a:latin typeface="Calibri" panose="020F0502020204030204" pitchFamily="34" charset="0"/>
                <a:ea typeface="Calibri" panose="020F0502020204030204" pitchFamily="34" charset="0"/>
                <a:cs typeface="Times New Roman" panose="02020603050405020304" pitchFamily="18" charset="0"/>
              </a:rPr>
              <a:t>.</a:t>
            </a:r>
          </a:p>
          <a:p>
            <a:endParaRPr lang="hr-HR" noProof="0"/>
          </a:p>
        </p:txBody>
      </p:sp>
    </p:spTree>
    <p:extLst>
      <p:ext uri="{BB962C8B-B14F-4D97-AF65-F5344CB8AC3E}">
        <p14:creationId xmlns:p14="http://schemas.microsoft.com/office/powerpoint/2010/main" val="2790924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299B-052C-E07B-9764-FACB8971D21C}"/>
              </a:ext>
            </a:extLst>
          </p:cNvPr>
          <p:cNvSpPr>
            <a:spLocks noGrp="1"/>
          </p:cNvSpPr>
          <p:nvPr>
            <p:ph type="title"/>
          </p:nvPr>
        </p:nvSpPr>
        <p:spPr/>
        <p:txBody>
          <a:bodyPr/>
          <a:lstStyle/>
          <a:p>
            <a:r>
              <a:rPr lang="hr-HR"/>
              <a:t>Papiri i papirna konfekcija</a:t>
            </a:r>
          </a:p>
        </p:txBody>
      </p:sp>
      <p:sp>
        <p:nvSpPr>
          <p:cNvPr id="3" name="Text Placeholder 2">
            <a:extLst>
              <a:ext uri="{FF2B5EF4-FFF2-40B4-BE49-F238E27FC236}">
                <a16:creationId xmlns:a16="http://schemas.microsoft.com/office/drawing/2014/main" id="{D8E3D781-4951-3789-A7A5-F39D119CD988}"/>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2506776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561E-9389-25D2-1CAD-61283D3D44C5}"/>
              </a:ext>
            </a:extLst>
          </p:cNvPr>
          <p:cNvSpPr>
            <a:spLocks noGrp="1"/>
          </p:cNvSpPr>
          <p:nvPr>
            <p:ph type="title"/>
          </p:nvPr>
        </p:nvSpPr>
        <p:spPr/>
        <p:txBody>
          <a:bodyPr/>
          <a:lstStyle/>
          <a:p>
            <a:r>
              <a:rPr lang="hr-HR" noProof="0"/>
              <a:t>Uredski papir</a:t>
            </a:r>
          </a:p>
        </p:txBody>
      </p:sp>
      <p:sp>
        <p:nvSpPr>
          <p:cNvPr id="3" name="Content Placeholder 2">
            <a:extLst>
              <a:ext uri="{FF2B5EF4-FFF2-40B4-BE49-F238E27FC236}">
                <a16:creationId xmlns:a16="http://schemas.microsoft.com/office/drawing/2014/main" id="{04E28C55-BF9C-E613-5150-1280B0653BA2}"/>
              </a:ext>
            </a:extLst>
          </p:cNvPr>
          <p:cNvSpPr>
            <a:spLocks noGrp="1"/>
          </p:cNvSpPr>
          <p:nvPr>
            <p:ph idx="1"/>
          </p:nvPr>
        </p:nvSpPr>
        <p:spPr>
          <a:xfrm>
            <a:off x="740229" y="1883229"/>
            <a:ext cx="10406838" cy="3698581"/>
          </a:xfrm>
        </p:spPr>
        <p:txBody>
          <a:bodyPr>
            <a:normAutofit/>
          </a:bodyPr>
          <a:lstStyle/>
          <a:p>
            <a:pPr algn="just">
              <a:lnSpc>
                <a:spcPct val="100000"/>
              </a:lnSpc>
            </a:pPr>
            <a:r>
              <a:rPr lang="hr-HR" b="0" i="0" noProof="0">
                <a:solidFill>
                  <a:srgbClr val="231F20"/>
                </a:solidFill>
                <a:effectLst/>
                <a:latin typeface="Times New Roman" panose="02020603050405020304" pitchFamily="18" charset="0"/>
              </a:rPr>
              <a:t>Uredski papir mora: </a:t>
            </a:r>
          </a:p>
          <a:p>
            <a:pPr marL="457200" indent="-457200" algn="just">
              <a:lnSpc>
                <a:spcPct val="100000"/>
              </a:lnSpc>
              <a:buFontTx/>
              <a:buChar char="-"/>
            </a:pPr>
            <a:r>
              <a:rPr lang="hr-HR" b="0" i="0" noProof="0">
                <a:solidFill>
                  <a:srgbClr val="231F20"/>
                </a:solidFill>
                <a:effectLst/>
                <a:latin typeface="Times New Roman" panose="02020603050405020304" pitchFamily="18" charset="0"/>
              </a:rPr>
              <a:t>biti u skladu s mjerilima oznake za okoliš EU </a:t>
            </a:r>
            <a:r>
              <a:rPr lang="hr-HR" b="0" i="0" noProof="0" err="1">
                <a:solidFill>
                  <a:srgbClr val="231F20"/>
                </a:solidFill>
                <a:effectLst/>
                <a:latin typeface="Times New Roman" panose="02020603050405020304" pitchFamily="18" charset="0"/>
              </a:rPr>
              <a:t>Ecolabel</a:t>
            </a:r>
            <a:r>
              <a:rPr lang="hr-HR" b="0" i="0" noProof="0">
                <a:solidFill>
                  <a:srgbClr val="231F20"/>
                </a:solidFill>
                <a:effectLst/>
                <a:latin typeface="Times New Roman" panose="02020603050405020304" pitchFamily="18" charset="0"/>
              </a:rPr>
              <a:t> za grafički papir </a:t>
            </a:r>
          </a:p>
          <a:p>
            <a:pPr marL="457200" indent="-457200" algn="just">
              <a:lnSpc>
                <a:spcPct val="100000"/>
              </a:lnSpc>
              <a:buFontTx/>
              <a:buChar char="-"/>
            </a:pPr>
            <a:r>
              <a:rPr lang="hr-HR" b="0" i="0" noProof="0">
                <a:solidFill>
                  <a:srgbClr val="231F20"/>
                </a:solidFill>
                <a:effectLst/>
                <a:latin typeface="Times New Roman" panose="02020603050405020304" pitchFamily="18" charset="0"/>
              </a:rPr>
              <a:t>ispunjavati uvjet o visokom sadržaju recikliranih vlakana, </a:t>
            </a:r>
          </a:p>
          <a:p>
            <a:pPr marL="914400" lvl="1" indent="-457200" algn="just">
              <a:lnSpc>
                <a:spcPct val="100000"/>
              </a:lnSpc>
              <a:buFontTx/>
              <a:buChar char="-"/>
            </a:pPr>
            <a:r>
              <a:rPr lang="hr-HR" sz="2100" b="0" i="0" noProof="0">
                <a:solidFill>
                  <a:srgbClr val="231F20"/>
                </a:solidFill>
                <a:effectLst/>
                <a:latin typeface="Times New Roman" panose="02020603050405020304" pitchFamily="18" charset="0"/>
              </a:rPr>
              <a:t>od 1. siječnja 2025. najmanje 15 % vlakana dolazi iz recikliranog materijala, </a:t>
            </a:r>
          </a:p>
          <a:p>
            <a:pPr marL="914400" lvl="1" indent="-457200" algn="just">
              <a:lnSpc>
                <a:spcPct val="100000"/>
              </a:lnSpc>
              <a:buFontTx/>
              <a:buChar char="-"/>
            </a:pPr>
            <a:r>
              <a:rPr lang="hr-HR" sz="2100" b="0" i="0" noProof="0">
                <a:solidFill>
                  <a:srgbClr val="231F20"/>
                </a:solidFill>
                <a:effectLst/>
                <a:latin typeface="Times New Roman" panose="02020603050405020304" pitchFamily="18" charset="0"/>
              </a:rPr>
              <a:t>od 1. siječnja 2028. najmanje 50 % vlakana dolazi iz recikliranog materijala, </a:t>
            </a:r>
          </a:p>
          <a:p>
            <a:pPr marL="914400" lvl="1" indent="-457200" algn="just">
              <a:lnSpc>
                <a:spcPct val="100000"/>
              </a:lnSpc>
              <a:buFontTx/>
              <a:buChar char="-"/>
            </a:pPr>
            <a:r>
              <a:rPr lang="hr-HR" sz="2100" b="0" i="0" noProof="0">
                <a:solidFill>
                  <a:srgbClr val="231F20"/>
                </a:solidFill>
                <a:effectLst/>
                <a:latin typeface="Times New Roman" panose="02020603050405020304" pitchFamily="18" charset="0"/>
              </a:rPr>
              <a:t>od 1. siječnja 2030. 100 % vlakana dolazi iz recikliranog materijala</a:t>
            </a:r>
            <a:endParaRPr lang="hr-HR" sz="2100" noProof="0"/>
          </a:p>
        </p:txBody>
      </p:sp>
    </p:spTree>
    <p:extLst>
      <p:ext uri="{BB962C8B-B14F-4D97-AF65-F5344CB8AC3E}">
        <p14:creationId xmlns:p14="http://schemas.microsoft.com/office/powerpoint/2010/main" val="475768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3579-880E-9E9A-5B80-0E402187009C}"/>
              </a:ext>
            </a:extLst>
          </p:cNvPr>
          <p:cNvSpPr>
            <a:spLocks noGrp="1"/>
          </p:cNvSpPr>
          <p:nvPr>
            <p:ph type="title"/>
          </p:nvPr>
        </p:nvSpPr>
        <p:spPr>
          <a:xfrm>
            <a:off x="1088571" y="776433"/>
            <a:ext cx="10058496" cy="995915"/>
          </a:xfrm>
        </p:spPr>
        <p:txBody>
          <a:bodyPr/>
          <a:lstStyle/>
          <a:p>
            <a:r>
              <a:rPr lang="hr-HR"/>
              <a:t>Papirna konfekcija</a:t>
            </a:r>
          </a:p>
        </p:txBody>
      </p:sp>
      <p:sp>
        <p:nvSpPr>
          <p:cNvPr id="3" name="Content Placeholder 2">
            <a:extLst>
              <a:ext uri="{FF2B5EF4-FFF2-40B4-BE49-F238E27FC236}">
                <a16:creationId xmlns:a16="http://schemas.microsoft.com/office/drawing/2014/main" id="{A16F9A8A-CEDF-5C3E-2BF6-F6CDCAD50B9F}"/>
              </a:ext>
            </a:extLst>
          </p:cNvPr>
          <p:cNvSpPr>
            <a:spLocks noGrp="1"/>
          </p:cNvSpPr>
          <p:nvPr>
            <p:ph idx="1"/>
          </p:nvPr>
        </p:nvSpPr>
        <p:spPr>
          <a:xfrm>
            <a:off x="936171" y="2002971"/>
            <a:ext cx="10210896" cy="3578839"/>
          </a:xfrm>
        </p:spPr>
        <p:txBody>
          <a:bodyPr/>
          <a:lstStyle/>
          <a:p>
            <a:r>
              <a:rPr lang="hr-HR">
                <a:solidFill>
                  <a:srgbClr val="231F20"/>
                </a:solidFill>
                <a:latin typeface="Times New Roman" panose="02020603050405020304" pitchFamily="18" charset="0"/>
              </a:rPr>
              <a:t>P</a:t>
            </a:r>
            <a:r>
              <a:rPr lang="hr-HR" b="0" i="0" noProof="0" err="1">
                <a:solidFill>
                  <a:srgbClr val="231F20"/>
                </a:solidFill>
                <a:effectLst/>
                <a:latin typeface="Times New Roman" panose="02020603050405020304" pitchFamily="18" charset="0"/>
              </a:rPr>
              <a:t>apirna</a:t>
            </a:r>
            <a:r>
              <a:rPr lang="hr-HR" b="0" i="0" noProof="0">
                <a:solidFill>
                  <a:srgbClr val="231F20"/>
                </a:solidFill>
                <a:effectLst/>
                <a:latin typeface="Times New Roman" panose="02020603050405020304" pitchFamily="18" charset="0"/>
              </a:rPr>
              <a:t> konfekcija mora</a:t>
            </a:r>
          </a:p>
          <a:p>
            <a:pPr marL="457200" indent="-457200" algn="just">
              <a:buFontTx/>
              <a:buChar char="-"/>
            </a:pPr>
            <a:r>
              <a:rPr lang="hr-HR" b="0" i="0" noProof="0">
                <a:solidFill>
                  <a:srgbClr val="231F20"/>
                </a:solidFill>
                <a:effectLst/>
                <a:latin typeface="Times New Roman" panose="02020603050405020304" pitchFamily="18" charset="0"/>
              </a:rPr>
              <a:t>Biti u skladu s mjerilima oznake za okoliš EU </a:t>
            </a:r>
            <a:r>
              <a:rPr lang="hr-HR" b="0" i="0" noProof="0" err="1">
                <a:solidFill>
                  <a:srgbClr val="231F20"/>
                </a:solidFill>
                <a:effectLst/>
                <a:latin typeface="Times New Roman" panose="02020603050405020304" pitchFamily="18" charset="0"/>
              </a:rPr>
              <a:t>Ecolabel</a:t>
            </a:r>
            <a:r>
              <a:rPr lang="hr-HR" b="0" i="0" noProof="0">
                <a:solidFill>
                  <a:srgbClr val="231F20"/>
                </a:solidFill>
                <a:effectLst/>
                <a:latin typeface="Times New Roman" panose="02020603050405020304" pitchFamily="18" charset="0"/>
              </a:rPr>
              <a:t> za upijajući papir</a:t>
            </a:r>
          </a:p>
          <a:p>
            <a:pPr marL="457200" indent="-457200">
              <a:buFontTx/>
              <a:buChar char="-"/>
            </a:pPr>
            <a:r>
              <a:rPr lang="hr-HR" b="0" i="0" noProof="0">
                <a:solidFill>
                  <a:srgbClr val="231F20"/>
                </a:solidFill>
                <a:effectLst/>
                <a:latin typeface="Times New Roman" panose="02020603050405020304" pitchFamily="18" charset="0"/>
              </a:rPr>
              <a:t>ispunjavati uvjet o visokom sadržaju recikliranih vlakana:</a:t>
            </a:r>
          </a:p>
          <a:p>
            <a:pPr marL="914400" lvl="1" indent="-457200">
              <a:buFontTx/>
              <a:buChar char="-"/>
            </a:pPr>
            <a:r>
              <a:rPr lang="hr-HR" b="0" i="0" noProof="0">
                <a:solidFill>
                  <a:srgbClr val="231F20"/>
                </a:solidFill>
                <a:effectLst/>
                <a:latin typeface="Times New Roman" panose="02020603050405020304" pitchFamily="18" charset="0"/>
              </a:rPr>
              <a:t>od 1. siječnja 2025. najmanje 15 % vlakana dolazi iz recikliranog materijala, </a:t>
            </a:r>
          </a:p>
          <a:p>
            <a:pPr marL="914400" lvl="1" indent="-457200">
              <a:buFontTx/>
              <a:buChar char="-"/>
            </a:pPr>
            <a:r>
              <a:rPr lang="hr-HR" b="0" i="0" noProof="0">
                <a:solidFill>
                  <a:srgbClr val="231F20"/>
                </a:solidFill>
                <a:effectLst/>
                <a:latin typeface="Times New Roman" panose="02020603050405020304" pitchFamily="18" charset="0"/>
              </a:rPr>
              <a:t>od 1. siječnja. 2028. najmanje 50 % vlakana dolazi iz recikliranog materijala, </a:t>
            </a:r>
          </a:p>
          <a:p>
            <a:pPr marL="914400" lvl="1" indent="-457200">
              <a:buFontTx/>
              <a:buChar char="-"/>
            </a:pPr>
            <a:r>
              <a:rPr lang="hr-HR" b="0" i="0" noProof="0">
                <a:solidFill>
                  <a:srgbClr val="231F20"/>
                </a:solidFill>
                <a:effectLst/>
                <a:latin typeface="Times New Roman" panose="02020603050405020304" pitchFamily="18" charset="0"/>
              </a:rPr>
              <a:t>od 1. siječnja 2030. 100 % vlakana dolazi iz recikliranog materijala</a:t>
            </a:r>
            <a:endParaRPr lang="hr-HR" noProof="0"/>
          </a:p>
        </p:txBody>
      </p:sp>
    </p:spTree>
    <p:extLst>
      <p:ext uri="{BB962C8B-B14F-4D97-AF65-F5344CB8AC3E}">
        <p14:creationId xmlns:p14="http://schemas.microsoft.com/office/powerpoint/2010/main" val="2194568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E5C2-81F1-BBAD-3FE4-0E86D8553E13}"/>
              </a:ext>
            </a:extLst>
          </p:cNvPr>
          <p:cNvSpPr>
            <a:spLocks noGrp="1"/>
          </p:cNvSpPr>
          <p:nvPr>
            <p:ph type="title"/>
          </p:nvPr>
        </p:nvSpPr>
        <p:spPr/>
        <p:txBody>
          <a:bodyPr/>
          <a:lstStyle/>
          <a:p>
            <a:r>
              <a:rPr lang="hr-HR"/>
              <a:t>Eko-oznake</a:t>
            </a:r>
          </a:p>
        </p:txBody>
      </p:sp>
      <p:sp>
        <p:nvSpPr>
          <p:cNvPr id="3" name="Content Placeholder 2">
            <a:extLst>
              <a:ext uri="{FF2B5EF4-FFF2-40B4-BE49-F238E27FC236}">
                <a16:creationId xmlns:a16="http://schemas.microsoft.com/office/drawing/2014/main" id="{39965140-D37E-58D1-46A0-92EAC05EC7F1}"/>
              </a:ext>
            </a:extLst>
          </p:cNvPr>
          <p:cNvSpPr>
            <a:spLocks noGrp="1"/>
          </p:cNvSpPr>
          <p:nvPr>
            <p:ph idx="1"/>
          </p:nvPr>
        </p:nvSpPr>
        <p:spPr>
          <a:xfrm>
            <a:off x="925286" y="2057400"/>
            <a:ext cx="10221781" cy="3524410"/>
          </a:xfrm>
        </p:spPr>
        <p:txBody>
          <a:bodyPr>
            <a:normAutofit/>
          </a:bodyPr>
          <a:lstStyle/>
          <a:p>
            <a:pPr algn="just"/>
            <a:r>
              <a:rPr lang="hr-HR"/>
              <a:t>Eko-oznake se mogu koristiti u pripremi i razradi tehničkih specifikacija i kriterija za odabir ekonomski najpovoljnije ponude</a:t>
            </a:r>
          </a:p>
          <a:p>
            <a:pPr algn="just"/>
            <a:r>
              <a:rPr lang="hr-HR"/>
              <a:t>Eko-oznake promiču ekološku izvrsnost odnosno pomažu pri identifikaciji proizvoda i usluga koji imaju smanjen utjecaj na okoliš, od početne faze uporabe sirovina, preko proizvodnje pa sve do njihova korištenja i konačno odlaganja.</a:t>
            </a:r>
          </a:p>
          <a:p>
            <a:pPr algn="just"/>
            <a:r>
              <a:rPr lang="hr-HR"/>
              <a:t>Postupanje je propisano člankom 212. ZJN 2016</a:t>
            </a:r>
          </a:p>
        </p:txBody>
      </p:sp>
    </p:spTree>
    <p:extLst>
      <p:ext uri="{BB962C8B-B14F-4D97-AF65-F5344CB8AC3E}">
        <p14:creationId xmlns:p14="http://schemas.microsoft.com/office/powerpoint/2010/main" val="3843752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6098" y="288161"/>
            <a:ext cx="9534426" cy="995915"/>
          </a:xfrm>
        </p:spPr>
        <p:txBody>
          <a:bodyPr/>
          <a:lstStyle/>
          <a:p>
            <a:r>
              <a:rPr lang="hr-HR"/>
              <a:t>Eko-oznake</a:t>
            </a:r>
          </a:p>
        </p:txBody>
      </p:sp>
      <p:grpSp>
        <p:nvGrpSpPr>
          <p:cNvPr id="2" name="Group 1">
            <a:extLst>
              <a:ext uri="{FF2B5EF4-FFF2-40B4-BE49-F238E27FC236}">
                <a16:creationId xmlns:a16="http://schemas.microsoft.com/office/drawing/2014/main" id="{B725B35E-9137-AA23-751D-244E774DF1BB}"/>
              </a:ext>
            </a:extLst>
          </p:cNvPr>
          <p:cNvGrpSpPr/>
          <p:nvPr/>
        </p:nvGrpSpPr>
        <p:grpSpPr>
          <a:xfrm>
            <a:off x="639565" y="1449758"/>
            <a:ext cx="11090291" cy="3973050"/>
            <a:chOff x="639565" y="1449758"/>
            <a:chExt cx="11090291" cy="3973050"/>
          </a:xfrm>
        </p:grpSpPr>
        <p:sp>
          <p:nvSpPr>
            <p:cNvPr id="3" name="Freeform: Shape 2">
              <a:extLst>
                <a:ext uri="{FF2B5EF4-FFF2-40B4-BE49-F238E27FC236}">
                  <a16:creationId xmlns:a16="http://schemas.microsoft.com/office/drawing/2014/main" id="{A89737C8-76B6-B74A-3AAD-5DAC36FD3D68}"/>
                </a:ext>
              </a:extLst>
            </p:cNvPr>
            <p:cNvSpPr/>
            <p:nvPr/>
          </p:nvSpPr>
          <p:spPr>
            <a:xfrm>
              <a:off x="639565" y="1449758"/>
              <a:ext cx="3381186" cy="432000"/>
            </a:xfrm>
            <a:custGeom>
              <a:avLst/>
              <a:gdLst>
                <a:gd name="connsiteX0" fmla="*/ 0 w 3381186"/>
                <a:gd name="connsiteY0" fmla="*/ 0 h 432000"/>
                <a:gd name="connsiteX1" fmla="*/ 3381186 w 3381186"/>
                <a:gd name="connsiteY1" fmla="*/ 0 h 432000"/>
                <a:gd name="connsiteX2" fmla="*/ 3381186 w 3381186"/>
                <a:gd name="connsiteY2" fmla="*/ 432000 h 432000"/>
                <a:gd name="connsiteX3" fmla="*/ 0 w 3381186"/>
                <a:gd name="connsiteY3" fmla="*/ 432000 h 432000"/>
                <a:gd name="connsiteX4" fmla="*/ 0 w 338118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186" h="432000">
                  <a:moveTo>
                    <a:pt x="0" y="0"/>
                  </a:moveTo>
                  <a:lnTo>
                    <a:pt x="3381186" y="0"/>
                  </a:lnTo>
                  <a:lnTo>
                    <a:pt x="3381186" y="432000"/>
                  </a:lnTo>
                  <a:lnTo>
                    <a:pt x="0" y="4320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hr-HR" sz="1500" kern="1200"/>
                <a:t>Oznake tipa I</a:t>
              </a:r>
            </a:p>
          </p:txBody>
        </p:sp>
        <p:sp>
          <p:nvSpPr>
            <p:cNvPr id="4" name="Freeform: Shape 3">
              <a:extLst>
                <a:ext uri="{FF2B5EF4-FFF2-40B4-BE49-F238E27FC236}">
                  <a16:creationId xmlns:a16="http://schemas.microsoft.com/office/drawing/2014/main" id="{CA4EFC2F-062F-DDE9-C9E7-DBF7A5D6F00A}"/>
                </a:ext>
              </a:extLst>
            </p:cNvPr>
            <p:cNvSpPr/>
            <p:nvPr/>
          </p:nvSpPr>
          <p:spPr>
            <a:xfrm>
              <a:off x="639565" y="1881758"/>
              <a:ext cx="3381186" cy="3541050"/>
            </a:xfrm>
            <a:custGeom>
              <a:avLst/>
              <a:gdLst>
                <a:gd name="connsiteX0" fmla="*/ 0 w 3381186"/>
                <a:gd name="connsiteY0" fmla="*/ 0 h 3541050"/>
                <a:gd name="connsiteX1" fmla="*/ 3381186 w 3381186"/>
                <a:gd name="connsiteY1" fmla="*/ 0 h 3541050"/>
                <a:gd name="connsiteX2" fmla="*/ 3381186 w 3381186"/>
                <a:gd name="connsiteY2" fmla="*/ 3541050 h 3541050"/>
                <a:gd name="connsiteX3" fmla="*/ 0 w 3381186"/>
                <a:gd name="connsiteY3" fmla="*/ 3541050 h 3541050"/>
                <a:gd name="connsiteX4" fmla="*/ 0 w 3381186"/>
                <a:gd name="connsiteY4" fmla="*/ 0 h 354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186" h="3541050">
                  <a:moveTo>
                    <a:pt x="0" y="0"/>
                  </a:moveTo>
                  <a:lnTo>
                    <a:pt x="3381186" y="0"/>
                  </a:lnTo>
                  <a:lnTo>
                    <a:pt x="3381186" y="3541050"/>
                  </a:lnTo>
                  <a:lnTo>
                    <a:pt x="0" y="3541050"/>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noProof="0"/>
                <a:t>Proizvodi i usluge na temelju ispunjavanja skupa mjerila</a:t>
              </a:r>
            </a:p>
            <a:p>
              <a:pPr marL="114300" lvl="1" indent="-114300" algn="l" defTabSz="666750">
                <a:lnSpc>
                  <a:spcPct val="90000"/>
                </a:lnSpc>
                <a:spcBef>
                  <a:spcPct val="0"/>
                </a:spcBef>
                <a:spcAft>
                  <a:spcPct val="15000"/>
                </a:spcAft>
                <a:buChar char="•"/>
              </a:pPr>
              <a:r>
                <a:rPr lang="hr-HR" sz="1500" kern="1200" noProof="0"/>
                <a:t>Proizvod ekološki gledano prihvatljiviji od proizvoda iste kategorije koji nema takvu oznaku</a:t>
              </a:r>
            </a:p>
            <a:p>
              <a:pPr marL="114300" lvl="1" indent="-114300" algn="l" defTabSz="666750">
                <a:lnSpc>
                  <a:spcPct val="90000"/>
                </a:lnSpc>
                <a:spcBef>
                  <a:spcPct val="0"/>
                </a:spcBef>
                <a:spcAft>
                  <a:spcPct val="15000"/>
                </a:spcAft>
                <a:buChar char="•"/>
              </a:pPr>
              <a:r>
                <a:rPr lang="hr-HR" sz="1500" kern="1200" noProof="0"/>
                <a:t>Mjerila se temelje na analizi utjecaja proizvoda na okoliš tijekom životnog vijeka te je u njihovu izradu uključena javnost i udruge. </a:t>
              </a:r>
            </a:p>
            <a:p>
              <a:pPr marL="114300" lvl="1" indent="-114300" algn="l" defTabSz="666750">
                <a:lnSpc>
                  <a:spcPct val="90000"/>
                </a:lnSpc>
                <a:spcBef>
                  <a:spcPct val="0"/>
                </a:spcBef>
                <a:spcAft>
                  <a:spcPct val="15000"/>
                </a:spcAft>
                <a:buChar char="•"/>
              </a:pPr>
              <a:r>
                <a:rPr lang="hr-HR" sz="1500" kern="1200" noProof="0"/>
                <a:t>imaju i neovisan sustav verifikacije i validacije od treće strane. </a:t>
              </a:r>
            </a:p>
            <a:p>
              <a:pPr marL="114300" lvl="1" indent="-114300" algn="l" defTabSz="666750">
                <a:lnSpc>
                  <a:spcPct val="90000"/>
                </a:lnSpc>
                <a:spcBef>
                  <a:spcPct val="0"/>
                </a:spcBef>
                <a:spcAft>
                  <a:spcPct val="15000"/>
                </a:spcAft>
                <a:buChar char="•"/>
              </a:pPr>
              <a:r>
                <a:rPr lang="hr-HR" sz="1500" kern="1200" noProof="0"/>
                <a:t>Transparentnost i vjerodostojnost – Tip I najcjenjeniji (uključene u Svjetsku mrežu eko-oznaka - Global Ecolebelling Network, GEN).</a:t>
              </a:r>
            </a:p>
          </p:txBody>
        </p:sp>
        <p:sp>
          <p:nvSpPr>
            <p:cNvPr id="5" name="Freeform: Shape 4">
              <a:extLst>
                <a:ext uri="{FF2B5EF4-FFF2-40B4-BE49-F238E27FC236}">
                  <a16:creationId xmlns:a16="http://schemas.microsoft.com/office/drawing/2014/main" id="{B6773CC1-5862-CDF0-53C8-780E0AC1E650}"/>
                </a:ext>
              </a:extLst>
            </p:cNvPr>
            <p:cNvSpPr/>
            <p:nvPr/>
          </p:nvSpPr>
          <p:spPr>
            <a:xfrm>
              <a:off x="4494117" y="1449758"/>
              <a:ext cx="3381186" cy="432000"/>
            </a:xfrm>
            <a:custGeom>
              <a:avLst/>
              <a:gdLst>
                <a:gd name="connsiteX0" fmla="*/ 0 w 3381186"/>
                <a:gd name="connsiteY0" fmla="*/ 0 h 432000"/>
                <a:gd name="connsiteX1" fmla="*/ 3381186 w 3381186"/>
                <a:gd name="connsiteY1" fmla="*/ 0 h 432000"/>
                <a:gd name="connsiteX2" fmla="*/ 3381186 w 3381186"/>
                <a:gd name="connsiteY2" fmla="*/ 432000 h 432000"/>
                <a:gd name="connsiteX3" fmla="*/ 0 w 3381186"/>
                <a:gd name="connsiteY3" fmla="*/ 432000 h 432000"/>
                <a:gd name="connsiteX4" fmla="*/ 0 w 338118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186" h="432000">
                  <a:moveTo>
                    <a:pt x="0" y="0"/>
                  </a:moveTo>
                  <a:lnTo>
                    <a:pt x="3381186" y="0"/>
                  </a:lnTo>
                  <a:lnTo>
                    <a:pt x="3381186" y="432000"/>
                  </a:lnTo>
                  <a:lnTo>
                    <a:pt x="0" y="432000"/>
                  </a:lnTo>
                  <a:lnTo>
                    <a:pt x="0" y="0"/>
                  </a:lnTo>
                  <a:close/>
                </a:path>
              </a:pathLst>
            </a:cu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hr-HR" sz="1500" kern="1200"/>
                <a:t>Oznake tipa II</a:t>
              </a:r>
            </a:p>
          </p:txBody>
        </p:sp>
        <p:sp>
          <p:nvSpPr>
            <p:cNvPr id="10" name="Freeform: Shape 9">
              <a:extLst>
                <a:ext uri="{FF2B5EF4-FFF2-40B4-BE49-F238E27FC236}">
                  <a16:creationId xmlns:a16="http://schemas.microsoft.com/office/drawing/2014/main" id="{AFAFC046-74D2-F820-CE23-3501C0072325}"/>
                </a:ext>
              </a:extLst>
            </p:cNvPr>
            <p:cNvSpPr/>
            <p:nvPr/>
          </p:nvSpPr>
          <p:spPr>
            <a:xfrm>
              <a:off x="4494117" y="1881758"/>
              <a:ext cx="3381186" cy="3541050"/>
            </a:xfrm>
            <a:custGeom>
              <a:avLst/>
              <a:gdLst>
                <a:gd name="connsiteX0" fmla="*/ 0 w 3381186"/>
                <a:gd name="connsiteY0" fmla="*/ 0 h 3541050"/>
                <a:gd name="connsiteX1" fmla="*/ 3381186 w 3381186"/>
                <a:gd name="connsiteY1" fmla="*/ 0 h 3541050"/>
                <a:gd name="connsiteX2" fmla="*/ 3381186 w 3381186"/>
                <a:gd name="connsiteY2" fmla="*/ 3541050 h 3541050"/>
                <a:gd name="connsiteX3" fmla="*/ 0 w 3381186"/>
                <a:gd name="connsiteY3" fmla="*/ 3541050 h 3541050"/>
                <a:gd name="connsiteX4" fmla="*/ 0 w 3381186"/>
                <a:gd name="connsiteY4" fmla="*/ 0 h 354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186" h="3541050">
                  <a:moveTo>
                    <a:pt x="0" y="0"/>
                  </a:moveTo>
                  <a:lnTo>
                    <a:pt x="3381186" y="0"/>
                  </a:lnTo>
                  <a:lnTo>
                    <a:pt x="3381186" y="3541050"/>
                  </a:lnTo>
                  <a:lnTo>
                    <a:pt x="0" y="3541050"/>
                  </a:lnTo>
                  <a:lnTo>
                    <a:pt x="0" y="0"/>
                  </a:lnTo>
                  <a:close/>
                </a:path>
              </a:pathLst>
            </a:cu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noProof="0"/>
                <a:t>Informativne deklaracije koje daju sami proizvođači, tvrtke, uvoznici, distributeri - tzv. </a:t>
              </a:r>
              <a:r>
                <a:rPr lang="hr-HR" sz="1500" kern="1200" noProof="0" err="1"/>
                <a:t>samodeklaracije</a:t>
              </a:r>
              <a:endParaRPr lang="hr-HR" sz="1500" kern="1200" noProof="0"/>
            </a:p>
            <a:p>
              <a:pPr marL="114300" lvl="1" indent="-114300" algn="l" defTabSz="666750">
                <a:lnSpc>
                  <a:spcPct val="90000"/>
                </a:lnSpc>
                <a:spcBef>
                  <a:spcPct val="0"/>
                </a:spcBef>
                <a:spcAft>
                  <a:spcPct val="15000"/>
                </a:spcAft>
                <a:buChar char="•"/>
              </a:pPr>
              <a:r>
                <a:rPr lang="hr-HR" sz="1500" kern="1200" noProof="0"/>
                <a:t>Informacije nisu nužno neovisno verificirane, a u postupak izrade mjerila nije uključena javnost ili strukovne udruge.</a:t>
              </a:r>
            </a:p>
          </p:txBody>
        </p:sp>
        <p:sp>
          <p:nvSpPr>
            <p:cNvPr id="11" name="Freeform: Shape 10">
              <a:extLst>
                <a:ext uri="{FF2B5EF4-FFF2-40B4-BE49-F238E27FC236}">
                  <a16:creationId xmlns:a16="http://schemas.microsoft.com/office/drawing/2014/main" id="{FB0D2CE4-CB5F-397B-2D4B-EC0656F1E3CD}"/>
                </a:ext>
              </a:extLst>
            </p:cNvPr>
            <p:cNvSpPr/>
            <p:nvPr/>
          </p:nvSpPr>
          <p:spPr>
            <a:xfrm>
              <a:off x="8348670" y="1449758"/>
              <a:ext cx="3381186" cy="432000"/>
            </a:xfrm>
            <a:custGeom>
              <a:avLst/>
              <a:gdLst>
                <a:gd name="connsiteX0" fmla="*/ 0 w 3381186"/>
                <a:gd name="connsiteY0" fmla="*/ 0 h 432000"/>
                <a:gd name="connsiteX1" fmla="*/ 3381186 w 3381186"/>
                <a:gd name="connsiteY1" fmla="*/ 0 h 432000"/>
                <a:gd name="connsiteX2" fmla="*/ 3381186 w 3381186"/>
                <a:gd name="connsiteY2" fmla="*/ 432000 h 432000"/>
                <a:gd name="connsiteX3" fmla="*/ 0 w 3381186"/>
                <a:gd name="connsiteY3" fmla="*/ 432000 h 432000"/>
                <a:gd name="connsiteX4" fmla="*/ 0 w 3381186"/>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186" h="432000">
                  <a:moveTo>
                    <a:pt x="0" y="0"/>
                  </a:moveTo>
                  <a:lnTo>
                    <a:pt x="3381186" y="0"/>
                  </a:lnTo>
                  <a:lnTo>
                    <a:pt x="3381186" y="432000"/>
                  </a:lnTo>
                  <a:lnTo>
                    <a:pt x="0" y="432000"/>
                  </a:lnTo>
                  <a:lnTo>
                    <a:pt x="0" y="0"/>
                  </a:lnTo>
                  <a:close/>
                </a:path>
              </a:pathLst>
            </a:cu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hr-HR" sz="1500" kern="1200"/>
                <a:t>Oznake tipa III</a:t>
              </a:r>
            </a:p>
          </p:txBody>
        </p:sp>
        <p:sp>
          <p:nvSpPr>
            <p:cNvPr id="12" name="Freeform: Shape 11">
              <a:extLst>
                <a:ext uri="{FF2B5EF4-FFF2-40B4-BE49-F238E27FC236}">
                  <a16:creationId xmlns:a16="http://schemas.microsoft.com/office/drawing/2014/main" id="{5D2BB9DD-2FC0-2CEC-B714-456EA540E19D}"/>
                </a:ext>
              </a:extLst>
            </p:cNvPr>
            <p:cNvSpPr/>
            <p:nvPr/>
          </p:nvSpPr>
          <p:spPr>
            <a:xfrm>
              <a:off x="8348670" y="1881758"/>
              <a:ext cx="3381186" cy="3541050"/>
            </a:xfrm>
            <a:custGeom>
              <a:avLst/>
              <a:gdLst>
                <a:gd name="connsiteX0" fmla="*/ 0 w 3381186"/>
                <a:gd name="connsiteY0" fmla="*/ 0 h 3541050"/>
                <a:gd name="connsiteX1" fmla="*/ 3381186 w 3381186"/>
                <a:gd name="connsiteY1" fmla="*/ 0 h 3541050"/>
                <a:gd name="connsiteX2" fmla="*/ 3381186 w 3381186"/>
                <a:gd name="connsiteY2" fmla="*/ 3541050 h 3541050"/>
                <a:gd name="connsiteX3" fmla="*/ 0 w 3381186"/>
                <a:gd name="connsiteY3" fmla="*/ 3541050 h 3541050"/>
                <a:gd name="connsiteX4" fmla="*/ 0 w 3381186"/>
                <a:gd name="connsiteY4" fmla="*/ 0 h 354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186" h="3541050">
                  <a:moveTo>
                    <a:pt x="0" y="0"/>
                  </a:moveTo>
                  <a:lnTo>
                    <a:pt x="3381186" y="0"/>
                  </a:lnTo>
                  <a:lnTo>
                    <a:pt x="3381186" y="3541050"/>
                  </a:lnTo>
                  <a:lnTo>
                    <a:pt x="0" y="3541050"/>
                  </a:lnTo>
                  <a:lnTo>
                    <a:pt x="0" y="0"/>
                  </a:lnTo>
                  <a:close/>
                </a:path>
              </a:pathLst>
            </a:cu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hr-HR" sz="1500" kern="1200"/>
                <a:t>Ne opisuju proizvod, već informiraju potrošača o utjecaju na okoliš</a:t>
              </a:r>
            </a:p>
            <a:p>
              <a:pPr marL="114300" lvl="1" indent="-114300" algn="l" defTabSz="666750">
                <a:lnSpc>
                  <a:spcPct val="90000"/>
                </a:lnSpc>
                <a:spcBef>
                  <a:spcPct val="0"/>
                </a:spcBef>
                <a:spcAft>
                  <a:spcPct val="15000"/>
                </a:spcAft>
                <a:buChar char="•"/>
              </a:pPr>
              <a:r>
                <a:rPr lang="hr-HR" sz="1500" kern="1200"/>
                <a:t>Proizvod se boduje prema učincima na okoliš koji su određeni korištenjem metode životnog utjecaja na okoliš</a:t>
              </a:r>
              <a:r>
                <a:rPr lang="en-US" sz="1500" kern="1200"/>
                <a:t> (life-cycle analysis - LCA)</a:t>
              </a:r>
              <a:endParaRPr lang="hr-HR" sz="1500" kern="1200"/>
            </a:p>
            <a:p>
              <a:pPr marL="114300" lvl="1" indent="-114300" algn="l" defTabSz="666750">
                <a:lnSpc>
                  <a:spcPct val="90000"/>
                </a:lnSpc>
                <a:spcBef>
                  <a:spcPct val="0"/>
                </a:spcBef>
                <a:spcAft>
                  <a:spcPct val="15000"/>
                </a:spcAft>
                <a:buChar char="•"/>
              </a:pPr>
              <a:r>
                <a:rPr lang="hr-HR" sz="1500" kern="1200"/>
                <a:t>Ocjenu daje certificirano tijelo na temelju niza pokazatelja: potrošnja energije, emisije u zrak, emisije u vodu i dr.</a:t>
              </a:r>
            </a:p>
            <a:p>
              <a:pPr marL="114300" lvl="1" indent="-114300" algn="l" defTabSz="666750">
                <a:lnSpc>
                  <a:spcPct val="90000"/>
                </a:lnSpc>
                <a:spcBef>
                  <a:spcPct val="0"/>
                </a:spcBef>
                <a:spcAft>
                  <a:spcPct val="15000"/>
                </a:spcAft>
                <a:buChar char="•"/>
              </a:pPr>
              <a:r>
                <a:rPr lang="hr-HR" sz="1500" kern="1200"/>
                <a:t>Oznaka daje kupcu priliku da usporedi rezultate za različite proizvode i kupi onaj najbolji. </a:t>
              </a:r>
            </a:p>
            <a:p>
              <a:pPr marL="114300" lvl="1" indent="-114300" algn="l" defTabSz="666750">
                <a:lnSpc>
                  <a:spcPct val="90000"/>
                </a:lnSpc>
                <a:spcBef>
                  <a:spcPct val="0"/>
                </a:spcBef>
                <a:spcAft>
                  <a:spcPct val="15000"/>
                </a:spcAft>
                <a:buChar char="•"/>
              </a:pPr>
              <a:r>
                <a:rPr lang="hr-HR" sz="1500" kern="1200"/>
                <a:t>najbolji rezultat ne jamči zadovoljenje zelenih mjerila</a:t>
              </a:r>
            </a:p>
          </p:txBody>
        </p:sp>
      </p:grpSp>
    </p:spTree>
    <p:extLst>
      <p:ext uri="{BB962C8B-B14F-4D97-AF65-F5344CB8AC3E}">
        <p14:creationId xmlns:p14="http://schemas.microsoft.com/office/powerpoint/2010/main" val="27914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3710-67D4-4744-9C94-9768FDD5A326}"/>
              </a:ext>
            </a:extLst>
          </p:cNvPr>
          <p:cNvSpPr>
            <a:spLocks noGrp="1"/>
          </p:cNvSpPr>
          <p:nvPr>
            <p:ph type="title"/>
          </p:nvPr>
        </p:nvSpPr>
        <p:spPr>
          <a:xfrm>
            <a:off x="676485" y="225182"/>
            <a:ext cx="7311727" cy="710918"/>
          </a:xfrm>
        </p:spPr>
        <p:txBody>
          <a:bodyPr vert="horz" lIns="91440" tIns="45720" rIns="91440" bIns="45720" rtlCol="0" anchor="ctr">
            <a:normAutofit/>
          </a:bodyPr>
          <a:lstStyle/>
          <a:p>
            <a:r>
              <a:rPr lang="hr-HR" b="1" noProof="0">
                <a:solidFill>
                  <a:schemeClr val="tx1">
                    <a:lumMod val="75000"/>
                    <a:lumOff val="25000"/>
                  </a:schemeClr>
                </a:solidFill>
                <a:latin typeface="+mn-lt"/>
              </a:rPr>
              <a:t>Raspored </a:t>
            </a:r>
          </a:p>
        </p:txBody>
      </p:sp>
      <p:graphicFrame>
        <p:nvGraphicFramePr>
          <p:cNvPr id="4" name="Table 4">
            <a:extLst>
              <a:ext uri="{FF2B5EF4-FFF2-40B4-BE49-F238E27FC236}">
                <a16:creationId xmlns:a16="http://schemas.microsoft.com/office/drawing/2014/main" id="{BF26061F-73F2-4A0B-A9E4-131CED22AD19}"/>
              </a:ext>
            </a:extLst>
          </p:cNvPr>
          <p:cNvGraphicFramePr>
            <a:graphicFrameLocks noGrp="1"/>
          </p:cNvGraphicFramePr>
          <p:nvPr>
            <p:extLst>
              <p:ext uri="{D42A27DB-BD31-4B8C-83A1-F6EECF244321}">
                <p14:modId xmlns:p14="http://schemas.microsoft.com/office/powerpoint/2010/main" val="1493405949"/>
              </p:ext>
            </p:extLst>
          </p:nvPr>
        </p:nvGraphicFramePr>
        <p:xfrm>
          <a:off x="676485" y="946914"/>
          <a:ext cx="11229637" cy="5759753"/>
        </p:xfrm>
        <a:graphic>
          <a:graphicData uri="http://schemas.openxmlformats.org/drawingml/2006/table">
            <a:tbl>
              <a:tblPr firstRow="1" bandRow="1">
                <a:tableStyleId>{93296810-A885-4BE3-A3E7-6D5BEEA58F35}</a:tableStyleId>
              </a:tblPr>
              <a:tblGrid>
                <a:gridCol w="1285913">
                  <a:extLst>
                    <a:ext uri="{9D8B030D-6E8A-4147-A177-3AD203B41FA5}">
                      <a16:colId xmlns:a16="http://schemas.microsoft.com/office/drawing/2014/main" val="2658825572"/>
                    </a:ext>
                  </a:extLst>
                </a:gridCol>
                <a:gridCol w="9943724">
                  <a:extLst>
                    <a:ext uri="{9D8B030D-6E8A-4147-A177-3AD203B41FA5}">
                      <a16:colId xmlns:a16="http://schemas.microsoft.com/office/drawing/2014/main" val="1453995164"/>
                    </a:ext>
                  </a:extLst>
                </a:gridCol>
              </a:tblGrid>
              <a:tr h="371760">
                <a:tc>
                  <a:txBody>
                    <a:bodyPr/>
                    <a:lstStyle/>
                    <a:p>
                      <a:r>
                        <a:rPr lang="hr-HR" sz="1600" noProof="0"/>
                        <a:t>Vrijeme</a:t>
                      </a:r>
                    </a:p>
                  </a:txBody>
                  <a:tcPr/>
                </a:tc>
                <a:tc>
                  <a:txBody>
                    <a:bodyPr/>
                    <a:lstStyle/>
                    <a:p>
                      <a:pPr marL="171450" indent="-171450">
                        <a:buFont typeface="Arial" panose="020B0604020202020204" pitchFamily="34" charset="0"/>
                        <a:buChar char="•"/>
                      </a:pPr>
                      <a:r>
                        <a:rPr lang="hr-HR" sz="1600" noProof="0"/>
                        <a:t>Tema</a:t>
                      </a:r>
                    </a:p>
                  </a:txBody>
                  <a:tcPr/>
                </a:tc>
                <a:extLst>
                  <a:ext uri="{0D108BD9-81ED-4DB2-BD59-A6C34878D82A}">
                    <a16:rowId xmlns:a16="http://schemas.microsoft.com/office/drawing/2014/main" val="229632734"/>
                  </a:ext>
                </a:extLst>
              </a:tr>
              <a:tr h="1478536">
                <a:tc>
                  <a:txBody>
                    <a:bodyPr/>
                    <a:lstStyle/>
                    <a:p>
                      <a:r>
                        <a:rPr lang="hr-HR" sz="1600" b="1" u="none" strike="noStrike" kern="1200" baseline="0" noProof="0">
                          <a:solidFill>
                            <a:schemeClr val="dk1"/>
                          </a:solidFill>
                        </a:rPr>
                        <a:t>8:30-10:00</a:t>
                      </a:r>
                      <a:endParaRPr lang="hr-HR" sz="1600" b="1" i="0" u="none" strike="noStrike" kern="1200" baseline="0" noProof="0">
                        <a:solidFill>
                          <a:schemeClr val="dk1"/>
                        </a:solidFill>
                        <a:latin typeface="+mn-lt"/>
                        <a:ea typeface="+mn-ea"/>
                        <a:cs typeface="+mn-cs"/>
                      </a:endParaRPr>
                    </a:p>
                  </a:txBody>
                  <a:tcPr/>
                </a:tc>
                <a:tc>
                  <a:txBody>
                    <a:bodyPr/>
                    <a:lstStyle/>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Uvod i ciljevi treninga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Što je zelena javna nabava?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Direktive i politika EU u području zelene javne nabave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Zakonodavni i institucionalni okvir RH za primjenu zelene javne nabave</a:t>
                      </a:r>
                      <a:r>
                        <a:rPr lang="hr-HR" sz="1600" b="1" i="0" kern="1200" noProof="0">
                          <a:solidFill>
                            <a:schemeClr val="dk1"/>
                          </a:solidFill>
                          <a:effectLst/>
                          <a:latin typeface="+mn-lt"/>
                          <a:ea typeface="+mn-ea"/>
                          <a:cs typeface="+mn-cs"/>
                        </a:rPr>
                        <a:t> </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Odluka o provedbi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(Obveznici; Nabavne kategorije)</a:t>
                      </a:r>
                    </a:p>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Točke utjecaja na </a:t>
                      </a:r>
                      <a:r>
                        <a:rPr lang="hr-HR" sz="1600" b="0" i="0" kern="1200" noProof="0" err="1">
                          <a:solidFill>
                            <a:schemeClr val="dk1"/>
                          </a:solidFill>
                          <a:effectLst/>
                          <a:latin typeface="+mn-lt"/>
                          <a:ea typeface="+mn-ea"/>
                          <a:cs typeface="+mn-cs"/>
                        </a:rPr>
                        <a:t>ozelenjavanje</a:t>
                      </a:r>
                      <a:r>
                        <a:rPr lang="hr-HR" sz="1600" b="0" i="0" kern="1200" noProof="0">
                          <a:solidFill>
                            <a:schemeClr val="dk1"/>
                          </a:solidFill>
                          <a:effectLst/>
                          <a:latin typeface="+mn-lt"/>
                          <a:ea typeface="+mn-ea"/>
                          <a:cs typeface="+mn-cs"/>
                        </a:rPr>
                        <a:t> javne nabave</a:t>
                      </a:r>
                    </a:p>
                  </a:txBody>
                  <a:tcPr marL="68580" marR="68580" marT="0" marB="0"/>
                </a:tc>
                <a:extLst>
                  <a:ext uri="{0D108BD9-81ED-4DB2-BD59-A6C34878D82A}">
                    <a16:rowId xmlns:a16="http://schemas.microsoft.com/office/drawing/2014/main" val="384492396"/>
                  </a:ext>
                </a:extLst>
              </a:tr>
              <a:tr h="253890">
                <a:tc>
                  <a:txBody>
                    <a:bodyPr/>
                    <a:lstStyle/>
                    <a:p>
                      <a:r>
                        <a:rPr lang="hr-HR" sz="1600" b="1" noProof="0"/>
                        <a:t>10:00-10:15</a:t>
                      </a:r>
                    </a:p>
                  </a:txBody>
                  <a:tcPr/>
                </a:tc>
                <a:tc>
                  <a:txBody>
                    <a:bodyPr/>
                    <a:lstStyle/>
                    <a:p>
                      <a:pPr marL="0" marR="0" lvl="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hr-HR" sz="1600" noProof="0"/>
                        <a:t>Stanka za osvježenje</a:t>
                      </a:r>
                    </a:p>
                  </a:txBody>
                  <a:tcPr marL="68580" marR="68580" marT="0" marB="0"/>
                </a:tc>
                <a:extLst>
                  <a:ext uri="{0D108BD9-81ED-4DB2-BD59-A6C34878D82A}">
                    <a16:rowId xmlns:a16="http://schemas.microsoft.com/office/drawing/2014/main" val="2569635500"/>
                  </a:ext>
                </a:extLst>
              </a:tr>
              <a:tr h="808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b="1" kern="1200" noProof="0">
                          <a:solidFill>
                            <a:schemeClr val="dk1"/>
                          </a:solidFill>
                        </a:rPr>
                        <a:t>10:15-11:45</a:t>
                      </a:r>
                      <a:r>
                        <a:rPr lang="hr-HR" sz="1600" b="1" u="none" strike="noStrike" kern="1200" baseline="0" noProof="0">
                          <a:solidFill>
                            <a:schemeClr val="dk1"/>
                          </a:solidFill>
                        </a:rPr>
                        <a:t> </a:t>
                      </a:r>
                      <a:r>
                        <a:rPr lang="hr-HR" sz="1600" b="0" u="none" strike="noStrike" kern="1200" baseline="0" noProof="0">
                          <a:solidFill>
                            <a:schemeClr val="dk1"/>
                          </a:solidFill>
                        </a:rPr>
                        <a:t>	</a:t>
                      </a:r>
                    </a:p>
                    <a:p>
                      <a:endParaRPr lang="hr-HR" sz="1600" noProof="0"/>
                    </a:p>
                  </a:txBody>
                  <a:tcPr/>
                </a:tc>
                <a:tc>
                  <a:txBody>
                    <a:bodyPr/>
                    <a:lstStyle/>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Primjeri dobre prakse u RH sukladno Odluci o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Papir, papirna konfekcija; Električna energija; Oprema za snimanja, Sredstva za čišćenje, usluge čišćenja</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Vježba</a:t>
                      </a:r>
                    </a:p>
                  </a:txBody>
                  <a:tcPr marL="68580" marR="68580" marT="0" marB="0"/>
                </a:tc>
                <a:extLst>
                  <a:ext uri="{0D108BD9-81ED-4DB2-BD59-A6C34878D82A}">
                    <a16:rowId xmlns:a16="http://schemas.microsoft.com/office/drawing/2014/main" val="1492915242"/>
                  </a:ext>
                </a:extLst>
              </a:tr>
              <a:tr h="253890">
                <a:tc>
                  <a:txBody>
                    <a:bodyPr/>
                    <a:lstStyle/>
                    <a:p>
                      <a:r>
                        <a:rPr lang="hr-HR" sz="1600" b="1" u="none" strike="noStrike" baseline="0" noProof="0">
                          <a:solidFill>
                            <a:srgbClr val="000000"/>
                          </a:solidFill>
                        </a:rPr>
                        <a:t>11:45-12:30</a:t>
                      </a:r>
                      <a:endParaRPr lang="hr-HR" sz="1600" b="0" i="0" u="none" strike="noStrike" baseline="0" noProof="0">
                        <a:solidFill>
                          <a:srgbClr val="000000"/>
                        </a:solidFill>
                        <a:latin typeface="Calibri" panose="020F0502020204030204" pitchFamily="34" charset="0"/>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hr-HR" sz="1600" noProof="0"/>
                        <a:t>Stanka za ručak</a:t>
                      </a:r>
                    </a:p>
                  </a:txBody>
                  <a:tcPr marL="68580" marR="68580" marT="0" marB="0"/>
                </a:tc>
                <a:extLst>
                  <a:ext uri="{0D108BD9-81ED-4DB2-BD59-A6C34878D82A}">
                    <a16:rowId xmlns:a16="http://schemas.microsoft.com/office/drawing/2014/main" val="2830794840"/>
                  </a:ext>
                </a:extLst>
              </a:tr>
              <a:tr h="1136594">
                <a:tc>
                  <a:txBody>
                    <a:bodyPr/>
                    <a:lstStyle/>
                    <a:p>
                      <a:r>
                        <a:rPr lang="hr-HR" sz="1600" b="1" noProof="0"/>
                        <a:t>12:30-14:00</a:t>
                      </a:r>
                    </a:p>
                  </a:txBody>
                  <a:tcPr/>
                </a:tc>
                <a:tc>
                  <a:txBody>
                    <a:bodyPr/>
                    <a:lstStyle/>
                    <a:p>
                      <a:pPr marL="285750" lvl="0" indent="-285750" algn="l" defTabSz="914400" rtl="0" eaLnBrk="1" latinLnBrk="0" hangingPunct="1">
                        <a:lnSpc>
                          <a:spcPct val="107000"/>
                        </a:lnSpc>
                        <a:spcBef>
                          <a:spcPts val="0"/>
                        </a:spcBef>
                        <a:spcAft>
                          <a:spcPts val="0"/>
                        </a:spcAft>
                        <a:buFont typeface="Arial" panose="020B0604020202020204" pitchFamily="34" charset="0"/>
                        <a:buChar char="•"/>
                      </a:pPr>
                      <a:r>
                        <a:rPr lang="hr-HR" sz="1600" b="0" i="0" kern="1200" noProof="0">
                          <a:solidFill>
                            <a:schemeClr val="dk1"/>
                          </a:solidFill>
                          <a:effectLst/>
                          <a:latin typeface="+mn-lt"/>
                          <a:ea typeface="+mn-ea"/>
                          <a:cs typeface="+mn-cs"/>
                        </a:rPr>
                        <a:t>Primjeri dobre prakse u RH sukladno Odluci o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Računala i IT oprema; Toneri i tinte; Pisači i fotokopirni uređaji;; Klima uređaji; El. Žarulje, svjetiljke, Sredstva za higijenu, Promotivni materijal</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Vježba</a:t>
                      </a:r>
                    </a:p>
                  </a:txBody>
                  <a:tcPr/>
                </a:tc>
                <a:extLst>
                  <a:ext uri="{0D108BD9-81ED-4DB2-BD59-A6C34878D82A}">
                    <a16:rowId xmlns:a16="http://schemas.microsoft.com/office/drawing/2014/main" val="4180575579"/>
                  </a:ext>
                </a:extLst>
              </a:tr>
              <a:tr h="253890">
                <a:tc>
                  <a:txBody>
                    <a:bodyPr/>
                    <a:lstStyle/>
                    <a:p>
                      <a:r>
                        <a:rPr lang="hr-HR" sz="1600" b="1" noProof="0"/>
                        <a:t>14:00-14:15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600" noProof="0"/>
                        <a:t>Stanka za osvježenje</a:t>
                      </a:r>
                    </a:p>
                  </a:txBody>
                  <a:tcPr/>
                </a:tc>
                <a:extLst>
                  <a:ext uri="{0D108BD9-81ED-4DB2-BD59-A6C34878D82A}">
                    <a16:rowId xmlns:a16="http://schemas.microsoft.com/office/drawing/2014/main" val="1423626613"/>
                  </a:ext>
                </a:extLst>
              </a:tr>
              <a:tr h="944063">
                <a:tc>
                  <a:txBody>
                    <a:bodyPr/>
                    <a:lstStyle/>
                    <a:p>
                      <a:r>
                        <a:rPr lang="hr-HR" sz="1600" b="1" kern="1200" noProof="0">
                          <a:solidFill>
                            <a:schemeClr val="dk1"/>
                          </a:solidFill>
                        </a:rPr>
                        <a:t>14:15 – 15:45</a:t>
                      </a:r>
                      <a:endParaRPr lang="hr-HR" sz="1600" b="1" kern="1200" noProof="0">
                        <a:solidFill>
                          <a:schemeClr val="dk1"/>
                        </a:solidFill>
                        <a:latin typeface="+mn-lt"/>
                        <a:ea typeface="+mn-ea"/>
                        <a:cs typeface="+mn-cs"/>
                      </a:endParaRPr>
                    </a:p>
                  </a:txBody>
                  <a:tcPr/>
                </a:tc>
                <a:tc>
                  <a:txBody>
                    <a:bodyPr/>
                    <a:lstStyle/>
                    <a:p>
                      <a:pPr marL="285750"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Primjeri dobre prakse u RH sukladno Odluci o </a:t>
                      </a:r>
                      <a:r>
                        <a:rPr lang="hr-HR" sz="1600" b="0" i="0" kern="1200" noProof="0" err="1">
                          <a:solidFill>
                            <a:schemeClr val="dk1"/>
                          </a:solidFill>
                          <a:effectLst/>
                          <a:latin typeface="+mn-lt"/>
                          <a:ea typeface="+mn-ea"/>
                          <a:cs typeface="+mn-cs"/>
                        </a:rPr>
                        <a:t>ZeJN</a:t>
                      </a:r>
                      <a:r>
                        <a:rPr lang="hr-HR" sz="1600" b="0" i="0" kern="1200" noProof="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Namještaj, Vozila, Pneumatici, Prehrana i catering , Odjeća, Građevinska stolarija</a:t>
                      </a:r>
                    </a:p>
                    <a:p>
                      <a:pPr marL="742950" lvl="1" indent="-285750" rtl="0" fontAlgn="base">
                        <a:buFont typeface="Arial" panose="020B0604020202020204" pitchFamily="34" charset="0"/>
                        <a:buChar char="•"/>
                      </a:pPr>
                      <a:r>
                        <a:rPr lang="hr-HR" sz="1600" b="0" i="0" kern="1200" noProof="0">
                          <a:solidFill>
                            <a:schemeClr val="dk1"/>
                          </a:solidFill>
                          <a:effectLst/>
                          <a:latin typeface="+mn-lt"/>
                          <a:ea typeface="+mn-ea"/>
                          <a:cs typeface="+mn-cs"/>
                        </a:rPr>
                        <a:t>Vježba</a:t>
                      </a:r>
                    </a:p>
                  </a:txBody>
                  <a:tcPr/>
                </a:tc>
                <a:extLst>
                  <a:ext uri="{0D108BD9-81ED-4DB2-BD59-A6C34878D82A}">
                    <a16:rowId xmlns:a16="http://schemas.microsoft.com/office/drawing/2014/main" val="937687673"/>
                  </a:ext>
                </a:extLst>
              </a:tr>
            </a:tbl>
          </a:graphicData>
        </a:graphic>
      </p:graphicFrame>
    </p:spTree>
    <p:extLst>
      <p:ext uri="{BB962C8B-B14F-4D97-AF65-F5344CB8AC3E}">
        <p14:creationId xmlns:p14="http://schemas.microsoft.com/office/powerpoint/2010/main" val="1234637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5727" y="348585"/>
            <a:ext cx="9534426" cy="995915"/>
          </a:xfrm>
        </p:spPr>
        <p:txBody>
          <a:bodyPr>
            <a:normAutofit/>
          </a:bodyPr>
          <a:lstStyle/>
          <a:p>
            <a:r>
              <a:rPr lang="en-US"/>
              <a:t>Eko-oznake – </a:t>
            </a:r>
            <a:r>
              <a:rPr lang="hr-HR"/>
              <a:t>kako primijeniti</a:t>
            </a:r>
            <a:r>
              <a:rPr lang="en-US"/>
              <a:t>?</a:t>
            </a:r>
            <a:endParaRPr lang="hr-HR"/>
          </a:p>
        </p:txBody>
      </p:sp>
      <p:sp>
        <p:nvSpPr>
          <p:cNvPr id="16" name="Content Placeholder 7">
            <a:extLst>
              <a:ext uri="{FF2B5EF4-FFF2-40B4-BE49-F238E27FC236}">
                <a16:creationId xmlns:a16="http://schemas.microsoft.com/office/drawing/2014/main" id="{D60B25A5-94DF-430A-8D33-0C4398A196E4}"/>
              </a:ext>
            </a:extLst>
          </p:cNvPr>
          <p:cNvSpPr>
            <a:spLocks noGrp="1"/>
          </p:cNvSpPr>
          <p:nvPr>
            <p:ph idx="1"/>
          </p:nvPr>
        </p:nvSpPr>
        <p:spPr>
          <a:xfrm>
            <a:off x="574766" y="1426804"/>
            <a:ext cx="11116491" cy="4353510"/>
          </a:xfrm>
        </p:spPr>
        <p:txBody>
          <a:bodyPr>
            <a:noAutofit/>
          </a:bodyPr>
          <a:lstStyle/>
          <a:p>
            <a:pPr marL="457200" indent="-457200" algn="just">
              <a:buFont typeface="Wingdings" panose="05000000000000000000" pitchFamily="2" charset="2"/>
              <a:buChar char="§"/>
            </a:pPr>
            <a:r>
              <a:rPr lang="vi-VN" sz="2000">
                <a:latin typeface="Calibri" pitchFamily="34" charset="0"/>
                <a:cs typeface="Calibri" pitchFamily="34" charset="0"/>
              </a:rPr>
              <a:t>Na ekološke znakove treće strane može se upućivati u specifikacijama, kriterijima dodjele te u klauzulama o izvršenju ugovora</a:t>
            </a:r>
          </a:p>
          <a:p>
            <a:pPr marL="457200" indent="-457200" algn="just">
              <a:buFont typeface="Wingdings" panose="05000000000000000000" pitchFamily="2" charset="2"/>
              <a:buChar char="§"/>
            </a:pPr>
            <a:r>
              <a:rPr lang="vi-VN" sz="2000">
                <a:latin typeface="Calibri" pitchFamily="34" charset="0"/>
                <a:cs typeface="Calibri" pitchFamily="34" charset="0"/>
              </a:rPr>
              <a:t>Znakovi mogu smanjiti količinu posla pri definiranju i potvrđivanju ekoloških aspekata natječaja</a:t>
            </a:r>
            <a:endParaRPr lang="hr-HR" sz="2000">
              <a:latin typeface="Calibri" pitchFamily="34" charset="0"/>
              <a:cs typeface="Calibri" pitchFamily="34" charset="0"/>
            </a:endParaRPr>
          </a:p>
          <a:p>
            <a:pPr marL="457200" indent="-457200" algn="just">
              <a:buFont typeface="Wingdings" panose="05000000000000000000" pitchFamily="2" charset="2"/>
              <a:buChar char="§"/>
            </a:pPr>
            <a:r>
              <a:rPr lang="vi-VN" sz="2000">
                <a:latin typeface="Calibri" pitchFamily="34" charset="0"/>
                <a:cs typeface="Calibri" pitchFamily="34" charset="0"/>
              </a:rPr>
              <a:t>Da bi se izravno upućivalo na znak, on mora zadovoljavati određene standarde transparentnosti i dostupnosti, a prihvatiti se moraju i znakovi jednakovrijednih zahtjeva</a:t>
            </a:r>
          </a:p>
          <a:p>
            <a:pPr marL="457200" indent="-457200" algn="just">
              <a:buFont typeface="Wingdings" panose="05000000000000000000" pitchFamily="2" charset="2"/>
              <a:buChar char="§"/>
            </a:pPr>
            <a:r>
              <a:rPr lang="vi-VN" sz="2000">
                <a:latin typeface="Calibri" pitchFamily="34" charset="0"/>
                <a:cs typeface="Calibri" pitchFamily="34" charset="0"/>
              </a:rPr>
              <a:t>Primjerice, kriteriji za zelenu javnu nabavu EU-a sadržavaju sljedeći tekst o potvrdi tehničkih specifikacija:</a:t>
            </a:r>
          </a:p>
          <a:p>
            <a:pPr marL="914400" lvl="1" indent="-457200" algn="just">
              <a:buFont typeface="Wingdings" panose="05000000000000000000" pitchFamily="2" charset="2"/>
              <a:buChar char="§"/>
            </a:pPr>
            <a:r>
              <a:rPr lang="vi-VN">
                <a:latin typeface="Calibri" pitchFamily="34" charset="0"/>
                <a:cs typeface="Calibri" pitchFamily="34" charset="0"/>
              </a:rPr>
              <a:t>„Zadovoljavajućima se smatraju proizvodi namještaja kojima je dodijeljen znak za okoliš EU-a, kako je utvrđeno Odlukom Komisije (EU) 2016/1332 ili drugi mjerodavni znakovi za okoliš ISO 14024 tip I. koji izravno zadovoljavaju te zahtjeve, ili primjenom jednakovrijednih metoda.”</a:t>
            </a:r>
          </a:p>
          <a:p>
            <a:pPr marL="914400" lvl="1" indent="-457200" algn="just">
              <a:buFont typeface="Wingdings" panose="05000000000000000000" pitchFamily="2" charset="2"/>
              <a:buChar char="§"/>
            </a:pPr>
            <a:r>
              <a:rPr lang="vi-VN">
                <a:latin typeface="Calibri" pitchFamily="34" charset="0"/>
                <a:cs typeface="Calibri" pitchFamily="34" charset="0"/>
              </a:rPr>
              <a:t>Dodatne primjere kako se znakovi mogu upotrebljavati u natječajima potražite među kriterijima za zelenu javnu nabavu i primjerima dobre prakse na poveznici </a:t>
            </a:r>
            <a:r>
              <a:rPr lang="vi-VN">
                <a:latin typeface="Calibri" pitchFamily="34" charset="0"/>
                <a:cs typeface="Calibri" pitchFamily="34" charset="0"/>
                <a:hlinkClick r:id="rId2"/>
              </a:rPr>
              <a:t>https://ec.europa.eu/environment/gpp/eco_labels.htm</a:t>
            </a:r>
            <a:r>
              <a:rPr lang="hr-HR">
                <a:latin typeface="Calibri" pitchFamily="34" charset="0"/>
                <a:cs typeface="Calibri" pitchFamily="34" charset="0"/>
              </a:rPr>
              <a:t> </a:t>
            </a:r>
            <a:endParaRPr lang="vi-VN">
              <a:latin typeface="Calibri" pitchFamily="34" charset="0"/>
              <a:cs typeface="Calibri" pitchFamily="34" charset="0"/>
            </a:endParaRPr>
          </a:p>
        </p:txBody>
      </p:sp>
    </p:spTree>
    <p:extLst>
      <p:ext uri="{BB962C8B-B14F-4D97-AF65-F5344CB8AC3E}">
        <p14:creationId xmlns:p14="http://schemas.microsoft.com/office/powerpoint/2010/main" val="2577299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4933" y="372188"/>
            <a:ext cx="9534426" cy="995915"/>
          </a:xfrm>
        </p:spPr>
        <p:txBody>
          <a:bodyPr/>
          <a:lstStyle/>
          <a:p>
            <a:r>
              <a:rPr lang="hr-HR"/>
              <a:t>EU Ecolabel</a:t>
            </a:r>
          </a:p>
        </p:txBody>
      </p:sp>
      <p:sp>
        <p:nvSpPr>
          <p:cNvPr id="8" name="Content Placeholder 7"/>
          <p:cNvSpPr>
            <a:spLocks noGrp="1"/>
          </p:cNvSpPr>
          <p:nvPr>
            <p:ph idx="1"/>
          </p:nvPr>
        </p:nvSpPr>
        <p:spPr>
          <a:xfrm>
            <a:off x="566056" y="1254034"/>
            <a:ext cx="8757417" cy="5347063"/>
          </a:xfrm>
        </p:spPr>
        <p:txBody>
          <a:bodyPr>
            <a:noAutofit/>
          </a:bodyPr>
          <a:lstStyle/>
          <a:p>
            <a:pPr marL="285750" lvl="0" indent="-285750">
              <a:buFont typeface="Wingdings" panose="05000000000000000000" pitchFamily="2" charset="2"/>
              <a:buChar char="§"/>
            </a:pPr>
            <a:r>
              <a:rPr lang="hr-HR" sz="1800"/>
              <a:t>Službena dobrovoljna eko-oznaka EU namijenjena označavanju proizvoda i usluga s manje nepovoljnim utjecajem na okoliš tijekom životnog vijeka, u odnosu na slične ili iste proizvode i usluge iz iste skupine proizvoda</a:t>
            </a:r>
            <a:endParaRPr lang="en-US" sz="1800"/>
          </a:p>
          <a:p>
            <a:pPr marL="285750" lvl="0" indent="-285750">
              <a:buFont typeface="Wingdings" panose="05000000000000000000" pitchFamily="2" charset="2"/>
              <a:buChar char="§"/>
            </a:pPr>
            <a:r>
              <a:rPr lang="en-US" sz="1800"/>
              <a:t>D</a:t>
            </a:r>
            <a:r>
              <a:rPr lang="hr-HR" sz="1800" err="1"/>
              <a:t>aje</a:t>
            </a:r>
            <a:r>
              <a:rPr lang="hr-HR" sz="1800"/>
              <a:t> potvrdu tvrtkama te informaciju potrošačima koji proizvodi i usluge zadovoljavaju visoke standarde zaštite okoliša</a:t>
            </a:r>
            <a:endParaRPr lang="en-US" sz="1800"/>
          </a:p>
          <a:p>
            <a:pPr marL="285750" lvl="0" indent="-285750">
              <a:buFont typeface="Wingdings" panose="05000000000000000000" pitchFamily="2" charset="2"/>
              <a:buChar char="§"/>
            </a:pPr>
            <a:r>
              <a:rPr lang="hr-HR" sz="1800"/>
              <a:t>Dodjeljuje se proizvodima i uslugama za distribuciju, potrošnju ili uporabu na tržištu EU (osim za medicinske proizvode ili opremu te za hranu i piće)</a:t>
            </a:r>
            <a:endParaRPr lang="en-US" sz="1800"/>
          </a:p>
          <a:p>
            <a:pPr marL="285750" lvl="0" indent="-285750">
              <a:buFont typeface="Wingdings" panose="05000000000000000000" pitchFamily="2" charset="2"/>
              <a:buChar char="§"/>
            </a:pPr>
            <a:r>
              <a:rPr lang="hr-HR" sz="1800"/>
              <a:t>Mjerila zelene javne nabave EU u praksi odgovaraju mjerilima propisanim za EU </a:t>
            </a:r>
            <a:r>
              <a:rPr lang="hr-HR" sz="1800" err="1"/>
              <a:t>Ecolabel</a:t>
            </a:r>
            <a:endParaRPr lang="en-US" sz="1800"/>
          </a:p>
          <a:p>
            <a:pPr marL="285750" lvl="0" indent="-285750">
              <a:buFont typeface="Wingdings" panose="05000000000000000000" pitchFamily="2" charset="2"/>
              <a:buChar char="§"/>
            </a:pPr>
            <a:r>
              <a:rPr lang="hr-HR" sz="1800"/>
              <a:t>Kako bi izravno upućivalo na oznaku, treba zadovoljiti uvjete transparentnosti i dostupnosti</a:t>
            </a:r>
          </a:p>
          <a:p>
            <a:pPr marL="285750" lvl="0" indent="-285750">
              <a:buFont typeface="Wingdings" panose="05000000000000000000" pitchFamily="2" charset="2"/>
              <a:buChar char="§"/>
            </a:pPr>
            <a:r>
              <a:rPr lang="hr-HR" sz="1800"/>
              <a:t>Nacionalni registar proizvoda i usluga sa oznakom EU </a:t>
            </a:r>
            <a:r>
              <a:rPr lang="hr-HR" sz="1800" err="1"/>
              <a:t>Ecolabel</a:t>
            </a:r>
            <a:r>
              <a:rPr lang="hr-HR" sz="1800"/>
              <a:t>: </a:t>
            </a:r>
            <a:r>
              <a:rPr lang="hr-HR" sz="1800">
                <a:hlinkClick r:id="rId2"/>
              </a:rPr>
              <a:t>https://mingor.gov.hr/UserDocsImages/klimatske_aktivnosti/odrzivi_razvoj/ecolabel/mingor_registar_ecolabel_3_21.pdf</a:t>
            </a:r>
            <a:r>
              <a:rPr lang="hr-HR" sz="1800"/>
              <a:t> </a:t>
            </a:r>
          </a:p>
          <a:p>
            <a:pPr marL="285750" lvl="0" indent="-285750">
              <a:buFont typeface="Wingdings" panose="05000000000000000000" pitchFamily="2" charset="2"/>
              <a:buChar char="§"/>
            </a:pPr>
            <a:r>
              <a:rPr lang="hr-HR" sz="1800"/>
              <a:t>EU registar EU </a:t>
            </a:r>
            <a:r>
              <a:rPr lang="hr-HR" sz="1800" err="1"/>
              <a:t>Ecolabel</a:t>
            </a:r>
            <a:r>
              <a:rPr lang="hr-HR" sz="1800"/>
              <a:t>: </a:t>
            </a:r>
            <a:r>
              <a:rPr lang="hr-HR" sz="1800">
                <a:hlinkClick r:id="rId3"/>
              </a:rPr>
              <a:t>http://ec.europa.eu/ecat/</a:t>
            </a:r>
            <a:r>
              <a:rPr lang="hr-HR" sz="1800"/>
              <a:t> </a:t>
            </a:r>
          </a:p>
        </p:txBody>
      </p:sp>
      <p:pic>
        <p:nvPicPr>
          <p:cNvPr id="2" name="Picture 1">
            <a:extLst>
              <a:ext uri="{FF2B5EF4-FFF2-40B4-BE49-F238E27FC236}">
                <a16:creationId xmlns:a16="http://schemas.microsoft.com/office/drawing/2014/main" id="{888731C6-80F9-7204-88C5-C00EE0C51EB0}"/>
              </a:ext>
            </a:extLst>
          </p:cNvPr>
          <p:cNvPicPr>
            <a:picLocks noChangeAspect="1"/>
          </p:cNvPicPr>
          <p:nvPr/>
        </p:nvPicPr>
        <p:blipFill rotWithShape="1">
          <a:blip r:embed="rId4"/>
          <a:srcRect l="19683" r="23060"/>
          <a:stretch/>
        </p:blipFill>
        <p:spPr>
          <a:xfrm>
            <a:off x="9700913" y="2277191"/>
            <a:ext cx="1997031" cy="2303617"/>
          </a:xfrm>
          <a:prstGeom prst="rect">
            <a:avLst/>
          </a:prstGeom>
        </p:spPr>
      </p:pic>
    </p:spTree>
    <p:extLst>
      <p:ext uri="{BB962C8B-B14F-4D97-AF65-F5344CB8AC3E}">
        <p14:creationId xmlns:p14="http://schemas.microsoft.com/office/powerpoint/2010/main" val="4105026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A0AD33-8E68-A7DD-3B7D-A421A2CE8230}"/>
              </a:ext>
            </a:extLst>
          </p:cNvPr>
          <p:cNvSpPr>
            <a:spLocks noGrp="1"/>
          </p:cNvSpPr>
          <p:nvPr>
            <p:ph type="title"/>
          </p:nvPr>
        </p:nvSpPr>
        <p:spPr>
          <a:xfrm>
            <a:off x="1023983" y="409856"/>
            <a:ext cx="9534426" cy="995915"/>
          </a:xfrm>
        </p:spPr>
        <p:txBody>
          <a:bodyPr/>
          <a:lstStyle/>
          <a:p>
            <a:r>
              <a:rPr lang="hr-HR"/>
              <a:t>Proizvodi s EU Ecolabel oznakom</a:t>
            </a:r>
          </a:p>
        </p:txBody>
      </p:sp>
      <p:sp>
        <p:nvSpPr>
          <p:cNvPr id="5" name="TekstniOkvir 4">
            <a:extLst>
              <a:ext uri="{FF2B5EF4-FFF2-40B4-BE49-F238E27FC236}">
                <a16:creationId xmlns:a16="http://schemas.microsoft.com/office/drawing/2014/main" id="{C86A1DC7-576C-00AE-CB17-5F47C0D40739}"/>
              </a:ext>
            </a:extLst>
          </p:cNvPr>
          <p:cNvSpPr txBox="1"/>
          <p:nvPr/>
        </p:nvSpPr>
        <p:spPr>
          <a:xfrm>
            <a:off x="777370" y="4557907"/>
            <a:ext cx="10637260" cy="923330"/>
          </a:xfrm>
          <a:prstGeom prst="rect">
            <a:avLst/>
          </a:prstGeom>
          <a:noFill/>
        </p:spPr>
        <p:txBody>
          <a:bodyPr wrap="square">
            <a:spAutoFit/>
          </a:bodyPr>
          <a:lstStyle/>
          <a:p>
            <a:r>
              <a:rPr lang="hr-HR"/>
              <a:t>Izvor: </a:t>
            </a:r>
            <a:r>
              <a:rPr lang="hr-HR">
                <a:hlinkClick r:id="rId2"/>
              </a:rPr>
              <a:t>https://app.powerbi.com/view?r=eyJrIjoiMzAyMzVkNWMtNmJhOS00ZDg4LWIzMTItNzczMDkwODBiNjRmIiwidCI6ImIyNGM4YjA2LTUyMmMtNDZmZS05MDgwLTcwOTI2ZjhkZGRiMSIsImMiOjh9</a:t>
            </a:r>
            <a:r>
              <a:rPr lang="hr-HR"/>
              <a:t> </a:t>
            </a:r>
          </a:p>
        </p:txBody>
      </p:sp>
      <p:pic>
        <p:nvPicPr>
          <p:cNvPr id="6" name="Picture 5">
            <a:extLst>
              <a:ext uri="{FF2B5EF4-FFF2-40B4-BE49-F238E27FC236}">
                <a16:creationId xmlns:a16="http://schemas.microsoft.com/office/drawing/2014/main" id="{4B52627C-89F7-CD96-61D6-FB8824F3C206}"/>
              </a:ext>
            </a:extLst>
          </p:cNvPr>
          <p:cNvPicPr>
            <a:picLocks noChangeAspect="1"/>
          </p:cNvPicPr>
          <p:nvPr/>
        </p:nvPicPr>
        <p:blipFill>
          <a:blip r:embed="rId3"/>
          <a:stretch>
            <a:fillRect/>
          </a:stretch>
        </p:blipFill>
        <p:spPr>
          <a:xfrm>
            <a:off x="950912" y="1987437"/>
            <a:ext cx="3655427" cy="2186038"/>
          </a:xfrm>
          <a:prstGeom prst="rect">
            <a:avLst/>
          </a:prstGeom>
        </p:spPr>
      </p:pic>
      <p:pic>
        <p:nvPicPr>
          <p:cNvPr id="9" name="Picture 8">
            <a:extLst>
              <a:ext uri="{FF2B5EF4-FFF2-40B4-BE49-F238E27FC236}">
                <a16:creationId xmlns:a16="http://schemas.microsoft.com/office/drawing/2014/main" id="{7626BA30-FE1A-6F18-50D9-210ACE15F959}"/>
              </a:ext>
            </a:extLst>
          </p:cNvPr>
          <p:cNvPicPr>
            <a:picLocks noChangeAspect="1"/>
          </p:cNvPicPr>
          <p:nvPr/>
        </p:nvPicPr>
        <p:blipFill>
          <a:blip r:embed="rId4"/>
          <a:stretch>
            <a:fillRect/>
          </a:stretch>
        </p:blipFill>
        <p:spPr>
          <a:xfrm>
            <a:off x="6096000" y="1603006"/>
            <a:ext cx="5001053" cy="2954901"/>
          </a:xfrm>
          <a:prstGeom prst="rect">
            <a:avLst/>
          </a:prstGeom>
        </p:spPr>
      </p:pic>
    </p:spTree>
    <p:extLst>
      <p:ext uri="{BB962C8B-B14F-4D97-AF65-F5344CB8AC3E}">
        <p14:creationId xmlns:p14="http://schemas.microsoft.com/office/powerpoint/2010/main" val="2783028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r-HR"/>
              <a:t>Eko-oznake</a:t>
            </a:r>
          </a:p>
        </p:txBody>
      </p:sp>
      <p:pic>
        <p:nvPicPr>
          <p:cNvPr id="2" name="Picture 1">
            <a:extLst>
              <a:ext uri="{FF2B5EF4-FFF2-40B4-BE49-F238E27FC236}">
                <a16:creationId xmlns:a16="http://schemas.microsoft.com/office/drawing/2014/main" id="{FE6505C5-8834-2B79-FAAE-4AD1639FDEB8}"/>
              </a:ext>
            </a:extLst>
          </p:cNvPr>
          <p:cNvPicPr>
            <a:picLocks noChangeAspect="1"/>
          </p:cNvPicPr>
          <p:nvPr/>
        </p:nvPicPr>
        <p:blipFill>
          <a:blip r:embed="rId2"/>
          <a:stretch>
            <a:fillRect/>
          </a:stretch>
        </p:blipFill>
        <p:spPr>
          <a:xfrm>
            <a:off x="1751973" y="1772348"/>
            <a:ext cx="8492858" cy="3553787"/>
          </a:xfrm>
          <a:prstGeom prst="rect">
            <a:avLst/>
          </a:prstGeom>
        </p:spPr>
      </p:pic>
    </p:spTree>
    <p:extLst>
      <p:ext uri="{BB962C8B-B14F-4D97-AF65-F5344CB8AC3E}">
        <p14:creationId xmlns:p14="http://schemas.microsoft.com/office/powerpoint/2010/main" val="341954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6876-FCE1-DA6D-3283-1E943D700CE1}"/>
              </a:ext>
            </a:extLst>
          </p:cNvPr>
          <p:cNvSpPr>
            <a:spLocks noGrp="1"/>
          </p:cNvSpPr>
          <p:nvPr>
            <p:ph type="title"/>
          </p:nvPr>
        </p:nvSpPr>
        <p:spPr/>
        <p:txBody>
          <a:bodyPr>
            <a:normAutofit fontScale="90000"/>
          </a:bodyPr>
          <a:lstStyle/>
          <a:p>
            <a:r>
              <a:rPr lang="en-GB" sz="6000">
                <a:solidFill>
                  <a:schemeClr val="tx1"/>
                </a:solidFill>
                <a:latin typeface="+mj-lt"/>
              </a:rPr>
              <a:t>ODLUKA KOMISIJE (EU) 2019/70</a:t>
            </a:r>
            <a:endParaRPr lang="hr-HR" sz="6000">
              <a:solidFill>
                <a:schemeClr val="tx1"/>
              </a:solidFill>
              <a:latin typeface="+mj-lt"/>
            </a:endParaRPr>
          </a:p>
        </p:txBody>
      </p:sp>
      <p:sp>
        <p:nvSpPr>
          <p:cNvPr id="3" name="Content Placeholder 2">
            <a:extLst>
              <a:ext uri="{FF2B5EF4-FFF2-40B4-BE49-F238E27FC236}">
                <a16:creationId xmlns:a16="http://schemas.microsoft.com/office/drawing/2014/main" id="{D331ECF1-B546-AB30-10C8-A9169E8850C9}"/>
              </a:ext>
            </a:extLst>
          </p:cNvPr>
          <p:cNvSpPr>
            <a:spLocks noGrp="1"/>
          </p:cNvSpPr>
          <p:nvPr>
            <p:ph idx="1"/>
          </p:nvPr>
        </p:nvSpPr>
        <p:spPr>
          <a:xfrm>
            <a:off x="859971" y="1905000"/>
            <a:ext cx="10287096" cy="3676810"/>
          </a:xfrm>
        </p:spPr>
        <p:txBody>
          <a:bodyPr>
            <a:normAutofit/>
          </a:bodyPr>
          <a:lstStyle/>
          <a:p>
            <a:pPr algn="just"/>
            <a:r>
              <a:rPr lang="hr-HR" noProof="0"/>
              <a:t>ODLUKA KOMISIJE (EU) 2019/70 </a:t>
            </a:r>
            <a:r>
              <a:rPr lang="hr-HR" noProof="0" err="1"/>
              <a:t>оd</a:t>
            </a:r>
            <a:r>
              <a:rPr lang="hr-HR" noProof="0"/>
              <a:t> 11. siječnja 2019. o utvrđivanju mjerila za dodjelu znaka za okoliš EU-a za grafički papir i mjerila za dodjelu znaka za okoliš EU-a za upijajući papir i proizvode od upijajućeg papira</a:t>
            </a:r>
          </a:p>
          <a:p>
            <a:pPr algn="just"/>
            <a:endParaRPr lang="hr-HR" noProof="0"/>
          </a:p>
          <a:p>
            <a:pPr algn="just"/>
            <a:r>
              <a:rPr lang="hr-HR" noProof="0"/>
              <a:t>- znak za okoliš trebalo bi spojiti skupine proizvoda „fotokopirni i grafički papir” i „novinski papir” te bi one zajedno tvorile jedinstvenu skupinu proizvoda „grafički papir” </a:t>
            </a:r>
          </a:p>
        </p:txBody>
      </p:sp>
    </p:spTree>
    <p:extLst>
      <p:ext uri="{BB962C8B-B14F-4D97-AF65-F5344CB8AC3E}">
        <p14:creationId xmlns:p14="http://schemas.microsoft.com/office/powerpoint/2010/main" val="3432956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2D1F-4A4D-FBDB-99C4-EF5B94CBE87D}"/>
              </a:ext>
            </a:extLst>
          </p:cNvPr>
          <p:cNvSpPr>
            <a:spLocks noGrp="1"/>
          </p:cNvSpPr>
          <p:nvPr>
            <p:ph type="title"/>
          </p:nvPr>
        </p:nvSpPr>
        <p:spPr>
          <a:xfrm>
            <a:off x="772886" y="776433"/>
            <a:ext cx="10374181" cy="995915"/>
          </a:xfrm>
        </p:spPr>
        <p:txBody>
          <a:bodyPr>
            <a:noAutofit/>
          </a:bodyPr>
          <a:lstStyle/>
          <a:p>
            <a:r>
              <a:rPr lang="hr-HR" sz="3500" noProof="0"/>
              <a:t>Mjerila za dodjelu znaka za okoliš EU-a za „grafički papir” i </a:t>
            </a:r>
            <a:r>
              <a:rPr lang="hr-HR" sz="3500"/>
              <a:t>„upijajući papir i proizvode od upijajućeg papira”</a:t>
            </a:r>
            <a:endParaRPr lang="hr-HR" sz="3500" noProof="0"/>
          </a:p>
        </p:txBody>
      </p:sp>
      <p:sp>
        <p:nvSpPr>
          <p:cNvPr id="3" name="Content Placeholder 2">
            <a:extLst>
              <a:ext uri="{FF2B5EF4-FFF2-40B4-BE49-F238E27FC236}">
                <a16:creationId xmlns:a16="http://schemas.microsoft.com/office/drawing/2014/main" id="{CE473C07-8271-5CC8-1BF8-C073BE2F8A44}"/>
              </a:ext>
            </a:extLst>
          </p:cNvPr>
          <p:cNvSpPr>
            <a:spLocks noGrp="1"/>
          </p:cNvSpPr>
          <p:nvPr>
            <p:ph idx="1"/>
          </p:nvPr>
        </p:nvSpPr>
        <p:spPr>
          <a:xfrm>
            <a:off x="772886" y="1970314"/>
            <a:ext cx="10374181" cy="3611496"/>
          </a:xfrm>
        </p:spPr>
        <p:txBody>
          <a:bodyPr>
            <a:normAutofit fontScale="77500" lnSpcReduction="20000"/>
          </a:bodyPr>
          <a:lstStyle/>
          <a:p>
            <a:r>
              <a:rPr lang="hr-HR" noProof="0"/>
              <a:t>Mjerila za dodjelu znaka za okoliš EU-a za „grafički papir” </a:t>
            </a:r>
            <a:r>
              <a:rPr lang="hr-HR"/>
              <a:t>a „upijajući papir i proizvode od upijajućeg papira”</a:t>
            </a:r>
            <a:r>
              <a:rPr lang="hr-HR" noProof="0"/>
              <a:t>: </a:t>
            </a:r>
          </a:p>
          <a:p>
            <a:pPr marL="514350" indent="-514350">
              <a:buAutoNum type="arabicPeriod"/>
            </a:pPr>
            <a:r>
              <a:rPr lang="hr-HR" noProof="0"/>
              <a:t>emisije u vodu i zrak; </a:t>
            </a:r>
          </a:p>
          <a:p>
            <a:pPr marL="514350" indent="-514350">
              <a:buAutoNum type="arabicPeriod"/>
            </a:pPr>
            <a:r>
              <a:rPr lang="hr-HR" noProof="0"/>
              <a:t>potrošnja energije; </a:t>
            </a:r>
          </a:p>
          <a:p>
            <a:pPr marL="514350" indent="-514350">
              <a:buAutoNum type="arabicPeriod"/>
            </a:pPr>
            <a:r>
              <a:rPr lang="hr-HR" noProof="0"/>
              <a:t>vlakna: očuvanje resursa, održivo gospodarenje šumama;</a:t>
            </a:r>
          </a:p>
          <a:p>
            <a:pPr marL="514350" indent="-514350">
              <a:buAutoNum type="arabicPeriod"/>
            </a:pPr>
            <a:r>
              <a:rPr lang="hr-HR" noProof="0"/>
              <a:t>ograničene opasne tvari i smjese; </a:t>
            </a:r>
          </a:p>
          <a:p>
            <a:pPr marL="514350" indent="-514350">
              <a:buAutoNum type="arabicPeriod"/>
            </a:pPr>
            <a:r>
              <a:rPr lang="hr-HR" noProof="0"/>
              <a:t>gospodarenje otpadom; </a:t>
            </a:r>
          </a:p>
          <a:p>
            <a:pPr marL="514350" indent="-514350">
              <a:buAutoNum type="arabicPeriod"/>
            </a:pPr>
            <a:r>
              <a:rPr lang="hr-HR" noProof="0"/>
              <a:t>prikladnost za upotrebu; </a:t>
            </a:r>
          </a:p>
          <a:p>
            <a:pPr marL="514350" indent="-514350">
              <a:buAutoNum type="arabicPeriod"/>
            </a:pPr>
            <a:r>
              <a:rPr lang="hr-HR" noProof="0"/>
              <a:t>informacije na ambalaži; </a:t>
            </a:r>
          </a:p>
          <a:p>
            <a:pPr marL="514350" indent="-514350">
              <a:buAutoNum type="arabicPeriod"/>
            </a:pPr>
            <a:r>
              <a:rPr lang="hr-HR" noProof="0"/>
              <a:t>informacije koje se pojavljuju na znaku za okoliš EU-a</a:t>
            </a:r>
          </a:p>
        </p:txBody>
      </p:sp>
    </p:spTree>
    <p:extLst>
      <p:ext uri="{BB962C8B-B14F-4D97-AF65-F5344CB8AC3E}">
        <p14:creationId xmlns:p14="http://schemas.microsoft.com/office/powerpoint/2010/main" val="1621949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206-A4FA-94DF-0C76-E5994E7150EA}"/>
              </a:ext>
            </a:extLst>
          </p:cNvPr>
          <p:cNvSpPr>
            <a:spLocks noGrp="1"/>
          </p:cNvSpPr>
          <p:nvPr>
            <p:ph type="title"/>
          </p:nvPr>
        </p:nvSpPr>
        <p:spPr/>
        <p:txBody>
          <a:bodyPr/>
          <a:lstStyle/>
          <a:p>
            <a:r>
              <a:rPr lang="hr-HR" sz="4400" noProof="0"/>
              <a:t>Mjerila za dodjelu znaka za okoliš EU-a</a:t>
            </a:r>
            <a:endParaRPr lang="hr-HR"/>
          </a:p>
        </p:txBody>
      </p:sp>
      <p:sp>
        <p:nvSpPr>
          <p:cNvPr id="3" name="Content Placeholder 2">
            <a:extLst>
              <a:ext uri="{FF2B5EF4-FFF2-40B4-BE49-F238E27FC236}">
                <a16:creationId xmlns:a16="http://schemas.microsoft.com/office/drawing/2014/main" id="{F5308FB9-B708-1CDD-DC66-793B1032D69E}"/>
              </a:ext>
            </a:extLst>
          </p:cNvPr>
          <p:cNvSpPr>
            <a:spLocks noGrp="1"/>
          </p:cNvSpPr>
          <p:nvPr>
            <p:ph idx="1"/>
          </p:nvPr>
        </p:nvSpPr>
        <p:spPr/>
        <p:txBody>
          <a:bodyPr/>
          <a:lstStyle/>
          <a:p>
            <a:r>
              <a:rPr lang="hr-HR"/>
              <a:t>Za svako od mjerila, Odlukom EK je propisan kriterij po kojem se načelno može odrediti jednakovrijednost </a:t>
            </a:r>
          </a:p>
          <a:p>
            <a:r>
              <a:rPr lang="hr-HR">
                <a:hlinkClick r:id="rId2"/>
              </a:rPr>
              <a:t>https://eur-lex.europa.eu/legal-content/HR/TXT/PDF/?uri=CELEX:32019D0070</a:t>
            </a:r>
            <a:r>
              <a:rPr lang="hr-HR"/>
              <a:t> </a:t>
            </a:r>
          </a:p>
          <a:p>
            <a:endParaRPr lang="hr-HR"/>
          </a:p>
        </p:txBody>
      </p:sp>
    </p:spTree>
    <p:extLst>
      <p:ext uri="{BB962C8B-B14F-4D97-AF65-F5344CB8AC3E}">
        <p14:creationId xmlns:p14="http://schemas.microsoft.com/office/powerpoint/2010/main" val="3032026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0AFE-B8F3-86B0-FAC0-85E9E2C8FA2D}"/>
              </a:ext>
            </a:extLst>
          </p:cNvPr>
          <p:cNvSpPr>
            <a:spLocks noGrp="1"/>
          </p:cNvSpPr>
          <p:nvPr>
            <p:ph type="title"/>
          </p:nvPr>
        </p:nvSpPr>
        <p:spPr/>
        <p:txBody>
          <a:bodyPr>
            <a:normAutofit fontScale="90000"/>
          </a:bodyPr>
          <a:lstStyle/>
          <a:p>
            <a:r>
              <a:rPr lang="hr-HR"/>
              <a:t>Mjerilo 1.  - emisije u vodu i zrak - Mjerilo 1.(c) – CO</a:t>
            </a:r>
            <a:r>
              <a:rPr lang="hr-HR" baseline="-25000"/>
              <a:t>2</a:t>
            </a:r>
            <a:endParaRPr lang="hr-HR"/>
          </a:p>
        </p:txBody>
      </p:sp>
      <p:sp>
        <p:nvSpPr>
          <p:cNvPr id="3" name="Content Placeholder 2">
            <a:extLst>
              <a:ext uri="{FF2B5EF4-FFF2-40B4-BE49-F238E27FC236}">
                <a16:creationId xmlns:a16="http://schemas.microsoft.com/office/drawing/2014/main" id="{EA39984A-2D93-C1D9-8206-9F2B65C8BA19}"/>
              </a:ext>
            </a:extLst>
          </p:cNvPr>
          <p:cNvSpPr>
            <a:spLocks noGrp="1"/>
          </p:cNvSpPr>
          <p:nvPr>
            <p:ph idx="1"/>
          </p:nvPr>
        </p:nvSpPr>
        <p:spPr/>
        <p:txBody>
          <a:bodyPr>
            <a:normAutofit/>
          </a:bodyPr>
          <a:lstStyle/>
          <a:p>
            <a:r>
              <a:rPr lang="hr-HR" baseline="-25000"/>
              <a:t>Emisije ugljikova dioksida iz fosilnih goriva koja se upotrebljavaju za proizvodnju procesne toplinske i električne energije (u samom postrojenju ili izvan njega) ne smiju prelaziti sljedeće granične vrijednosti:</a:t>
            </a:r>
          </a:p>
          <a:p>
            <a:r>
              <a:rPr lang="hr-HR" baseline="-25000"/>
              <a:t>1. 1 100 kg CO2/tona za papir proizveden od 100 % </a:t>
            </a:r>
            <a:r>
              <a:rPr lang="hr-HR" baseline="-25000" err="1"/>
              <a:t>odbojene</a:t>
            </a:r>
            <a:r>
              <a:rPr lang="hr-HR" baseline="-25000"/>
              <a:t>/reciklirane celuloze;</a:t>
            </a:r>
          </a:p>
          <a:p>
            <a:r>
              <a:rPr lang="hr-HR" baseline="-25000"/>
              <a:t>2. 1 000 kg CO2/tona za papir proizveden od 100 % kemijske celuloze;</a:t>
            </a:r>
          </a:p>
          <a:p>
            <a:r>
              <a:rPr lang="hr-HR" baseline="-25000"/>
              <a:t>3. 1 600 kg CO2/tona za papir proizveden od 100 % mehaničke celuloze;</a:t>
            </a:r>
          </a:p>
          <a:p>
            <a:r>
              <a:rPr lang="hr-HR" i="1" baseline="-25000"/>
              <a:t>Procjena i verifikacija: Podnositelj zahtjeva dostavlja podatke i detaljne izračune kojima se pokazuje sukladnost s ovim mjerilom, zajedno s pripadajućom popratnom dokumentacijom</a:t>
            </a:r>
            <a:r>
              <a:rPr lang="hr-HR" baseline="-25000"/>
              <a:t>. </a:t>
            </a:r>
          </a:p>
        </p:txBody>
      </p:sp>
    </p:spTree>
    <p:extLst>
      <p:ext uri="{BB962C8B-B14F-4D97-AF65-F5344CB8AC3E}">
        <p14:creationId xmlns:p14="http://schemas.microsoft.com/office/powerpoint/2010/main" val="2268656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2BA8-1314-A5B9-E3BD-9C3B9930D9E2}"/>
              </a:ext>
            </a:extLst>
          </p:cNvPr>
          <p:cNvSpPr>
            <a:spLocks noGrp="1"/>
          </p:cNvSpPr>
          <p:nvPr>
            <p:ph type="title"/>
          </p:nvPr>
        </p:nvSpPr>
        <p:spPr/>
        <p:txBody>
          <a:bodyPr/>
          <a:lstStyle/>
          <a:p>
            <a:r>
              <a:rPr lang="hr-HR"/>
              <a:t>Mjerilo 2. – Potrošnja energije</a:t>
            </a:r>
          </a:p>
        </p:txBody>
      </p:sp>
      <p:sp>
        <p:nvSpPr>
          <p:cNvPr id="3" name="Content Placeholder 2">
            <a:extLst>
              <a:ext uri="{FF2B5EF4-FFF2-40B4-BE49-F238E27FC236}">
                <a16:creationId xmlns:a16="http://schemas.microsoft.com/office/drawing/2014/main" id="{31425C41-4BAC-E960-0309-6226D499E0CF}"/>
              </a:ext>
            </a:extLst>
          </p:cNvPr>
          <p:cNvSpPr>
            <a:spLocks noGrp="1"/>
          </p:cNvSpPr>
          <p:nvPr>
            <p:ph idx="1"/>
          </p:nvPr>
        </p:nvSpPr>
        <p:spPr/>
        <p:txBody>
          <a:bodyPr/>
          <a:lstStyle/>
          <a:p>
            <a:r>
              <a:rPr lang="hr-HR"/>
              <a:t>Stvarna potrošnja energije </a:t>
            </a:r>
            <a:r>
              <a:rPr lang="hr-HR" b="1"/>
              <a:t>tijekom proizvodnje celuloze i papira </a:t>
            </a:r>
            <a:r>
              <a:rPr lang="hr-HR"/>
              <a:t>u odnosu na određene referentne vrijednosti.</a:t>
            </a:r>
          </a:p>
          <a:p>
            <a:pPr marL="457200" indent="-457200">
              <a:buFontTx/>
              <a:buChar char="-"/>
            </a:pPr>
            <a:r>
              <a:rPr lang="hr-HR"/>
              <a:t>Potrošnja električne energije</a:t>
            </a:r>
          </a:p>
          <a:p>
            <a:pPr marL="457200" indent="-457200">
              <a:buFontTx/>
              <a:buChar char="-"/>
            </a:pPr>
            <a:r>
              <a:rPr lang="hr-HR"/>
              <a:t>Potrošnja goriva za proizvodnju topline</a:t>
            </a:r>
          </a:p>
        </p:txBody>
      </p:sp>
    </p:spTree>
    <p:extLst>
      <p:ext uri="{BB962C8B-B14F-4D97-AF65-F5344CB8AC3E}">
        <p14:creationId xmlns:p14="http://schemas.microsoft.com/office/powerpoint/2010/main" val="3048550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8897-CC07-7992-533A-A86061180336}"/>
              </a:ext>
            </a:extLst>
          </p:cNvPr>
          <p:cNvSpPr>
            <a:spLocks noGrp="1"/>
          </p:cNvSpPr>
          <p:nvPr>
            <p:ph type="title"/>
          </p:nvPr>
        </p:nvSpPr>
        <p:spPr/>
        <p:txBody>
          <a:bodyPr>
            <a:normAutofit fontScale="90000"/>
          </a:bodyPr>
          <a:lstStyle/>
          <a:p>
            <a:r>
              <a:rPr lang="hr-HR"/>
              <a:t>Mjerilo 3. - Vlakna – očuvanje resursa, održivo gospodarenje šumama</a:t>
            </a:r>
          </a:p>
        </p:txBody>
      </p:sp>
      <p:sp>
        <p:nvSpPr>
          <p:cNvPr id="3" name="Content Placeholder 2">
            <a:extLst>
              <a:ext uri="{FF2B5EF4-FFF2-40B4-BE49-F238E27FC236}">
                <a16:creationId xmlns:a16="http://schemas.microsoft.com/office/drawing/2014/main" id="{81A8324C-14B6-9C77-3F9E-0504BEA9F6A1}"/>
              </a:ext>
            </a:extLst>
          </p:cNvPr>
          <p:cNvSpPr>
            <a:spLocks noGrp="1"/>
          </p:cNvSpPr>
          <p:nvPr>
            <p:ph idx="1"/>
          </p:nvPr>
        </p:nvSpPr>
        <p:spPr/>
        <p:txBody>
          <a:bodyPr>
            <a:normAutofit fontScale="85000" lnSpcReduction="20000"/>
          </a:bodyPr>
          <a:lstStyle/>
          <a:p>
            <a:pPr marL="457200" indent="-457200">
              <a:lnSpc>
                <a:spcPct val="110000"/>
              </a:lnSpc>
              <a:buFont typeface="Arial" panose="020B0604020202020204" pitchFamily="34" charset="0"/>
              <a:buChar char="•"/>
            </a:pPr>
            <a:r>
              <a:rPr lang="hr-HR"/>
              <a:t>Sirova vlakna mogu se sastojati od recikliranih vlakana ili neobrađenih vlakana.</a:t>
            </a:r>
          </a:p>
          <a:p>
            <a:pPr marL="457200" indent="-457200">
              <a:lnSpc>
                <a:spcPct val="110000"/>
              </a:lnSpc>
              <a:buFont typeface="Arial" panose="020B0604020202020204" pitchFamily="34" charset="0"/>
              <a:buChar char="•"/>
            </a:pPr>
            <a:r>
              <a:rPr lang="hr-HR"/>
              <a:t>Neobrađena vlakna ne smiju potjecati od genetski modificiranih vrsta.</a:t>
            </a:r>
          </a:p>
          <a:p>
            <a:pPr marL="457200" indent="-457200" algn="just">
              <a:lnSpc>
                <a:spcPct val="110000"/>
              </a:lnSpc>
              <a:buFont typeface="Arial" panose="020B0604020202020204" pitchFamily="34" charset="0"/>
              <a:buChar char="•"/>
            </a:pPr>
            <a:r>
              <a:rPr lang="hr-HR"/>
              <a:t>Sva vlakna moraju imati valjane certifikate o lancu nadzora izdane u okviru sustava certificiranja koji provodi neovisna treća strana, primjerice Vijeća za nadzor šuma (FSC), Programa za potporu certificiranju šuma (PEFC) ili nekog drugog jednakovrijednog sustava, ili moraju imati dostavnice za papir za recikliranje u skladu s normom EN 643.</a:t>
            </a:r>
          </a:p>
        </p:txBody>
      </p:sp>
    </p:spTree>
    <p:extLst>
      <p:ext uri="{BB962C8B-B14F-4D97-AF65-F5344CB8AC3E}">
        <p14:creationId xmlns:p14="http://schemas.microsoft.com/office/powerpoint/2010/main" val="77843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7" name="Title 6"/>
          <p:cNvSpPr>
            <a:spLocks noGrp="1"/>
          </p:cNvSpPr>
          <p:nvPr>
            <p:ph type="title"/>
          </p:nvPr>
        </p:nvSpPr>
        <p:spPr>
          <a:xfrm>
            <a:off x="6657715" y="467271"/>
            <a:ext cx="4195674" cy="2052522"/>
          </a:xfrm>
        </p:spPr>
        <p:txBody>
          <a:bodyPr anchor="b">
            <a:normAutofit/>
          </a:bodyPr>
          <a:lstStyle/>
          <a:p>
            <a:r>
              <a:rPr lang="hr-HR" sz="5600" noProof="0"/>
              <a:t>Upoznajmo se!</a:t>
            </a:r>
          </a:p>
        </p:txBody>
      </p:sp>
      <p:sp>
        <p:nvSpPr>
          <p:cNvPr id="15" name="Oval 1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pic>
        <p:nvPicPr>
          <p:cNvPr id="2" name="Slika 1">
            <a:extLst>
              <a:ext uri="{FF2B5EF4-FFF2-40B4-BE49-F238E27FC236}">
                <a16:creationId xmlns:a16="http://schemas.microsoft.com/office/drawing/2014/main" id="{49958BA6-AC32-D000-D374-F0B9AE4BF29E}"/>
              </a:ext>
            </a:extLst>
          </p:cNvPr>
          <p:cNvPicPr>
            <a:picLocks noChangeAspect="1"/>
          </p:cNvPicPr>
          <p:nvPr/>
        </p:nvPicPr>
        <p:blipFill>
          <a:blip r:embed="rId2"/>
          <a:srcRect l="2217" r="803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7"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hr-HR" noProof="0"/>
          </a:p>
        </p:txBody>
      </p:sp>
      <p:sp>
        <p:nvSpPr>
          <p:cNvPr id="19"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hr-HR" noProof="0"/>
          </a:p>
        </p:txBody>
      </p:sp>
      <p:sp>
        <p:nvSpPr>
          <p:cNvPr id="8" name="Content Placeholder 7"/>
          <p:cNvSpPr>
            <a:spLocks noGrp="1"/>
          </p:cNvSpPr>
          <p:nvPr>
            <p:ph idx="1"/>
          </p:nvPr>
        </p:nvSpPr>
        <p:spPr>
          <a:xfrm>
            <a:off x="6657715" y="2990818"/>
            <a:ext cx="4195673" cy="2913872"/>
          </a:xfrm>
        </p:spPr>
        <p:txBody>
          <a:bodyPr anchor="t">
            <a:normAutofit/>
          </a:bodyPr>
          <a:lstStyle/>
          <a:p>
            <a:pPr marL="457200" indent="-457200">
              <a:buFont typeface="Wingdings" panose="05000000000000000000" pitchFamily="2" charset="2"/>
              <a:buChar char="q"/>
            </a:pPr>
            <a:r>
              <a:rPr lang="hr-HR" sz="2000" noProof="0">
                <a:solidFill>
                  <a:schemeClr val="tx1">
                    <a:alpha val="80000"/>
                  </a:schemeClr>
                </a:solidFill>
                <a:sym typeface="Wingdings" panose="05000000000000000000" pitchFamily="2" charset="2"/>
              </a:rPr>
              <a:t>Ime i prezime</a:t>
            </a:r>
          </a:p>
          <a:p>
            <a:pPr marL="457200" indent="-457200">
              <a:buFont typeface="Wingdings" panose="05000000000000000000" pitchFamily="2" charset="2"/>
              <a:buChar char="q"/>
            </a:pPr>
            <a:r>
              <a:rPr lang="hr-HR" sz="2000" noProof="0">
                <a:solidFill>
                  <a:schemeClr val="tx1">
                    <a:alpha val="80000"/>
                  </a:schemeClr>
                </a:solidFill>
                <a:sym typeface="Wingdings" panose="05000000000000000000" pitchFamily="2" charset="2"/>
              </a:rPr>
              <a:t>Naručitelj </a:t>
            </a:r>
          </a:p>
          <a:p>
            <a:pPr marL="457200" indent="-457200">
              <a:buFont typeface="Wingdings" panose="05000000000000000000" pitchFamily="2" charset="2"/>
              <a:buChar char="q"/>
            </a:pPr>
            <a:r>
              <a:rPr lang="hr-HR" sz="2000" noProof="0">
                <a:solidFill>
                  <a:schemeClr val="tx1">
                    <a:alpha val="80000"/>
                  </a:schemeClr>
                </a:solidFill>
                <a:sym typeface="Wingdings" panose="05000000000000000000" pitchFamily="2" charset="2"/>
              </a:rPr>
              <a:t>Iskustvo u </a:t>
            </a:r>
            <a:r>
              <a:rPr lang="hr-HR" sz="2000" noProof="0" err="1">
                <a:solidFill>
                  <a:schemeClr val="tx1">
                    <a:alpha val="80000"/>
                  </a:schemeClr>
                </a:solidFill>
                <a:sym typeface="Wingdings" panose="05000000000000000000" pitchFamily="2" charset="2"/>
              </a:rPr>
              <a:t>ZeJN</a:t>
            </a:r>
            <a:endParaRPr lang="hr-HR" sz="2000" noProof="0">
              <a:solidFill>
                <a:schemeClr val="tx1">
                  <a:alpha val="80000"/>
                </a:schemeClr>
              </a:solidFill>
              <a:sym typeface="Wingdings" panose="05000000000000000000" pitchFamily="2" charset="2"/>
            </a:endParaRPr>
          </a:p>
        </p:txBody>
      </p:sp>
      <p:sp>
        <p:nvSpPr>
          <p:cNvPr id="21"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hr-HR" noProof="0"/>
          </a:p>
        </p:txBody>
      </p:sp>
      <p:cxnSp>
        <p:nvCxnSpPr>
          <p:cNvPr id="23"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0173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6DC9-71F0-A2E4-E273-EE3B3395B900}"/>
              </a:ext>
            </a:extLst>
          </p:cNvPr>
          <p:cNvSpPr>
            <a:spLocks noGrp="1"/>
          </p:cNvSpPr>
          <p:nvPr>
            <p:ph type="title"/>
          </p:nvPr>
        </p:nvSpPr>
        <p:spPr/>
        <p:txBody>
          <a:bodyPr>
            <a:normAutofit fontScale="90000"/>
          </a:bodyPr>
          <a:lstStyle/>
          <a:p>
            <a:r>
              <a:rPr lang="hr-HR"/>
              <a:t>Mjerilo 3. - Vlakna – očuvanje resursa, održivo gospodarenje šumama</a:t>
            </a:r>
          </a:p>
        </p:txBody>
      </p:sp>
      <p:sp>
        <p:nvSpPr>
          <p:cNvPr id="3" name="Content Placeholder 2">
            <a:extLst>
              <a:ext uri="{FF2B5EF4-FFF2-40B4-BE49-F238E27FC236}">
                <a16:creationId xmlns:a16="http://schemas.microsoft.com/office/drawing/2014/main" id="{CE1B04F6-D968-27E5-CF18-76246306F3E1}"/>
              </a:ext>
            </a:extLst>
          </p:cNvPr>
          <p:cNvSpPr>
            <a:spLocks noGrp="1"/>
          </p:cNvSpPr>
          <p:nvPr>
            <p:ph idx="1"/>
          </p:nvPr>
        </p:nvSpPr>
        <p:spPr/>
        <p:txBody>
          <a:bodyPr>
            <a:normAutofit fontScale="85000" lnSpcReduction="20000"/>
          </a:bodyPr>
          <a:lstStyle/>
          <a:p>
            <a:pPr marL="457200" indent="-457200" algn="just">
              <a:lnSpc>
                <a:spcPct val="110000"/>
              </a:lnSpc>
              <a:buFontTx/>
              <a:buChar char="-"/>
            </a:pPr>
            <a:r>
              <a:rPr lang="hr-HR"/>
              <a:t>Najmanje 70 % vlakana pripisanih proizvodu ili proizvodnoj liniji mora potjecati iz šuma ili područja kojima se upravlja u skladu s načelima održivog gospodarenja šumama koja ispunjavaju zahtjeve utvrđene relevantnim neovisnim sustavom lanca nadzora i/ili mora potjecati od recikliranih materijala</a:t>
            </a:r>
          </a:p>
          <a:p>
            <a:pPr marL="457200" indent="-457200" algn="just">
              <a:lnSpc>
                <a:spcPct val="110000"/>
              </a:lnSpc>
              <a:buFontTx/>
              <a:buChar char="-"/>
            </a:pPr>
            <a:r>
              <a:rPr lang="hr-HR"/>
              <a:t>revidiranu računovodstvenu dokumentaciju kojom se dokazuje da najmanje 70 % materijala pripisanih proizvodu ili proizvodnoj liniji potječe iz šuma ili područja kojima se upravlja u skladu s načelima održivog gospodarenja šumama </a:t>
            </a:r>
          </a:p>
        </p:txBody>
      </p:sp>
    </p:spTree>
    <p:extLst>
      <p:ext uri="{BB962C8B-B14F-4D97-AF65-F5344CB8AC3E}">
        <p14:creationId xmlns:p14="http://schemas.microsoft.com/office/powerpoint/2010/main" val="3392174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B8F5-5794-D2D0-BCC2-91B51C07DAFC}"/>
              </a:ext>
            </a:extLst>
          </p:cNvPr>
          <p:cNvSpPr>
            <a:spLocks noGrp="1"/>
          </p:cNvSpPr>
          <p:nvPr>
            <p:ph type="title"/>
          </p:nvPr>
        </p:nvSpPr>
        <p:spPr/>
        <p:txBody>
          <a:bodyPr/>
          <a:lstStyle/>
          <a:p>
            <a:r>
              <a:rPr lang="hr-HR"/>
              <a:t>Mjerilo 4.(c) Klor</a:t>
            </a:r>
          </a:p>
        </p:txBody>
      </p:sp>
      <p:sp>
        <p:nvSpPr>
          <p:cNvPr id="3" name="Content Placeholder 2">
            <a:extLst>
              <a:ext uri="{FF2B5EF4-FFF2-40B4-BE49-F238E27FC236}">
                <a16:creationId xmlns:a16="http://schemas.microsoft.com/office/drawing/2014/main" id="{D76F321C-EB4F-AF41-584B-D06143F28617}"/>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hr-HR"/>
              <a:t>Klorni plin ne smije se koristiti kao sredstvo za bijeljenje. Ovaj se zahtjev ne odnosi na klorni plin povezan s proizvodnjom i upotrebom klornog dioksida.</a:t>
            </a:r>
          </a:p>
          <a:p>
            <a:pPr marL="457200" indent="-457200" algn="just">
              <a:lnSpc>
                <a:spcPct val="100000"/>
              </a:lnSpc>
              <a:buFont typeface="Arial" panose="020B0604020202020204" pitchFamily="34" charset="0"/>
              <a:buChar char="•"/>
            </a:pPr>
            <a:r>
              <a:rPr lang="hr-HR"/>
              <a:t>Budući da se odnosi i na bijeljenje recikliranih vlakana, dopušteno je da su vlakna u prethodnom životnom ciklusu bila bijeljena klornim plinom. </a:t>
            </a:r>
          </a:p>
        </p:txBody>
      </p:sp>
    </p:spTree>
    <p:extLst>
      <p:ext uri="{BB962C8B-B14F-4D97-AF65-F5344CB8AC3E}">
        <p14:creationId xmlns:p14="http://schemas.microsoft.com/office/powerpoint/2010/main" val="3885562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49A7-2299-75E3-0949-E2B32E2AB7E9}"/>
              </a:ext>
            </a:extLst>
          </p:cNvPr>
          <p:cNvSpPr>
            <a:spLocks noGrp="1"/>
          </p:cNvSpPr>
          <p:nvPr>
            <p:ph type="title"/>
          </p:nvPr>
        </p:nvSpPr>
        <p:spPr>
          <a:xfrm>
            <a:off x="892629" y="776433"/>
            <a:ext cx="10254438" cy="995915"/>
          </a:xfrm>
        </p:spPr>
        <p:txBody>
          <a:bodyPr>
            <a:normAutofit fontScale="90000"/>
          </a:bodyPr>
          <a:lstStyle/>
          <a:p>
            <a:r>
              <a:rPr lang="hr-HR"/>
              <a:t>Primjer 1 – mogućnost tehničkih specifikacija</a:t>
            </a:r>
          </a:p>
        </p:txBody>
      </p:sp>
      <p:sp>
        <p:nvSpPr>
          <p:cNvPr id="3" name="Content Placeholder 2">
            <a:extLst>
              <a:ext uri="{FF2B5EF4-FFF2-40B4-BE49-F238E27FC236}">
                <a16:creationId xmlns:a16="http://schemas.microsoft.com/office/drawing/2014/main" id="{D515D2D1-4C11-6E68-DA00-AA308DF6198A}"/>
              </a:ext>
            </a:extLst>
          </p:cNvPr>
          <p:cNvSpPr>
            <a:spLocks noGrp="1"/>
          </p:cNvSpPr>
          <p:nvPr>
            <p:ph idx="1"/>
          </p:nvPr>
        </p:nvSpPr>
        <p:spPr>
          <a:xfrm>
            <a:off x="892629" y="1883229"/>
            <a:ext cx="10254438" cy="3731238"/>
          </a:xfrm>
        </p:spPr>
        <p:txBody>
          <a:bodyPr/>
          <a:lstStyle/>
          <a:p>
            <a:r>
              <a:rPr lang="hr-HR" b="0" i="0">
                <a:solidFill>
                  <a:srgbClr val="000000"/>
                </a:solidFill>
                <a:effectLst/>
                <a:latin typeface="Source Sans Pro" panose="020B0503030403020204" pitchFamily="34" charset="0"/>
                <a:hlinkClick r:id="rId2"/>
              </a:rPr>
              <a:t>HZMO - https://eojn.hr/tender-eo/32314</a:t>
            </a:r>
            <a:r>
              <a:rPr lang="hr-HR" b="0" i="0">
                <a:solidFill>
                  <a:srgbClr val="000000"/>
                </a:solidFill>
                <a:effectLst/>
                <a:latin typeface="Source Sans Pro" panose="020B0503030403020204" pitchFamily="34" charset="0"/>
              </a:rPr>
              <a:t> </a:t>
            </a:r>
          </a:p>
          <a:p>
            <a:pPr marL="457200" indent="-457200" algn="just">
              <a:buFontTx/>
              <a:buChar char="-"/>
            </a:pPr>
            <a:r>
              <a:rPr lang="hr-HR" b="0" i="0" noProof="0">
                <a:solidFill>
                  <a:srgbClr val="000000"/>
                </a:solidFill>
                <a:effectLst/>
                <a:latin typeface="Source Sans Pro" panose="020B0503030403020204" pitchFamily="34" charset="0"/>
              </a:rPr>
              <a:t>Za proizvode navedene u troškovniku pod rednim brojem od 1. do 9. potrebno je dokazati da ponuđeni papir ne sadržava najmanje elementarni klor (ECF - </a:t>
            </a:r>
            <a:r>
              <a:rPr lang="hr-HR" b="0" i="0" noProof="0" err="1">
                <a:solidFill>
                  <a:srgbClr val="000000"/>
                </a:solidFill>
                <a:effectLst/>
                <a:latin typeface="Source Sans Pro" panose="020B0503030403020204" pitchFamily="34" charset="0"/>
              </a:rPr>
              <a:t>Elementary</a:t>
            </a:r>
            <a:r>
              <a:rPr lang="hr-HR" b="0" i="0" noProof="0">
                <a:solidFill>
                  <a:srgbClr val="000000"/>
                </a:solidFill>
                <a:effectLst/>
                <a:latin typeface="Source Sans Pro" panose="020B0503030403020204" pitchFamily="34" charset="0"/>
              </a:rPr>
              <a:t> </a:t>
            </a:r>
            <a:r>
              <a:rPr lang="hr-HR" b="0" i="0" noProof="0" err="1">
                <a:solidFill>
                  <a:srgbClr val="000000"/>
                </a:solidFill>
                <a:effectLst/>
                <a:latin typeface="Source Sans Pro" panose="020B0503030403020204" pitchFamily="34" charset="0"/>
              </a:rPr>
              <a:t>Chlorine</a:t>
            </a:r>
            <a:r>
              <a:rPr lang="hr-HR" b="0" i="0" noProof="0">
                <a:solidFill>
                  <a:srgbClr val="000000"/>
                </a:solidFill>
                <a:effectLst/>
                <a:latin typeface="Source Sans Pro" panose="020B0503030403020204" pitchFamily="34" charset="0"/>
              </a:rPr>
              <a:t> Free), odnosno da se postupak bijeljenja vrši bez upotrebe elementarnog klora. Naručitelj prihvaća i nuđeni papir koji uopće ne sadrži klor (TCF -</a:t>
            </a:r>
            <a:r>
              <a:rPr lang="hr-HR" b="0" i="0" noProof="0" err="1">
                <a:solidFill>
                  <a:srgbClr val="000000"/>
                </a:solidFill>
                <a:effectLst/>
                <a:latin typeface="Source Sans Pro" panose="020B0503030403020204" pitchFamily="34" charset="0"/>
              </a:rPr>
              <a:t>Totaly</a:t>
            </a:r>
            <a:r>
              <a:rPr lang="hr-HR" b="0" i="0" noProof="0">
                <a:solidFill>
                  <a:srgbClr val="000000"/>
                </a:solidFill>
                <a:effectLst/>
                <a:latin typeface="Source Sans Pro" panose="020B0503030403020204" pitchFamily="34" charset="0"/>
              </a:rPr>
              <a:t> </a:t>
            </a:r>
            <a:r>
              <a:rPr lang="hr-HR" b="0" i="0" noProof="0" err="1">
                <a:solidFill>
                  <a:srgbClr val="000000"/>
                </a:solidFill>
                <a:effectLst/>
                <a:latin typeface="Source Sans Pro" panose="020B0503030403020204" pitchFamily="34" charset="0"/>
              </a:rPr>
              <a:t>Chlorine</a:t>
            </a:r>
            <a:r>
              <a:rPr lang="hr-HR" b="0" i="0" noProof="0">
                <a:solidFill>
                  <a:srgbClr val="000000"/>
                </a:solidFill>
                <a:effectLst/>
                <a:latin typeface="Source Sans Pro" panose="020B0503030403020204" pitchFamily="34" charset="0"/>
              </a:rPr>
              <a:t> Free).</a:t>
            </a:r>
          </a:p>
          <a:p>
            <a:pPr marL="457200" indent="-457200" algn="just">
              <a:buFontTx/>
              <a:buChar char="-"/>
            </a:pPr>
            <a:r>
              <a:rPr lang="en-GB" err="1"/>
              <a:t>Mjerilo</a:t>
            </a:r>
            <a:r>
              <a:rPr lang="en-GB"/>
              <a:t> 1.(b) </a:t>
            </a:r>
            <a:r>
              <a:rPr lang="en-GB" err="1"/>
              <a:t>Adsorpcijski</a:t>
            </a:r>
            <a:r>
              <a:rPr lang="en-GB"/>
              <a:t> </a:t>
            </a:r>
            <a:r>
              <a:rPr lang="en-GB" err="1"/>
              <a:t>organski</a:t>
            </a:r>
            <a:r>
              <a:rPr lang="en-GB"/>
              <a:t> </a:t>
            </a:r>
            <a:r>
              <a:rPr lang="en-GB" err="1"/>
              <a:t>halogeni</a:t>
            </a:r>
            <a:r>
              <a:rPr lang="en-GB"/>
              <a:t> (AOX)</a:t>
            </a:r>
            <a:endParaRPr lang="hr-HR" noProof="0"/>
          </a:p>
        </p:txBody>
      </p:sp>
    </p:spTree>
    <p:extLst>
      <p:ext uri="{BB962C8B-B14F-4D97-AF65-F5344CB8AC3E}">
        <p14:creationId xmlns:p14="http://schemas.microsoft.com/office/powerpoint/2010/main" val="1705061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BC73-6200-73CA-C53E-A579EA24F06B}"/>
              </a:ext>
            </a:extLst>
          </p:cNvPr>
          <p:cNvSpPr>
            <a:spLocks noGrp="1"/>
          </p:cNvSpPr>
          <p:nvPr>
            <p:ph type="title"/>
          </p:nvPr>
        </p:nvSpPr>
        <p:spPr>
          <a:xfrm>
            <a:off x="952107" y="776433"/>
            <a:ext cx="10194960" cy="995915"/>
          </a:xfrm>
        </p:spPr>
        <p:txBody>
          <a:bodyPr>
            <a:normAutofit fontScale="90000"/>
          </a:bodyPr>
          <a:lstStyle/>
          <a:p>
            <a:r>
              <a:rPr lang="hr-HR"/>
              <a:t>Primjer 2. – mogućnost tehničkih specifikacija</a:t>
            </a:r>
          </a:p>
        </p:txBody>
      </p:sp>
      <p:sp>
        <p:nvSpPr>
          <p:cNvPr id="3" name="Content Placeholder 2">
            <a:extLst>
              <a:ext uri="{FF2B5EF4-FFF2-40B4-BE49-F238E27FC236}">
                <a16:creationId xmlns:a16="http://schemas.microsoft.com/office/drawing/2014/main" id="{DFC6AFEA-EF55-56F5-5C08-3ED90C4037BA}"/>
              </a:ext>
            </a:extLst>
          </p:cNvPr>
          <p:cNvSpPr>
            <a:spLocks noGrp="1"/>
          </p:cNvSpPr>
          <p:nvPr>
            <p:ph idx="1"/>
          </p:nvPr>
        </p:nvSpPr>
        <p:spPr>
          <a:xfrm>
            <a:off x="1046375" y="2230952"/>
            <a:ext cx="10100692" cy="3350858"/>
          </a:xfrm>
        </p:spPr>
        <p:txBody>
          <a:bodyPr/>
          <a:lstStyle/>
          <a:p>
            <a:r>
              <a:rPr lang="pl-PL"/>
              <a:t>Mjerilo 6. – Prikladnost za upotrebu</a:t>
            </a:r>
          </a:p>
          <a:p>
            <a:pPr algn="just"/>
            <a:r>
              <a:rPr lang="hr-HR" noProof="0"/>
              <a:t>Proizvođači moraju jamčiti da su njihovi proizvodi prikladni za upotrebu pružanjem dokumentacije kojom se dokazuje kvaliteta proizvoda, u skladu s normom EN ISO/IEC 17050. </a:t>
            </a:r>
          </a:p>
        </p:txBody>
      </p:sp>
    </p:spTree>
    <p:extLst>
      <p:ext uri="{BB962C8B-B14F-4D97-AF65-F5344CB8AC3E}">
        <p14:creationId xmlns:p14="http://schemas.microsoft.com/office/powerpoint/2010/main" val="1165844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BF26-C505-7666-8AD2-4CB9AC61726F}"/>
              </a:ext>
            </a:extLst>
          </p:cNvPr>
          <p:cNvSpPr>
            <a:spLocks noGrp="1"/>
          </p:cNvSpPr>
          <p:nvPr>
            <p:ph type="title"/>
          </p:nvPr>
        </p:nvSpPr>
        <p:spPr/>
        <p:txBody>
          <a:bodyPr/>
          <a:lstStyle/>
          <a:p>
            <a:r>
              <a:rPr lang="hr-HR"/>
              <a:t>Uvjet sposobnosti?</a:t>
            </a:r>
          </a:p>
        </p:txBody>
      </p:sp>
      <p:sp>
        <p:nvSpPr>
          <p:cNvPr id="3" name="Content Placeholder 2">
            <a:extLst>
              <a:ext uri="{FF2B5EF4-FFF2-40B4-BE49-F238E27FC236}">
                <a16:creationId xmlns:a16="http://schemas.microsoft.com/office/drawing/2014/main" id="{B6C0BFE8-8994-AA05-8874-B7CB67561225}"/>
              </a:ext>
            </a:extLst>
          </p:cNvPr>
          <p:cNvSpPr>
            <a:spLocks noGrp="1"/>
          </p:cNvSpPr>
          <p:nvPr>
            <p:ph idx="1"/>
          </p:nvPr>
        </p:nvSpPr>
        <p:spPr/>
        <p:txBody>
          <a:bodyPr>
            <a:normAutofit fontScale="92500"/>
          </a:bodyPr>
          <a:lstStyle/>
          <a:p>
            <a:r>
              <a:rPr lang="en-GB" err="1"/>
              <a:t>Mjerilo</a:t>
            </a:r>
            <a:r>
              <a:rPr lang="en-GB"/>
              <a:t> 5. — </a:t>
            </a:r>
            <a:r>
              <a:rPr lang="en-GB" err="1"/>
              <a:t>Gospodarenje</a:t>
            </a:r>
            <a:r>
              <a:rPr lang="en-GB"/>
              <a:t> </a:t>
            </a:r>
            <a:r>
              <a:rPr lang="en-GB" err="1"/>
              <a:t>otpadom</a:t>
            </a:r>
            <a:endParaRPr lang="hr-HR"/>
          </a:p>
          <a:p>
            <a:pPr algn="just"/>
            <a:r>
              <a:rPr lang="hr-HR"/>
              <a:t>Sva postrojenja za proizvodnju celuloze i papira moraju imati uspostavljen sustav za rukovanje otpadom koji nastaje u proizvodnom postupku te plan za gospodarenje otpadom i njegovo smanjivanje u kojem se opisuje postupak proizvodnje</a:t>
            </a:r>
          </a:p>
          <a:p>
            <a:pPr algn="just"/>
            <a:r>
              <a:rPr lang="hr-HR"/>
              <a:t>Procjena i verifikacija: </a:t>
            </a:r>
            <a:r>
              <a:rPr lang="hr-HR" i="1"/>
              <a:t>Podnositelj zahtjeva </a:t>
            </a:r>
            <a:r>
              <a:rPr lang="hr-HR"/>
              <a:t>dostavlja plan za smanjenje otpada i gospodarenje otpadom za svako od predmetnih postrojenja te dostavlja izjavu o sukladnosti s ovim mjerilom. </a:t>
            </a:r>
          </a:p>
        </p:txBody>
      </p:sp>
    </p:spTree>
    <p:extLst>
      <p:ext uri="{BB962C8B-B14F-4D97-AF65-F5344CB8AC3E}">
        <p14:creationId xmlns:p14="http://schemas.microsoft.com/office/powerpoint/2010/main" val="1792490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DD10-2923-AD21-4E02-1EBE671C8E1C}"/>
              </a:ext>
            </a:extLst>
          </p:cNvPr>
          <p:cNvSpPr>
            <a:spLocks noGrp="1"/>
          </p:cNvSpPr>
          <p:nvPr>
            <p:ph type="title"/>
          </p:nvPr>
        </p:nvSpPr>
        <p:spPr/>
        <p:txBody>
          <a:bodyPr/>
          <a:lstStyle/>
          <a:p>
            <a:r>
              <a:rPr lang="hr-HR"/>
              <a:t>Kriteriji za odabir ponude (PAZITI!)</a:t>
            </a:r>
          </a:p>
        </p:txBody>
      </p:sp>
      <p:sp>
        <p:nvSpPr>
          <p:cNvPr id="3" name="Content Placeholder 2">
            <a:extLst>
              <a:ext uri="{FF2B5EF4-FFF2-40B4-BE49-F238E27FC236}">
                <a16:creationId xmlns:a16="http://schemas.microsoft.com/office/drawing/2014/main" id="{546B515A-5EB0-3578-4F99-09F91574A3E7}"/>
              </a:ext>
            </a:extLst>
          </p:cNvPr>
          <p:cNvSpPr>
            <a:spLocks noGrp="1"/>
          </p:cNvSpPr>
          <p:nvPr>
            <p:ph idx="1"/>
          </p:nvPr>
        </p:nvSpPr>
        <p:spPr/>
        <p:txBody>
          <a:bodyPr>
            <a:normAutofit fontScale="77500" lnSpcReduction="20000"/>
          </a:bodyPr>
          <a:lstStyle/>
          <a:p>
            <a:pPr>
              <a:lnSpc>
                <a:spcPct val="120000"/>
              </a:lnSpc>
            </a:pPr>
            <a:r>
              <a:rPr lang="hr-HR"/>
              <a:t>Mjerilo 7. – Podaci na ambalaži</a:t>
            </a:r>
          </a:p>
          <a:p>
            <a:pPr>
              <a:lnSpc>
                <a:spcPct val="120000"/>
              </a:lnSpc>
            </a:pPr>
            <a:r>
              <a:rPr lang="hr-HR"/>
              <a:t>Na ambalaži proizvoda mora se nalaziti barem jedna od sljedećih informacija:</a:t>
            </a:r>
          </a:p>
          <a:p>
            <a:pPr marL="457200" indent="-457200">
              <a:lnSpc>
                <a:spcPct val="120000"/>
              </a:lnSpc>
              <a:buFont typeface="Arial" panose="020B0604020202020204" pitchFamily="34" charset="0"/>
              <a:buChar char="•"/>
            </a:pPr>
            <a:r>
              <a:rPr lang="hr-HR"/>
              <a:t>„Molimo Vas da za ispis upotrijebite obje strane papira” (za papir namijenjen za pisače u uredima)</a:t>
            </a:r>
          </a:p>
          <a:p>
            <a:pPr marL="457200" indent="-457200">
              <a:lnSpc>
                <a:spcPct val="120000"/>
              </a:lnSpc>
              <a:buFont typeface="Arial" panose="020B0604020202020204" pitchFamily="34" charset="0"/>
              <a:buChar char="•"/>
            </a:pPr>
            <a:r>
              <a:rPr lang="hr-HR"/>
              <a:t>„Molimo Vas da prikupljate upotrijebljeni stari papir za reciklažu”</a:t>
            </a:r>
          </a:p>
          <a:p>
            <a:pPr algn="just">
              <a:lnSpc>
                <a:spcPct val="120000"/>
              </a:lnSpc>
            </a:pPr>
            <a:r>
              <a:rPr lang="hr-HR"/>
              <a:t>Procjena i verifikacija: </a:t>
            </a:r>
            <a:r>
              <a:rPr lang="hr-HR" i="1"/>
              <a:t>Podnositelj zahtjeva </a:t>
            </a:r>
            <a:r>
              <a:rPr lang="hr-HR"/>
              <a:t>dostavlja izjavu o sukladnosti s ovim mjerilom potkrijepljenu slikom ambalaže proizvoda s informacijama koje se zahtijevaju.</a:t>
            </a:r>
          </a:p>
        </p:txBody>
      </p:sp>
    </p:spTree>
    <p:extLst>
      <p:ext uri="{BB962C8B-B14F-4D97-AF65-F5344CB8AC3E}">
        <p14:creationId xmlns:p14="http://schemas.microsoft.com/office/powerpoint/2010/main" val="599706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19BE-3272-5C1E-4EC1-066277BDECE7}"/>
              </a:ext>
            </a:extLst>
          </p:cNvPr>
          <p:cNvSpPr>
            <a:spLocks noGrp="1"/>
          </p:cNvSpPr>
          <p:nvPr>
            <p:ph type="title"/>
          </p:nvPr>
        </p:nvSpPr>
        <p:spPr/>
        <p:txBody>
          <a:bodyPr/>
          <a:lstStyle/>
          <a:p>
            <a:r>
              <a:rPr lang="hr-HR"/>
              <a:t>Sukladnost sa </a:t>
            </a:r>
            <a:r>
              <a:rPr lang="hr-HR" err="1"/>
              <a:t>Ecolabel</a:t>
            </a:r>
            <a:r>
              <a:rPr lang="hr-HR"/>
              <a:t> oznakom</a:t>
            </a:r>
          </a:p>
        </p:txBody>
      </p:sp>
      <p:sp>
        <p:nvSpPr>
          <p:cNvPr id="3" name="Content Placeholder 2">
            <a:extLst>
              <a:ext uri="{FF2B5EF4-FFF2-40B4-BE49-F238E27FC236}">
                <a16:creationId xmlns:a16="http://schemas.microsoft.com/office/drawing/2014/main" id="{A590E88C-CEAD-F7A7-126B-D6248501F0D1}"/>
              </a:ext>
            </a:extLst>
          </p:cNvPr>
          <p:cNvSpPr>
            <a:spLocks noGrp="1"/>
          </p:cNvSpPr>
          <p:nvPr>
            <p:ph idx="1"/>
          </p:nvPr>
        </p:nvSpPr>
        <p:spPr/>
        <p:txBody>
          <a:bodyPr/>
          <a:lstStyle/>
          <a:p>
            <a:r>
              <a:rPr lang="hr-HR"/>
              <a:t>TEHNIČKE SPECIFIKACIJE – </a:t>
            </a:r>
          </a:p>
          <a:p>
            <a:r>
              <a:rPr lang="pl-PL"/>
              <a:t>Papir za jednostrani i dvostrani ispis i kopiranje A4, 80 g/m²</a:t>
            </a:r>
            <a:r>
              <a:rPr lang="hr-HR"/>
              <a:t> - mora posjedovati </a:t>
            </a:r>
            <a:r>
              <a:rPr lang="hr-HR" err="1"/>
              <a:t>Ecolabel</a:t>
            </a:r>
            <a:r>
              <a:rPr lang="hr-HR"/>
              <a:t> oznaku ili jednakovrijedno</a:t>
            </a:r>
          </a:p>
          <a:p>
            <a:endParaRPr lang="hr-HR"/>
          </a:p>
          <a:p>
            <a:r>
              <a:rPr lang="pl-PL"/>
              <a:t>PAPIRNATI RUČNIK ZA RUKE, bijeli, dvoslojni, u roli - </a:t>
            </a:r>
            <a:r>
              <a:rPr lang="hr-HR"/>
              <a:t>mora posjedovati </a:t>
            </a:r>
            <a:r>
              <a:rPr lang="hr-HR" err="1"/>
              <a:t>Ecolabel</a:t>
            </a:r>
            <a:r>
              <a:rPr lang="hr-HR"/>
              <a:t> oznaku ili jednakovrijedno</a:t>
            </a:r>
          </a:p>
        </p:txBody>
      </p:sp>
    </p:spTree>
    <p:extLst>
      <p:ext uri="{BB962C8B-B14F-4D97-AF65-F5344CB8AC3E}">
        <p14:creationId xmlns:p14="http://schemas.microsoft.com/office/powerpoint/2010/main" val="3432376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A07F-1EF3-7CAB-9CFC-8DF37FE35B8B}"/>
              </a:ext>
            </a:extLst>
          </p:cNvPr>
          <p:cNvSpPr>
            <a:spLocks noGrp="1"/>
          </p:cNvSpPr>
          <p:nvPr>
            <p:ph type="title"/>
          </p:nvPr>
        </p:nvSpPr>
        <p:spPr>
          <a:xfrm>
            <a:off x="772998" y="776433"/>
            <a:ext cx="10374069" cy="995915"/>
          </a:xfrm>
        </p:spPr>
        <p:txBody>
          <a:bodyPr>
            <a:normAutofit fontScale="90000"/>
          </a:bodyPr>
          <a:lstStyle/>
          <a:p>
            <a:r>
              <a:rPr lang="hr-HR"/>
              <a:t>Tiskani papir, papir za pisanje, papirnate vrećice</a:t>
            </a:r>
          </a:p>
        </p:txBody>
      </p:sp>
      <p:sp>
        <p:nvSpPr>
          <p:cNvPr id="3" name="Content Placeholder 2">
            <a:extLst>
              <a:ext uri="{FF2B5EF4-FFF2-40B4-BE49-F238E27FC236}">
                <a16:creationId xmlns:a16="http://schemas.microsoft.com/office/drawing/2014/main" id="{28462C4F-224F-0B0A-D2ED-86E8B60CD62B}"/>
              </a:ext>
            </a:extLst>
          </p:cNvPr>
          <p:cNvSpPr>
            <a:spLocks noGrp="1"/>
          </p:cNvSpPr>
          <p:nvPr>
            <p:ph idx="1"/>
          </p:nvPr>
        </p:nvSpPr>
        <p:spPr/>
        <p:txBody>
          <a:bodyPr/>
          <a:lstStyle/>
          <a:p>
            <a:r>
              <a:rPr lang="hr-HR"/>
              <a:t>Proizvodi od tiskanog papira, proizvoda od papira za pisanje i papirnate vrećice moraju biti u skladu s mjerilima oznake za okoliš EU </a:t>
            </a:r>
            <a:r>
              <a:rPr lang="hr-HR" err="1"/>
              <a:t>Ecolabel</a:t>
            </a:r>
            <a:endParaRPr lang="hr-HR"/>
          </a:p>
          <a:p>
            <a:pPr marL="457200" indent="-457200">
              <a:buFont typeface="Arial" panose="020B0604020202020204" pitchFamily="34" charset="0"/>
              <a:buChar char="•"/>
            </a:pPr>
            <a:r>
              <a:rPr lang="hr-HR"/>
              <a:t>od 1. siječnja 2026. najmanje 10 % proizvoda </a:t>
            </a:r>
          </a:p>
          <a:p>
            <a:pPr marL="457200" indent="-457200">
              <a:buFont typeface="Arial" panose="020B0604020202020204" pitchFamily="34" charset="0"/>
              <a:buChar char="•"/>
            </a:pPr>
            <a:r>
              <a:rPr lang="hr-HR"/>
              <a:t>od 1. siječnja 2028. najmanje 20 % proizvoda </a:t>
            </a:r>
          </a:p>
          <a:p>
            <a:pPr marL="457200" indent="-457200">
              <a:buFont typeface="Arial" panose="020B0604020202020204" pitchFamily="34" charset="0"/>
              <a:buChar char="•"/>
            </a:pPr>
            <a:r>
              <a:rPr lang="hr-HR"/>
              <a:t>od 1. siječnja 2030. najmanje 40 % proizvoda</a:t>
            </a:r>
          </a:p>
        </p:txBody>
      </p:sp>
    </p:spTree>
    <p:extLst>
      <p:ext uri="{BB962C8B-B14F-4D97-AF65-F5344CB8AC3E}">
        <p14:creationId xmlns:p14="http://schemas.microsoft.com/office/powerpoint/2010/main" val="32001523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CBBD-23CF-43B6-FF73-BFCF8A527A5C}"/>
              </a:ext>
            </a:extLst>
          </p:cNvPr>
          <p:cNvSpPr>
            <a:spLocks noGrp="1"/>
          </p:cNvSpPr>
          <p:nvPr>
            <p:ph type="title"/>
          </p:nvPr>
        </p:nvSpPr>
        <p:spPr/>
        <p:txBody>
          <a:bodyPr/>
          <a:lstStyle/>
          <a:p>
            <a:r>
              <a:rPr lang="en-GB"/>
              <a:t>ODLUKA KOMISIJE (EU) 2020/1803</a:t>
            </a:r>
            <a:endParaRPr lang="hr-HR"/>
          </a:p>
        </p:txBody>
      </p:sp>
      <p:sp>
        <p:nvSpPr>
          <p:cNvPr id="3" name="Content Placeholder 2">
            <a:extLst>
              <a:ext uri="{FF2B5EF4-FFF2-40B4-BE49-F238E27FC236}">
                <a16:creationId xmlns:a16="http://schemas.microsoft.com/office/drawing/2014/main" id="{69D52D49-1571-D6A8-19E0-CA179553A8BD}"/>
              </a:ext>
            </a:extLst>
          </p:cNvPr>
          <p:cNvSpPr>
            <a:spLocks noGrp="1"/>
          </p:cNvSpPr>
          <p:nvPr>
            <p:ph idx="1"/>
          </p:nvPr>
        </p:nvSpPr>
        <p:spPr/>
        <p:txBody>
          <a:bodyPr/>
          <a:lstStyle/>
          <a:p>
            <a:pPr algn="just"/>
            <a:r>
              <a:rPr lang="hr-HR"/>
              <a:t>ODLUKA KOMISIJE (EU) 2020/1803 </a:t>
            </a:r>
            <a:r>
              <a:rPr lang="az-Cyrl-AZ"/>
              <a:t>о</a:t>
            </a:r>
            <a:r>
              <a:rPr lang="hr-HR"/>
              <a:t>d 27. studenoga 2020. o utvrđivanju mjerila za dodjelu znaka za okoliš EU-a za proizvode od tiskanog papira, proizvode od papira za pisanje i papirnate vrećice</a:t>
            </a:r>
          </a:p>
          <a:p>
            <a:pPr algn="just"/>
            <a:r>
              <a:rPr lang="hr-HR">
                <a:hlinkClick r:id="rId2"/>
              </a:rPr>
              <a:t>https://eur-lex.europa.eu/legal-content/HR/TXT/PDF/?uri=CELEX:32020D1803</a:t>
            </a:r>
            <a:r>
              <a:rPr lang="hr-HR"/>
              <a:t> </a:t>
            </a:r>
          </a:p>
        </p:txBody>
      </p:sp>
    </p:spTree>
    <p:extLst>
      <p:ext uri="{BB962C8B-B14F-4D97-AF65-F5344CB8AC3E}">
        <p14:creationId xmlns:p14="http://schemas.microsoft.com/office/powerpoint/2010/main" val="794096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1D30-5283-3E97-0441-53AF345B4964}"/>
              </a:ext>
            </a:extLst>
          </p:cNvPr>
          <p:cNvSpPr>
            <a:spLocks noGrp="1"/>
          </p:cNvSpPr>
          <p:nvPr>
            <p:ph type="title"/>
          </p:nvPr>
        </p:nvSpPr>
        <p:spPr/>
        <p:txBody>
          <a:bodyPr/>
          <a:lstStyle/>
          <a:p>
            <a:r>
              <a:rPr lang="hr-HR"/>
              <a:t>Mjerila za dodjelu znaka za okoliš EU-a</a:t>
            </a:r>
          </a:p>
        </p:txBody>
      </p:sp>
      <p:sp>
        <p:nvSpPr>
          <p:cNvPr id="3" name="Content Placeholder 2">
            <a:extLst>
              <a:ext uri="{FF2B5EF4-FFF2-40B4-BE49-F238E27FC236}">
                <a16:creationId xmlns:a16="http://schemas.microsoft.com/office/drawing/2014/main" id="{6541B6A3-D8E0-3CB1-1123-FE8540779D38}"/>
              </a:ext>
            </a:extLst>
          </p:cNvPr>
          <p:cNvSpPr>
            <a:spLocks noGrp="1"/>
          </p:cNvSpPr>
          <p:nvPr>
            <p:ph idx="1"/>
          </p:nvPr>
        </p:nvSpPr>
        <p:spPr>
          <a:xfrm>
            <a:off x="1044933" y="1772348"/>
            <a:ext cx="10102134" cy="3809462"/>
          </a:xfrm>
        </p:spPr>
        <p:txBody>
          <a:bodyPr>
            <a:normAutofit fontScale="85000" lnSpcReduction="20000"/>
          </a:bodyPr>
          <a:lstStyle/>
          <a:p>
            <a:pPr marL="514350" indent="-514350">
              <a:buAutoNum type="arabicPeriod"/>
            </a:pPr>
            <a:r>
              <a:rPr lang="hr-HR" noProof="0"/>
              <a:t>Podloga </a:t>
            </a:r>
          </a:p>
          <a:p>
            <a:pPr marL="514350" indent="-514350">
              <a:buAutoNum type="arabicPeriod"/>
            </a:pPr>
            <a:r>
              <a:rPr lang="hr-HR" noProof="0"/>
              <a:t>Ograničene tvari</a:t>
            </a:r>
          </a:p>
          <a:p>
            <a:pPr marL="514350" indent="-514350">
              <a:buAutoNum type="arabicPeriod"/>
            </a:pPr>
            <a:r>
              <a:rPr lang="hr-HR" noProof="0"/>
              <a:t>Mogućnost recikliranja</a:t>
            </a:r>
          </a:p>
          <a:p>
            <a:pPr marL="514350" indent="-514350">
              <a:buAutoNum type="arabicPeriod"/>
            </a:pPr>
            <a:r>
              <a:rPr lang="hr-HR" noProof="0"/>
              <a:t>Emisije</a:t>
            </a:r>
          </a:p>
          <a:p>
            <a:pPr marL="514350" indent="-514350">
              <a:buAutoNum type="arabicPeriod"/>
            </a:pPr>
            <a:r>
              <a:rPr lang="hr-HR" noProof="0"/>
              <a:t>Otpad</a:t>
            </a:r>
          </a:p>
          <a:p>
            <a:pPr marL="514350" indent="-514350">
              <a:buAutoNum type="arabicPeriod"/>
            </a:pPr>
            <a:r>
              <a:rPr lang="hr-HR" noProof="0"/>
              <a:t>Potrošnja energije</a:t>
            </a:r>
          </a:p>
          <a:p>
            <a:pPr marL="514350" indent="-514350">
              <a:buAutoNum type="arabicPeriod"/>
            </a:pPr>
            <a:r>
              <a:rPr lang="hr-HR" noProof="0"/>
              <a:t>Osposobljavanje</a:t>
            </a:r>
          </a:p>
          <a:p>
            <a:pPr marL="514350" indent="-514350">
              <a:buAutoNum type="arabicPeriod"/>
            </a:pPr>
            <a:r>
              <a:rPr lang="hr-HR" noProof="0"/>
              <a:t>Prikladnost za upotrebu</a:t>
            </a:r>
          </a:p>
          <a:p>
            <a:pPr marL="514350" indent="-514350">
              <a:buAutoNum type="arabicPeriod"/>
            </a:pPr>
            <a:r>
              <a:rPr lang="hr-HR" noProof="0"/>
              <a:t>Informacije na proizvodu</a:t>
            </a:r>
          </a:p>
          <a:p>
            <a:pPr marL="514350" indent="-514350">
              <a:buAutoNum type="arabicPeriod"/>
            </a:pPr>
            <a:r>
              <a:rPr lang="hr-HR" noProof="0"/>
              <a:t>Informacije koje se pojavljuju na znaku za okoliš EU-a. </a:t>
            </a:r>
          </a:p>
          <a:p>
            <a:pPr marL="514350" indent="-514350">
              <a:buAutoNum type="arabicPeriod"/>
            </a:pPr>
            <a:endParaRPr lang="hr-HR"/>
          </a:p>
        </p:txBody>
      </p:sp>
    </p:spTree>
    <p:extLst>
      <p:ext uri="{BB962C8B-B14F-4D97-AF65-F5344CB8AC3E}">
        <p14:creationId xmlns:p14="http://schemas.microsoft.com/office/powerpoint/2010/main" val="572571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456-9051-25E0-9EA0-CEEC0DA7BC7A}"/>
              </a:ext>
            </a:extLst>
          </p:cNvPr>
          <p:cNvSpPr>
            <a:spLocks noGrp="1"/>
          </p:cNvSpPr>
          <p:nvPr>
            <p:ph type="title"/>
          </p:nvPr>
        </p:nvSpPr>
        <p:spPr>
          <a:xfrm>
            <a:off x="838200" y="365124"/>
            <a:ext cx="8525759" cy="1325563"/>
          </a:xfrm>
        </p:spPr>
        <p:txBody>
          <a:bodyPr anchor="ctr">
            <a:normAutofit/>
          </a:bodyPr>
          <a:lstStyle/>
          <a:p>
            <a:r>
              <a:rPr lang="hr-HR" noProof="0"/>
              <a:t>Što obuhvaća zelena javna nabava</a:t>
            </a:r>
          </a:p>
        </p:txBody>
      </p:sp>
      <p:pic>
        <p:nvPicPr>
          <p:cNvPr id="5" name="Content Placeholder 4" descr="Coconut skincare products and sliced coconut stack">
            <a:extLst>
              <a:ext uri="{FF2B5EF4-FFF2-40B4-BE49-F238E27FC236}">
                <a16:creationId xmlns:a16="http://schemas.microsoft.com/office/drawing/2014/main" id="{CBDF7ED0-0178-4932-8CCD-A3F907D91A82}"/>
              </a:ext>
            </a:extLst>
          </p:cNvPr>
          <p:cNvPicPr>
            <a:picLocks noGrp="1" noChangeAspect="1"/>
          </p:cNvPicPr>
          <p:nvPr>
            <p:ph sz="half" idx="1"/>
          </p:nvPr>
        </p:nvPicPr>
        <p:blipFill>
          <a:blip r:embed="rId3"/>
          <a:srcRect r="14855" b="-3"/>
          <a:stretch/>
        </p:blipFill>
        <p:spPr>
          <a:xfrm>
            <a:off x="838200" y="1825625"/>
            <a:ext cx="5181600" cy="4351338"/>
          </a:xfrm>
          <a:noFill/>
        </p:spPr>
      </p:pic>
      <p:sp>
        <p:nvSpPr>
          <p:cNvPr id="4" name="Content Placeholder 3">
            <a:extLst>
              <a:ext uri="{FF2B5EF4-FFF2-40B4-BE49-F238E27FC236}">
                <a16:creationId xmlns:a16="http://schemas.microsoft.com/office/drawing/2014/main" id="{0DD2D991-B55E-5C2A-0F00-171D436D5F26}"/>
              </a:ext>
            </a:extLst>
          </p:cNvPr>
          <p:cNvSpPr>
            <a:spLocks noGrp="1"/>
          </p:cNvSpPr>
          <p:nvPr>
            <p:ph sz="half" idx="2"/>
          </p:nvPr>
        </p:nvSpPr>
        <p:spPr>
          <a:xfrm>
            <a:off x="6172200" y="1825625"/>
            <a:ext cx="5181600" cy="4351338"/>
          </a:xfrm>
        </p:spPr>
        <p:txBody>
          <a:bodyPr>
            <a:normAutofit/>
          </a:bodyPr>
          <a:lstStyle/>
          <a:p>
            <a:r>
              <a:rPr lang="hr-HR" sz="2400" noProof="0"/>
              <a:t>Zelena javna nabava ima za cilj smanjiti utjecaj na okoliš.</a:t>
            </a:r>
          </a:p>
          <a:p>
            <a:r>
              <a:rPr lang="hr-HR" sz="2400" noProof="0"/>
              <a:t>Uključuje odabir proizvoda i usluga s minimalnim ekološkim otiscima.</a:t>
            </a:r>
          </a:p>
          <a:p>
            <a:r>
              <a:rPr lang="hr-HR" sz="2400" noProof="0"/>
              <a:t>Naručitelji koriste zelenu nabavu za poticanje održivih praksi.</a:t>
            </a:r>
          </a:p>
          <a:p>
            <a:r>
              <a:rPr lang="hr-HR" sz="2400" noProof="0"/>
              <a:t>Ovaj pristup promiče inovacije i podržava zelene tehnologije.</a:t>
            </a:r>
          </a:p>
          <a:p>
            <a:r>
              <a:rPr lang="hr-HR" sz="2400" noProof="0"/>
              <a:t>Usklađuje javnu potrošnju s ekološkim i društvenim ciljevima</a:t>
            </a:r>
          </a:p>
        </p:txBody>
      </p:sp>
    </p:spTree>
    <p:extLst>
      <p:ext uri="{BB962C8B-B14F-4D97-AF65-F5344CB8AC3E}">
        <p14:creationId xmlns:p14="http://schemas.microsoft.com/office/powerpoint/2010/main" val="429050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2CA42-8FB6-03E8-64DD-F0D0F8AA5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15ED6-C410-387C-18AA-2635AE4730C0}"/>
              </a:ext>
            </a:extLst>
          </p:cNvPr>
          <p:cNvSpPr>
            <a:spLocks noGrp="1"/>
          </p:cNvSpPr>
          <p:nvPr>
            <p:ph type="title"/>
          </p:nvPr>
        </p:nvSpPr>
        <p:spPr>
          <a:xfrm>
            <a:off x="1612641" y="776433"/>
            <a:ext cx="9534426" cy="995915"/>
          </a:xfrm>
        </p:spPr>
        <p:txBody>
          <a:bodyPr anchor="ctr">
            <a:normAutofit/>
          </a:bodyPr>
          <a:lstStyle/>
          <a:p>
            <a:r>
              <a:rPr lang="hr-HR"/>
              <a:t>Primjer 1 – tehnička specifikacija</a:t>
            </a:r>
          </a:p>
        </p:txBody>
      </p:sp>
      <p:graphicFrame>
        <p:nvGraphicFramePr>
          <p:cNvPr id="6" name="Table 5">
            <a:extLst>
              <a:ext uri="{FF2B5EF4-FFF2-40B4-BE49-F238E27FC236}">
                <a16:creationId xmlns:a16="http://schemas.microsoft.com/office/drawing/2014/main" id="{60FBBF52-1976-B61E-A62F-8439AF1CED24}"/>
              </a:ext>
            </a:extLst>
          </p:cNvPr>
          <p:cNvGraphicFramePr>
            <a:graphicFrameLocks noGrp="1"/>
          </p:cNvGraphicFramePr>
          <p:nvPr>
            <p:extLst>
              <p:ext uri="{D42A27DB-BD31-4B8C-83A1-F6EECF244321}">
                <p14:modId xmlns:p14="http://schemas.microsoft.com/office/powerpoint/2010/main" val="3892478950"/>
              </p:ext>
            </p:extLst>
          </p:nvPr>
        </p:nvGraphicFramePr>
        <p:xfrm>
          <a:off x="961204" y="1623395"/>
          <a:ext cx="9993734" cy="3386600"/>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sz="1800" b="1" i="0" kern="1200" noProof="0">
                          <a:solidFill>
                            <a:schemeClr val="lt1"/>
                          </a:solidFill>
                          <a:effectLst/>
                          <a:latin typeface="+mn-lt"/>
                          <a:ea typeface="+mn-ea"/>
                          <a:cs typeface="+mn-cs"/>
                        </a:rPr>
                        <a:t>MJERILO 3. – MOGUĆNOST RECIKLIRANJA </a:t>
                      </a:r>
                    </a:p>
                    <a:p>
                      <a:r>
                        <a:rPr lang="en-GB"/>
                        <a:t>3.1. </a:t>
                      </a:r>
                      <a:r>
                        <a:rPr lang="hr-HR" noProof="0"/>
                        <a:t>Mogućnost odstranjivanja dijelova koji nisu od papira</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kriterija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fontAlgn="base"/>
                      <a:r>
                        <a:rPr lang="hr-HR" sz="1400" noProof="0"/>
                        <a:t>Dijelovi proizvoda od papira za pisanje koji nisu od papira, na primjer metalni nosači ili plastični omoti, moraju se moći jednostavno odstraniti kako bi se osiguralo da ti sastavni dijelovi ne otežavaju proces recikliranja. </a:t>
                      </a:r>
                      <a:endParaRPr lang="hr-HR" sz="1400" b="0" i="0" kern="1200" cap="none" spc="0" noProof="0">
                        <a:solidFill>
                          <a:schemeClr val="tx1"/>
                        </a:solidFill>
                        <a:effectLst/>
                        <a:latin typeface="+mn-lt"/>
                        <a:ea typeface="+mn-ea"/>
                        <a:cs typeface="+mn-cs"/>
                      </a:endParaRP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rPr>
                        <a:t>Ponuditelj dostavlja Izjavu od proizvođača ili poduzeća za prikupljanje papira ili poduzeća za recikliranje ili jednakovrijedne organizacije. </a:t>
                      </a:r>
                    </a:p>
                    <a:p>
                      <a:r>
                        <a:rPr lang="hr-HR" sz="1400" b="0" i="0" kern="1200" cap="none" spc="0" noProof="0">
                          <a:solidFill>
                            <a:schemeClr val="tx1"/>
                          </a:solidFill>
                          <a:effectLst/>
                          <a:latin typeface="+mn-lt"/>
                          <a:ea typeface="+mn-ea"/>
                          <a:cs typeface="+mn-cs"/>
                        </a:rPr>
                        <a:t>Izjava mora biti potkrijepljena popisom materijala koji nisu od papira, a upotrijebljeni su u proizvodu. </a:t>
                      </a:r>
                      <a:endParaRPr lang="hr-HR" sz="1400" cap="none" spc="0" noProof="0">
                        <a:solidFill>
                          <a:schemeClr val="tx1"/>
                        </a:solidFill>
                      </a:endParaRP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proizvode od tiskanog papira, proizvode od papira za pisanje i papirnate vrećice kako je utvrđeno Odlukom Komisije (EU) 2020/1803.</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39062857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1D47-A971-2901-015B-CBA72EDF2843}"/>
              </a:ext>
            </a:extLst>
          </p:cNvPr>
          <p:cNvSpPr>
            <a:spLocks noGrp="1"/>
          </p:cNvSpPr>
          <p:nvPr>
            <p:ph type="title"/>
          </p:nvPr>
        </p:nvSpPr>
        <p:spPr>
          <a:xfrm>
            <a:off x="1612641" y="776433"/>
            <a:ext cx="9534426" cy="995915"/>
          </a:xfrm>
        </p:spPr>
        <p:txBody>
          <a:bodyPr anchor="ctr">
            <a:normAutofit/>
          </a:bodyPr>
          <a:lstStyle/>
          <a:p>
            <a:r>
              <a:rPr lang="hr-HR"/>
              <a:t>Primjer 2 – tehnička specifikacija</a:t>
            </a:r>
          </a:p>
        </p:txBody>
      </p:sp>
      <p:graphicFrame>
        <p:nvGraphicFramePr>
          <p:cNvPr id="6" name="Table 5">
            <a:extLst>
              <a:ext uri="{FF2B5EF4-FFF2-40B4-BE49-F238E27FC236}">
                <a16:creationId xmlns:a16="http://schemas.microsoft.com/office/drawing/2014/main" id="{B3E2A971-9E79-7B25-47D4-1EC2890F2D0F}"/>
              </a:ext>
            </a:extLst>
          </p:cNvPr>
          <p:cNvGraphicFramePr>
            <a:graphicFrameLocks noGrp="1"/>
          </p:cNvGraphicFramePr>
          <p:nvPr>
            <p:extLst>
              <p:ext uri="{D42A27DB-BD31-4B8C-83A1-F6EECF244321}">
                <p14:modId xmlns:p14="http://schemas.microsoft.com/office/powerpoint/2010/main" val="565767423"/>
              </p:ext>
            </p:extLst>
          </p:nvPr>
        </p:nvGraphicFramePr>
        <p:xfrm>
          <a:off x="961204" y="1623395"/>
          <a:ext cx="9993734" cy="3967574"/>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sz="1800" b="1" i="0" kern="1200" noProof="0">
                          <a:solidFill>
                            <a:schemeClr val="lt1"/>
                          </a:solidFill>
                          <a:effectLst/>
                          <a:latin typeface="+mn-lt"/>
                          <a:ea typeface="+mn-ea"/>
                          <a:cs typeface="+mn-cs"/>
                        </a:rPr>
                        <a:t>MJERILO 3. – MOGUĆNOST RECIKLIRANJA </a:t>
                      </a:r>
                    </a:p>
                    <a:p>
                      <a:r>
                        <a:rPr lang="hr-HR" sz="1800" b="1" i="0" kern="1200" noProof="0">
                          <a:solidFill>
                            <a:schemeClr val="lt1"/>
                          </a:solidFill>
                          <a:effectLst/>
                          <a:latin typeface="+mn-lt"/>
                          <a:ea typeface="+mn-ea"/>
                          <a:cs typeface="+mn-cs"/>
                        </a:rPr>
                        <a:t>3.3. Mogućnost uklanjanja tinte kao kriterij zelene javne nabave </a:t>
                      </a: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kriterija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2301188">
                <a:tc>
                  <a:txBody>
                    <a:bodyPr/>
                    <a:lstStyle/>
                    <a:p>
                      <a:pPr fontAlgn="base"/>
                      <a:r>
                        <a:rPr lang="hr-HR" sz="1400" b="0" i="0" kern="1200" cap="none" spc="0" noProof="0">
                          <a:solidFill>
                            <a:schemeClr val="tx1"/>
                          </a:solidFill>
                          <a:effectLst/>
                          <a:latin typeface="+mn-lt"/>
                          <a:ea typeface="+mn-ea"/>
                          <a:cs typeface="+mn-cs"/>
                        </a:rPr>
                        <a:t>Ovaj se kriterij primjenjuje na proizvode od tiskanog papira i omotnice od bijelog papira. Mora se moći dokazati mogućnost uklanjanja tinte.</a:t>
                      </a:r>
                    </a:p>
                    <a:p>
                      <a:pPr fontAlgn="base"/>
                      <a:r>
                        <a:rPr lang="hr-HR" sz="1400" b="0" i="0" kern="1200" cap="none" spc="0" noProof="0">
                          <a:solidFill>
                            <a:schemeClr val="tx1"/>
                          </a:solidFill>
                          <a:effectLst/>
                          <a:latin typeface="+mn-lt"/>
                          <a:ea typeface="+mn-ea"/>
                          <a:cs typeface="+mn-cs"/>
                        </a:rPr>
                        <a:t> </a:t>
                      </a:r>
                    </a:p>
                    <a:p>
                      <a:pPr fontAlgn="base"/>
                      <a:r>
                        <a:rPr lang="hr-HR" sz="1400" b="0" i="0" kern="1200" cap="none" spc="0" noProof="0">
                          <a:solidFill>
                            <a:schemeClr val="tx1"/>
                          </a:solidFill>
                          <a:effectLst/>
                          <a:latin typeface="+mn-lt"/>
                          <a:ea typeface="+mn-ea"/>
                          <a:cs typeface="+mn-cs"/>
                        </a:rPr>
                        <a:t>Smatra se da tiskani proizvod ispunjava taj kriterij ako svi analizirani pojedinačni parametri imaju pozitivan rezultat, a konačni broj bodova iznosi najmanje 51 u Sustavu bodovanja mogućnosti uklanjanja tinte Europskog vijeća za recikliranje papira (EPRC) ili jednakovrijednom sustavu. Omotnice se izuzimaju od ispitivanja mogućnosti uklanjanja tinte.</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rPr>
                        <a:t>Ponuditelj dostavlja vlastitu ili Izjavu od proizvođača o sukladnosti u skladu sa smjernicama Europskog vijeća za recikliranje papira (EPRC). Tiskarske tehnologije odnosno tinte moraju se ispitati na vrstama papira koje se upotrebljavaju u proizvodu. Potvrda o ispitivanju može se upotrijebiti za otiske istom tintom na istoj vrsti podloge ako je pokrivenost proizvoda tintom jednaka ili manja nego na ispitivanom proizvodu. Proizvodi kojima je dodijeljena oznaka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proizvode od tiskanog papira, proizvode od papira za pisanje i papirnate vrećice, prihvatljiv je obzirom da se smatra da je u skladu sa zahtjevima.</a:t>
                      </a:r>
                      <a:endParaRPr lang="hr-HR" sz="1400" cap="none" spc="0" noProof="0">
                        <a:solidFill>
                          <a:schemeClr val="tx1"/>
                        </a:solidFill>
                      </a:endParaRP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proizvode od tiskanog papira, proizvode od papira za pisanje i papirnate vrećice kako je utvrđeno Odlukom Komisije (EU) 2020/1803.</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403958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7A93C-2B47-2315-8BE7-BD4DFD3B3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780797-32CB-A1D2-00FC-CE9822D6CD4F}"/>
              </a:ext>
            </a:extLst>
          </p:cNvPr>
          <p:cNvSpPr>
            <a:spLocks noGrp="1"/>
          </p:cNvSpPr>
          <p:nvPr>
            <p:ph type="title"/>
          </p:nvPr>
        </p:nvSpPr>
        <p:spPr>
          <a:xfrm>
            <a:off x="1612641" y="776433"/>
            <a:ext cx="9534426" cy="995915"/>
          </a:xfrm>
        </p:spPr>
        <p:txBody>
          <a:bodyPr anchor="ctr">
            <a:normAutofit/>
          </a:bodyPr>
          <a:lstStyle/>
          <a:p>
            <a:r>
              <a:rPr lang="hr-HR"/>
              <a:t>Primjer 3 – uvjet sposobnosti?</a:t>
            </a:r>
          </a:p>
        </p:txBody>
      </p:sp>
      <p:graphicFrame>
        <p:nvGraphicFramePr>
          <p:cNvPr id="6" name="Table 5">
            <a:extLst>
              <a:ext uri="{FF2B5EF4-FFF2-40B4-BE49-F238E27FC236}">
                <a16:creationId xmlns:a16="http://schemas.microsoft.com/office/drawing/2014/main" id="{DFAFECDC-EF70-6F8D-AC3C-E083EE36969C}"/>
              </a:ext>
            </a:extLst>
          </p:cNvPr>
          <p:cNvGraphicFramePr>
            <a:graphicFrameLocks noGrp="1"/>
          </p:cNvGraphicFramePr>
          <p:nvPr>
            <p:extLst>
              <p:ext uri="{D42A27DB-BD31-4B8C-83A1-F6EECF244321}">
                <p14:modId xmlns:p14="http://schemas.microsoft.com/office/powerpoint/2010/main" val="1525758159"/>
              </p:ext>
            </p:extLst>
          </p:nvPr>
        </p:nvGraphicFramePr>
        <p:xfrm>
          <a:off x="744718" y="1698809"/>
          <a:ext cx="10614581" cy="4102648"/>
        </p:xfrm>
        <a:graphic>
          <a:graphicData uri="http://schemas.openxmlformats.org/drawingml/2006/table">
            <a:tbl>
              <a:tblPr firstRow="1" bandRow="1">
                <a:solidFill>
                  <a:srgbClr val="F2F2F2">
                    <a:alpha val="30196"/>
                  </a:srgbClr>
                </a:solidFill>
                <a:tableStyleId>{5C22544A-7EE6-4342-B048-85BDC9FD1C3A}</a:tableStyleId>
              </a:tblPr>
              <a:tblGrid>
                <a:gridCol w="3677041">
                  <a:extLst>
                    <a:ext uri="{9D8B030D-6E8A-4147-A177-3AD203B41FA5}">
                      <a16:colId xmlns:a16="http://schemas.microsoft.com/office/drawing/2014/main" val="2522764511"/>
                    </a:ext>
                  </a:extLst>
                </a:gridCol>
                <a:gridCol w="6937540">
                  <a:extLst>
                    <a:ext uri="{9D8B030D-6E8A-4147-A177-3AD203B41FA5}">
                      <a16:colId xmlns:a16="http://schemas.microsoft.com/office/drawing/2014/main" val="2665055469"/>
                    </a:ext>
                  </a:extLst>
                </a:gridCol>
              </a:tblGrid>
              <a:tr h="388087">
                <a:tc gridSpan="2">
                  <a:txBody>
                    <a:bodyPr/>
                    <a:lstStyle/>
                    <a:p>
                      <a:r>
                        <a:rPr lang="hr-HR" noProof="0"/>
                        <a:t>MJERILO 6. – POTROŠNJA ENERGIJE</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kriterija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2301188">
                <a:tc>
                  <a:txBody>
                    <a:bodyPr/>
                    <a:lstStyle/>
                    <a:p>
                      <a:pPr fontAlgn="base"/>
                      <a:r>
                        <a:rPr lang="hr-HR" sz="1400" b="0" i="0" kern="1200" cap="none" spc="0" noProof="0">
                          <a:solidFill>
                            <a:schemeClr val="tx1"/>
                          </a:solidFill>
                          <a:effectLst/>
                          <a:latin typeface="+mn-lt"/>
                          <a:ea typeface="+mn-ea"/>
                          <a:cs typeface="+mn-cs"/>
                        </a:rPr>
                        <a:t>Postrojenje u kojem se proizvodi proizvod sa znakom za okoliš EU-a mora imati uspostavljen sustav gospodarenja energijom koji obuhvaća sve uređaje koji troše energiju (uključujući strojeve, rasvjetu, klimatizaciju, hlađenje).</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rPr>
                        <a:t>Ponuditelj dostavlja izjavu o sukladnosti za proizvodno postrojenje potkrijepljenu opisom sustava gospodarenja energijom.</a:t>
                      </a:r>
                    </a:p>
                    <a:p>
                      <a:r>
                        <a:rPr lang="hr-HR" sz="1400" b="0" i="0" kern="1200" cap="none" spc="0" noProof="0">
                          <a:solidFill>
                            <a:schemeClr val="tx1"/>
                          </a:solidFill>
                          <a:effectLst/>
                          <a:latin typeface="+mn-lt"/>
                          <a:ea typeface="+mn-ea"/>
                          <a:cs typeface="+mn-cs"/>
                        </a:rPr>
                        <a:t>Smatra se da je ponuditelj certificiran u skladu s normom ISO 50001, EN 16247 ili jednakovrijednom normom/sustavom ispunio taj zahtjev.</a:t>
                      </a:r>
                    </a:p>
                    <a:p>
                      <a:endParaRPr lang="hr-HR" sz="1400" b="0" i="0" kern="1200" cap="none" spc="0" noProof="0">
                        <a:solidFill>
                          <a:schemeClr val="tx1"/>
                        </a:solidFill>
                        <a:effectLst/>
                        <a:latin typeface="+mn-lt"/>
                        <a:ea typeface="+mn-ea"/>
                        <a:cs typeface="+mn-cs"/>
                      </a:endParaRPr>
                    </a:p>
                    <a:p>
                      <a:r>
                        <a:rPr lang="hr-HR" sz="1400" b="0" i="0" kern="1200" cap="none" spc="0" noProof="0">
                          <a:solidFill>
                            <a:schemeClr val="tx1"/>
                          </a:solidFill>
                          <a:effectLst/>
                          <a:latin typeface="+mn-lt"/>
                          <a:ea typeface="+mn-ea"/>
                          <a:cs typeface="+mn-cs"/>
                        </a:rPr>
                        <a:t>Smatra se da je ponuditelj registriran u EMAS-u ispunio taj zahtjev ako je uključivanje gospodarenja energijom koje ulazi u područje primjene sustava EMAS dokumentirano u izjavi o okolišu u sustavu EMAS za proizvodna postrojenja.</a:t>
                      </a:r>
                    </a:p>
                    <a:p>
                      <a:endParaRPr lang="hr-HR" sz="1400" b="0" i="0" kern="1200" cap="none" spc="0" noProof="0">
                        <a:solidFill>
                          <a:schemeClr val="tx1"/>
                        </a:solidFill>
                        <a:effectLst/>
                        <a:latin typeface="+mn-lt"/>
                        <a:ea typeface="+mn-ea"/>
                        <a:cs typeface="+mn-cs"/>
                      </a:endParaRPr>
                    </a:p>
                    <a:p>
                      <a:r>
                        <a:rPr lang="hr-HR" sz="1400" b="0" i="0" kern="1200" cap="none" spc="0" noProof="0">
                          <a:solidFill>
                            <a:schemeClr val="tx1"/>
                          </a:solidFill>
                          <a:effectLst/>
                          <a:latin typeface="+mn-lt"/>
                          <a:ea typeface="+mn-ea"/>
                          <a:cs typeface="+mn-cs"/>
                        </a:rPr>
                        <a:t>Smatra se da je ponuditelj certificiran u skladu s normom ISO 14001 ispunio to mjerilo ako je uključivanje plana gospodarenja energijom u dovoljnoj mjeri obuhvaćeno certifikatom u skladu s normom ISO 14001 za proizvodno postrojenje.</a:t>
                      </a:r>
                      <a:endParaRPr lang="hr-HR" sz="1400" cap="none" spc="0" noProof="0">
                        <a:solidFill>
                          <a:schemeClr val="tx1"/>
                        </a:solidFill>
                      </a:endParaRP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proizvode od tiskanog papira, proizvode od papira za pisanje i papirnate vrećice kako je utvrđeno Odlukom Komisije (EU) 2020/1803.</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3354847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E7164-B2E7-7F0F-BCA1-79A2DC6B8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1E909-A127-805E-4599-78527FE5333C}"/>
              </a:ext>
            </a:extLst>
          </p:cNvPr>
          <p:cNvSpPr>
            <a:spLocks noGrp="1"/>
          </p:cNvSpPr>
          <p:nvPr>
            <p:ph type="title"/>
          </p:nvPr>
        </p:nvSpPr>
        <p:spPr>
          <a:xfrm>
            <a:off x="904973" y="776433"/>
            <a:ext cx="10242094" cy="995915"/>
          </a:xfrm>
        </p:spPr>
        <p:txBody>
          <a:bodyPr anchor="ctr">
            <a:normAutofit fontScale="90000"/>
          </a:bodyPr>
          <a:lstStyle/>
          <a:p>
            <a:r>
              <a:rPr lang="hr-HR"/>
              <a:t>Primjer 4 – uvjet sposobnosti? ENP stručnjaci?</a:t>
            </a:r>
          </a:p>
        </p:txBody>
      </p:sp>
      <p:graphicFrame>
        <p:nvGraphicFramePr>
          <p:cNvPr id="6" name="Table 5">
            <a:extLst>
              <a:ext uri="{FF2B5EF4-FFF2-40B4-BE49-F238E27FC236}">
                <a16:creationId xmlns:a16="http://schemas.microsoft.com/office/drawing/2014/main" id="{749D9A14-DEDA-804C-AC74-EE3D4DE35EC8}"/>
              </a:ext>
            </a:extLst>
          </p:cNvPr>
          <p:cNvGraphicFramePr>
            <a:graphicFrameLocks noGrp="1"/>
          </p:cNvGraphicFramePr>
          <p:nvPr>
            <p:extLst>
              <p:ext uri="{D42A27DB-BD31-4B8C-83A1-F6EECF244321}">
                <p14:modId xmlns:p14="http://schemas.microsoft.com/office/powerpoint/2010/main" val="2277459786"/>
              </p:ext>
            </p:extLst>
          </p:nvPr>
        </p:nvGraphicFramePr>
        <p:xfrm>
          <a:off x="744718" y="1698809"/>
          <a:ext cx="10614581" cy="3169784"/>
        </p:xfrm>
        <a:graphic>
          <a:graphicData uri="http://schemas.openxmlformats.org/drawingml/2006/table">
            <a:tbl>
              <a:tblPr firstRow="1" bandRow="1">
                <a:solidFill>
                  <a:srgbClr val="F2F2F2">
                    <a:alpha val="30196"/>
                  </a:srgbClr>
                </a:solidFill>
                <a:tableStyleId>{5C22544A-7EE6-4342-B048-85BDC9FD1C3A}</a:tableStyleId>
              </a:tblPr>
              <a:tblGrid>
                <a:gridCol w="3677041">
                  <a:extLst>
                    <a:ext uri="{9D8B030D-6E8A-4147-A177-3AD203B41FA5}">
                      <a16:colId xmlns:a16="http://schemas.microsoft.com/office/drawing/2014/main" val="2522764511"/>
                    </a:ext>
                  </a:extLst>
                </a:gridCol>
                <a:gridCol w="6937540">
                  <a:extLst>
                    <a:ext uri="{9D8B030D-6E8A-4147-A177-3AD203B41FA5}">
                      <a16:colId xmlns:a16="http://schemas.microsoft.com/office/drawing/2014/main" val="2665055469"/>
                    </a:ext>
                  </a:extLst>
                </a:gridCol>
              </a:tblGrid>
              <a:tr h="388087">
                <a:tc gridSpan="2">
                  <a:txBody>
                    <a:bodyPr/>
                    <a:lstStyle/>
                    <a:p>
                      <a:r>
                        <a:rPr lang="en-GB" sz="1800" b="1" i="0" kern="1200">
                          <a:solidFill>
                            <a:schemeClr val="lt1"/>
                          </a:solidFill>
                          <a:effectLst/>
                          <a:latin typeface="+mn-lt"/>
                          <a:ea typeface="+mn-ea"/>
                          <a:cs typeface="+mn-cs"/>
                        </a:rPr>
                        <a:t>MJERILO 7. – OSPOSOBLJAVANJE</a:t>
                      </a:r>
                      <a:r>
                        <a:rPr lang="hr-HR" sz="1800" b="1" i="0" kern="1200">
                          <a:solidFill>
                            <a:schemeClr val="lt1"/>
                          </a:solidFill>
                          <a:effectLst/>
                          <a:latin typeface="+mn-lt"/>
                          <a:ea typeface="+mn-ea"/>
                          <a:cs typeface="+mn-cs"/>
                        </a:rPr>
                        <a:t> </a:t>
                      </a:r>
                      <a:endParaRPr lang="hr-HR" sz="1400" b="0" cap="none" spc="0" noProof="0">
                        <a:solidFill>
                          <a:schemeClr val="bg1"/>
                        </a:solidFill>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kriterija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77718">
                <a:tc>
                  <a:txBody>
                    <a:bodyPr/>
                    <a:lstStyle/>
                    <a:p>
                      <a:pPr algn="just"/>
                      <a:r>
                        <a:rPr lang="hr-HR" sz="1400"/>
                        <a:t>Svim relevantnim članovima osoblja koji sudjeluju u svakodnevnom radu proizvodnog postrojenja prenosi se znanje potrebno kako bi se osiguralo ispunjavanje i kontinuirano poboljšanje zahtjeva za dodjelu znaka za okoliš.</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r>
                        <a:rPr lang="hr-HR" sz="1400"/>
                        <a:t>Ocjenjivanje i verifikacija: Ponuditelj dostavlja izjavu o sukladnosti s tim mjerilom zajedno s pojedinostima o programu osposobljavanja, njegov sadržaj i napomenu o tome koji su članovi osoblja prošli program osposobljavanja i kada. Podnositelj zahtjeva dostavlja nadležnom tijelu i uzorak materijala za osposobljavanje.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proizvode od tiskanog papira, proizvode od papira za pisanje i papirnate vrećice kako je utvrđeno Odlukom Komisije (EU) 2020/1803.</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2501083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5FDF8-0D76-EC2C-9774-0517C36E6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89CDFA-243D-A03C-620C-684B6FDD7339}"/>
              </a:ext>
            </a:extLst>
          </p:cNvPr>
          <p:cNvSpPr>
            <a:spLocks noGrp="1"/>
          </p:cNvSpPr>
          <p:nvPr>
            <p:ph type="title"/>
          </p:nvPr>
        </p:nvSpPr>
        <p:spPr>
          <a:xfrm>
            <a:off x="904973" y="776433"/>
            <a:ext cx="10242094" cy="995915"/>
          </a:xfrm>
        </p:spPr>
        <p:txBody>
          <a:bodyPr anchor="ctr">
            <a:normAutofit/>
          </a:bodyPr>
          <a:lstStyle/>
          <a:p>
            <a:r>
              <a:rPr lang="hr-HR"/>
              <a:t>Primjer 5 – ugovorne odredbe?</a:t>
            </a:r>
          </a:p>
        </p:txBody>
      </p:sp>
      <p:graphicFrame>
        <p:nvGraphicFramePr>
          <p:cNvPr id="6" name="Table 5">
            <a:extLst>
              <a:ext uri="{FF2B5EF4-FFF2-40B4-BE49-F238E27FC236}">
                <a16:creationId xmlns:a16="http://schemas.microsoft.com/office/drawing/2014/main" id="{C5AF914E-5E95-117B-C8AD-07F87F807C7F}"/>
              </a:ext>
            </a:extLst>
          </p:cNvPr>
          <p:cNvGraphicFramePr>
            <a:graphicFrameLocks noGrp="1"/>
          </p:cNvGraphicFramePr>
          <p:nvPr>
            <p:extLst>
              <p:ext uri="{D42A27DB-BD31-4B8C-83A1-F6EECF244321}">
                <p14:modId xmlns:p14="http://schemas.microsoft.com/office/powerpoint/2010/main" val="172443274"/>
              </p:ext>
            </p:extLst>
          </p:nvPr>
        </p:nvGraphicFramePr>
        <p:xfrm>
          <a:off x="744718" y="1698809"/>
          <a:ext cx="10614581" cy="3169784"/>
        </p:xfrm>
        <a:graphic>
          <a:graphicData uri="http://schemas.openxmlformats.org/drawingml/2006/table">
            <a:tbl>
              <a:tblPr firstRow="1" bandRow="1">
                <a:solidFill>
                  <a:srgbClr val="F2F2F2">
                    <a:alpha val="30196"/>
                  </a:srgbClr>
                </a:solidFill>
                <a:tableStyleId>{5C22544A-7EE6-4342-B048-85BDC9FD1C3A}</a:tableStyleId>
              </a:tblPr>
              <a:tblGrid>
                <a:gridCol w="3677041">
                  <a:extLst>
                    <a:ext uri="{9D8B030D-6E8A-4147-A177-3AD203B41FA5}">
                      <a16:colId xmlns:a16="http://schemas.microsoft.com/office/drawing/2014/main" val="2522764511"/>
                    </a:ext>
                  </a:extLst>
                </a:gridCol>
                <a:gridCol w="6937540">
                  <a:extLst>
                    <a:ext uri="{9D8B030D-6E8A-4147-A177-3AD203B41FA5}">
                      <a16:colId xmlns:a16="http://schemas.microsoft.com/office/drawing/2014/main" val="2665055469"/>
                    </a:ext>
                  </a:extLst>
                </a:gridCol>
              </a:tblGrid>
              <a:tr h="388087">
                <a:tc gridSpan="2">
                  <a:txBody>
                    <a:bodyPr/>
                    <a:lstStyle/>
                    <a:p>
                      <a:r>
                        <a:rPr lang="pl-PL" sz="1800" b="1" i="0" kern="1200">
                          <a:solidFill>
                            <a:schemeClr val="lt1"/>
                          </a:solidFill>
                          <a:effectLst/>
                          <a:latin typeface="+mn-lt"/>
                          <a:ea typeface="+mn-ea"/>
                          <a:cs typeface="+mn-cs"/>
                        </a:rPr>
                        <a:t>MJERILO 9. – INFORMACIJE NA PROIZVODU</a:t>
                      </a:r>
                      <a:endParaRPr lang="hr-HR" sz="1400" b="0" cap="none" spc="0" noProof="0">
                        <a:solidFill>
                          <a:schemeClr val="bg1"/>
                        </a:solidFill>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kriterija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77718">
                <a:tc>
                  <a:txBody>
                    <a:bodyPr/>
                    <a:lstStyle/>
                    <a:p>
                      <a:pPr algn="just"/>
                      <a:r>
                        <a:rPr lang="hr-HR" sz="1400"/>
                        <a:t>Na papirnatoj vrećici moraju biti navedene sljedeće informacije:</a:t>
                      </a:r>
                    </a:p>
                    <a:p>
                      <a:pPr algn="just"/>
                      <a:r>
                        <a:rPr lang="hr-HR" sz="1400"/>
                        <a:t>„Ponovno upotrijebite vrećicu”.</a:t>
                      </a:r>
                    </a:p>
                    <a:p>
                      <a:pPr algn="just"/>
                      <a:r>
                        <a:rPr lang="hr-HR" sz="1400"/>
                        <a:t>Na proizvodu od tiskanog papira moraju biti navedene sljedeće informacije:</a:t>
                      </a:r>
                    </a:p>
                    <a:p>
                      <a:pPr algn="just"/>
                      <a:r>
                        <a:rPr lang="hr-HR" sz="1400"/>
                        <a:t>„Prikupljajte stari papir za recikliranje”. </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r>
                        <a:rPr lang="hr-HR" sz="1400"/>
                        <a:t>Ocjenjivanje i verifikacija: Ponuditelj dostavlja izjavu o sukladnosti s tim mjerilom potkrijepljenu slikom proizvoda s informacijama koje se zahtijevaju.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proizvode od tiskanog papira, proizvode od papira za pisanje i papirnate vrećice kako je utvrđeno Odlukom Komisije (EU) 2020/1803.</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10321319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3B4E-CB32-1CF6-EB66-FB8B42892CB0}"/>
              </a:ext>
            </a:extLst>
          </p:cNvPr>
          <p:cNvSpPr>
            <a:spLocks noGrp="1"/>
          </p:cNvSpPr>
          <p:nvPr>
            <p:ph type="title"/>
          </p:nvPr>
        </p:nvSpPr>
        <p:spPr/>
        <p:txBody>
          <a:bodyPr/>
          <a:lstStyle/>
          <a:p>
            <a:r>
              <a:rPr lang="hr-HR" noProof="0">
                <a:ea typeface="Calibri Light"/>
                <a:cs typeface="Calibri Light"/>
              </a:rPr>
              <a:t>Sredstva za čišćenje i usluga čišćenja zatvorenih prostora</a:t>
            </a:r>
            <a:endParaRPr lang="hr-HR" noProof="0"/>
          </a:p>
        </p:txBody>
      </p:sp>
      <p:sp>
        <p:nvSpPr>
          <p:cNvPr id="3" name="Text Placeholder 2">
            <a:extLst>
              <a:ext uri="{FF2B5EF4-FFF2-40B4-BE49-F238E27FC236}">
                <a16:creationId xmlns:a16="http://schemas.microsoft.com/office/drawing/2014/main" id="{306F1D07-B514-8940-D0F4-5E2D3BA916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0322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E797-94B7-ECE1-ACB2-B909EDE75DCD}"/>
              </a:ext>
            </a:extLst>
          </p:cNvPr>
          <p:cNvSpPr>
            <a:spLocks noGrp="1"/>
          </p:cNvSpPr>
          <p:nvPr>
            <p:ph type="title"/>
          </p:nvPr>
        </p:nvSpPr>
        <p:spPr/>
        <p:txBody>
          <a:bodyPr/>
          <a:lstStyle/>
          <a:p>
            <a:r>
              <a:rPr lang="hr-HR"/>
              <a:t>Odluka o provedbi </a:t>
            </a:r>
            <a:r>
              <a:rPr lang="hr-HR" err="1"/>
              <a:t>ZeJN</a:t>
            </a:r>
            <a:endParaRPr lang="en-US"/>
          </a:p>
        </p:txBody>
      </p:sp>
      <p:sp>
        <p:nvSpPr>
          <p:cNvPr id="3" name="Content Placeholder 2">
            <a:extLst>
              <a:ext uri="{FF2B5EF4-FFF2-40B4-BE49-F238E27FC236}">
                <a16:creationId xmlns:a16="http://schemas.microsoft.com/office/drawing/2014/main" id="{841C6F15-D056-8AA4-DEFC-A5320B2A8415}"/>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hr-HR" noProof="0"/>
              <a:t>sredstva za čišćenje moraju biti u skladu s mjerilima oznake za okoliš EU </a:t>
            </a:r>
            <a:r>
              <a:rPr lang="hr-HR" noProof="0" err="1"/>
              <a:t>Ecolabel</a:t>
            </a:r>
            <a:r>
              <a:rPr lang="hr-HR" noProof="0"/>
              <a:t> za sredstva za čišćenje</a:t>
            </a:r>
          </a:p>
          <a:p>
            <a:pPr marL="457200" indent="-457200" algn="just">
              <a:buFont typeface="Arial" panose="020B0604020202020204" pitchFamily="34" charset="0"/>
              <a:buChar char="•"/>
            </a:pPr>
            <a:r>
              <a:rPr lang="hr-HR" noProof="0"/>
              <a:t>usluga čišćenja zatvorenih prostora mora biti u skladu s mjerilima oznake za okoliš EU </a:t>
            </a:r>
            <a:r>
              <a:rPr lang="hr-HR" noProof="0" err="1"/>
              <a:t>Ecolabel</a:t>
            </a:r>
            <a:r>
              <a:rPr lang="hr-HR" noProof="0"/>
              <a:t> za usluge čišćenja zatvorenih prostora</a:t>
            </a:r>
          </a:p>
        </p:txBody>
      </p:sp>
    </p:spTree>
    <p:extLst>
      <p:ext uri="{BB962C8B-B14F-4D97-AF65-F5344CB8AC3E}">
        <p14:creationId xmlns:p14="http://schemas.microsoft.com/office/powerpoint/2010/main" val="2617501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D2CB-7932-DA15-03DC-AC6E36FD7A7E}"/>
              </a:ext>
            </a:extLst>
          </p:cNvPr>
          <p:cNvSpPr>
            <a:spLocks noGrp="1"/>
          </p:cNvSpPr>
          <p:nvPr>
            <p:ph type="title"/>
          </p:nvPr>
        </p:nvSpPr>
        <p:spPr/>
        <p:txBody>
          <a:bodyPr/>
          <a:lstStyle/>
          <a:p>
            <a:r>
              <a:rPr lang="hr-HR"/>
              <a:t>Sredstva za čišćenje</a:t>
            </a:r>
          </a:p>
        </p:txBody>
      </p:sp>
      <p:sp>
        <p:nvSpPr>
          <p:cNvPr id="3" name="Content Placeholder 2">
            <a:extLst>
              <a:ext uri="{FF2B5EF4-FFF2-40B4-BE49-F238E27FC236}">
                <a16:creationId xmlns:a16="http://schemas.microsoft.com/office/drawing/2014/main" id="{7FB54670-273C-4C71-AB26-71790108FABF}"/>
              </a:ext>
            </a:extLst>
          </p:cNvPr>
          <p:cNvSpPr>
            <a:spLocks noGrp="1"/>
          </p:cNvSpPr>
          <p:nvPr>
            <p:ph idx="1"/>
          </p:nvPr>
        </p:nvSpPr>
        <p:spPr>
          <a:xfrm>
            <a:off x="1084082" y="1875934"/>
            <a:ext cx="10062985" cy="3705876"/>
          </a:xfrm>
        </p:spPr>
        <p:txBody>
          <a:bodyPr>
            <a:normAutofit fontScale="77500" lnSpcReduction="20000"/>
          </a:bodyPr>
          <a:lstStyle/>
          <a:p>
            <a:pPr>
              <a:lnSpc>
                <a:spcPct val="120000"/>
              </a:lnSpc>
            </a:pPr>
            <a:r>
              <a:rPr lang="hr-HR"/>
              <a:t>Skupine proizvoda koje mogu dobiti znak EU </a:t>
            </a:r>
            <a:r>
              <a:rPr lang="hr-HR" err="1"/>
              <a:t>Ecolabel</a:t>
            </a:r>
            <a:endParaRPr lang="hr-HR"/>
          </a:p>
          <a:p>
            <a:pPr>
              <a:lnSpc>
                <a:spcPct val="120000"/>
              </a:lnSpc>
            </a:pPr>
            <a:r>
              <a:rPr lang="hr-HR"/>
              <a:t>Sredstva za čišćenje</a:t>
            </a:r>
          </a:p>
          <a:p>
            <a:pPr>
              <a:lnSpc>
                <a:spcPct val="120000"/>
              </a:lnSpc>
            </a:pPr>
            <a:r>
              <a:rPr lang="hr-HR"/>
              <a:t>- Višenamjenska sredstva za čišćenje i sredstva za čišćenje sanitarija</a:t>
            </a:r>
          </a:p>
          <a:p>
            <a:pPr>
              <a:lnSpc>
                <a:spcPct val="120000"/>
              </a:lnSpc>
            </a:pPr>
            <a:r>
              <a:rPr lang="hr-HR"/>
              <a:t>- Deterdženti za perilice posuđa</a:t>
            </a:r>
          </a:p>
          <a:p>
            <a:pPr>
              <a:lnSpc>
                <a:spcPct val="120000"/>
              </a:lnSpc>
            </a:pPr>
            <a:r>
              <a:rPr lang="hr-HR"/>
              <a:t>- Deterdženti za strojno industrijsko i institucionalno pranje posuđa</a:t>
            </a:r>
          </a:p>
          <a:p>
            <a:pPr>
              <a:lnSpc>
                <a:spcPct val="120000"/>
              </a:lnSpc>
            </a:pPr>
            <a:r>
              <a:rPr lang="hr-HR"/>
              <a:t>- Deterdženti za ručno pranje posuđa</a:t>
            </a:r>
          </a:p>
          <a:p>
            <a:pPr>
              <a:lnSpc>
                <a:spcPct val="120000"/>
              </a:lnSpc>
            </a:pPr>
            <a:r>
              <a:rPr lang="hr-HR"/>
              <a:t>- Deterdženti za pranje rublja</a:t>
            </a:r>
          </a:p>
          <a:p>
            <a:pPr>
              <a:lnSpc>
                <a:spcPct val="120000"/>
              </a:lnSpc>
            </a:pPr>
            <a:r>
              <a:rPr lang="hr-HR"/>
              <a:t>- Deterdženti za pranje rublja u industrijskom i institucionalnom sektoru</a:t>
            </a:r>
          </a:p>
        </p:txBody>
      </p:sp>
    </p:spTree>
    <p:extLst>
      <p:ext uri="{BB962C8B-B14F-4D97-AF65-F5344CB8AC3E}">
        <p14:creationId xmlns:p14="http://schemas.microsoft.com/office/powerpoint/2010/main" val="18709228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A59BC-83DE-CCEA-F54B-24C3DFE22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C715B6-A062-B81B-4F34-CB00A9CE7292}"/>
              </a:ext>
            </a:extLst>
          </p:cNvPr>
          <p:cNvSpPr>
            <a:spLocks noGrp="1"/>
          </p:cNvSpPr>
          <p:nvPr>
            <p:ph type="title"/>
          </p:nvPr>
        </p:nvSpPr>
        <p:spPr>
          <a:xfrm>
            <a:off x="1612641" y="776433"/>
            <a:ext cx="9534426" cy="995915"/>
          </a:xfrm>
        </p:spPr>
        <p:txBody>
          <a:bodyPr anchor="ctr">
            <a:normAutofit/>
          </a:bodyPr>
          <a:lstStyle/>
          <a:p>
            <a:r>
              <a:rPr lang="hr-HR"/>
              <a:t>Primjer 1 – tehnička specifikacija</a:t>
            </a:r>
          </a:p>
        </p:txBody>
      </p:sp>
      <p:graphicFrame>
        <p:nvGraphicFramePr>
          <p:cNvPr id="6" name="Table 5">
            <a:extLst>
              <a:ext uri="{FF2B5EF4-FFF2-40B4-BE49-F238E27FC236}">
                <a16:creationId xmlns:a16="http://schemas.microsoft.com/office/drawing/2014/main" id="{1A0F0676-7097-F86C-F09A-0F04EF4DE961}"/>
              </a:ext>
            </a:extLst>
          </p:cNvPr>
          <p:cNvGraphicFramePr>
            <a:graphicFrameLocks noGrp="1"/>
          </p:cNvGraphicFramePr>
          <p:nvPr>
            <p:extLst>
              <p:ext uri="{D42A27DB-BD31-4B8C-83A1-F6EECF244321}">
                <p14:modId xmlns:p14="http://schemas.microsoft.com/office/powerpoint/2010/main" val="764949578"/>
              </p:ext>
            </p:extLst>
          </p:nvPr>
        </p:nvGraphicFramePr>
        <p:xfrm>
          <a:off x="961204" y="1623395"/>
          <a:ext cx="9993734" cy="3112280"/>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a:t>Tekuće visoko-koncentrirano univerzalno sredstvo za svakodnevno čišćenje </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stavke</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Tekuće </a:t>
                      </a:r>
                      <a:r>
                        <a:rPr lang="hr-HR" sz="1400" err="1"/>
                        <a:t>visokokoncentrirano</a:t>
                      </a:r>
                      <a:r>
                        <a:rPr lang="hr-HR" sz="1400"/>
                        <a:t> univerzalno sredstvo za svakodnevno</a:t>
                      </a:r>
                    </a:p>
                    <a:p>
                      <a:pPr algn="just"/>
                      <a:r>
                        <a:rPr lang="hr-HR" sz="1400"/>
                        <a:t>čišćenje svih gornjih površina (namještaja, prozora, vrata, ogledala</a:t>
                      </a:r>
                    </a:p>
                    <a:p>
                      <a:pPr algn="just"/>
                      <a:r>
                        <a:rPr lang="hr-HR" sz="1400"/>
                        <a:t>i dr.) te svih vrsta </a:t>
                      </a:r>
                      <a:r>
                        <a:rPr lang="hr-HR" sz="1400" err="1"/>
                        <a:t>vodoperivih</a:t>
                      </a:r>
                      <a:r>
                        <a:rPr lang="hr-HR" sz="1400"/>
                        <a:t> podnih površina uključujući i</a:t>
                      </a:r>
                    </a:p>
                    <a:p>
                      <a:pPr algn="just"/>
                      <a:r>
                        <a:rPr lang="hr-HR" sz="1400" err="1"/>
                        <a:t>visokosjajne</a:t>
                      </a:r>
                      <a:r>
                        <a:rPr lang="hr-HR" sz="1400"/>
                        <a:t> podove a kojem je dodijeljena oznaka </a:t>
                      </a:r>
                      <a:r>
                        <a:rPr lang="hr-HR" sz="1400" b="0" i="0" kern="1200" cap="none" spc="0" noProof="0">
                          <a:solidFill>
                            <a:schemeClr val="tx1"/>
                          </a:solidFill>
                          <a:effectLst/>
                          <a:latin typeface="+mn-lt"/>
                          <a:ea typeface="+mn-ea"/>
                          <a:cs typeface="+mn-cs"/>
                        </a:rPr>
                        <a:t>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ili jednakovrijedno</a:t>
                      </a:r>
                      <a:endParaRPr lang="hr-HR" sz="1400"/>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hlinkClick r:id="rId2"/>
                        </a:rPr>
                        <a:t>https://app.powerbi.com/view?r=eyJrIjoiMzAyMzVkNWMtNmJhOS00ZDg4LWIzMTItNzczMDkwODBiNjRmIiwidCI6ImIyNGM4YjA2LTUyMmMtNDZmZS05MDgwLTcwOTI2ZjhkZGRiMSIsImMiOjh9</a:t>
                      </a:r>
                      <a:r>
                        <a:rPr lang="hr-HR" sz="1400" b="0" i="0" kern="1200" cap="none" spc="0" noProof="0">
                          <a:solidFill>
                            <a:schemeClr val="tx1"/>
                          </a:solidFill>
                          <a:effectLst/>
                          <a:latin typeface="+mn-lt"/>
                          <a:ea typeface="+mn-ea"/>
                          <a:cs typeface="+mn-cs"/>
                        </a:rPr>
                        <a:t> </a:t>
                      </a:r>
                      <a:endParaRPr lang="hr-HR" sz="1400" cap="none" spc="0" noProof="0">
                        <a:solidFill>
                          <a:schemeClr val="tx1"/>
                        </a:solidFill>
                      </a:endParaRP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dodijeljenom oznakom EU </a:t>
                      </a:r>
                      <a:r>
                        <a:rPr lang="hr-HR" sz="1400" b="0" i="0" kern="1200" cap="none" spc="0" noProof="0" err="1">
                          <a:solidFill>
                            <a:schemeClr val="tx1"/>
                          </a:solidFill>
                          <a:effectLst/>
                          <a:latin typeface="+mn-lt"/>
                          <a:ea typeface="+mn-ea"/>
                          <a:cs typeface="+mn-cs"/>
                        </a:rPr>
                        <a:t>Ecolabel</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20673025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FCA3-4EE9-6740-D837-785E3D4CD8CE}"/>
              </a:ext>
            </a:extLst>
          </p:cNvPr>
          <p:cNvSpPr>
            <a:spLocks noGrp="1"/>
          </p:cNvSpPr>
          <p:nvPr>
            <p:ph type="title"/>
          </p:nvPr>
        </p:nvSpPr>
        <p:spPr/>
        <p:txBody>
          <a:bodyPr/>
          <a:lstStyle/>
          <a:p>
            <a:r>
              <a:rPr lang="hr-HR"/>
              <a:t>Primjer 1 – tehničke specifikacije</a:t>
            </a:r>
          </a:p>
        </p:txBody>
      </p:sp>
      <p:pic>
        <p:nvPicPr>
          <p:cNvPr id="5" name="Content Placeholder 4">
            <a:extLst>
              <a:ext uri="{FF2B5EF4-FFF2-40B4-BE49-F238E27FC236}">
                <a16:creationId xmlns:a16="http://schemas.microsoft.com/office/drawing/2014/main" id="{84F59176-3F1E-F918-DAD0-A2BFE1F9DF6A}"/>
              </a:ext>
            </a:extLst>
          </p:cNvPr>
          <p:cNvPicPr>
            <a:picLocks noGrp="1" noChangeAspect="1"/>
          </p:cNvPicPr>
          <p:nvPr>
            <p:ph idx="1"/>
          </p:nvPr>
        </p:nvPicPr>
        <p:blipFill>
          <a:blip r:embed="rId2"/>
          <a:stretch>
            <a:fillRect/>
          </a:stretch>
        </p:blipFill>
        <p:spPr>
          <a:xfrm>
            <a:off x="764497" y="1813824"/>
            <a:ext cx="10941194" cy="3271829"/>
          </a:xfrm>
        </p:spPr>
      </p:pic>
    </p:spTree>
    <p:extLst>
      <p:ext uri="{BB962C8B-B14F-4D97-AF65-F5344CB8AC3E}">
        <p14:creationId xmlns:p14="http://schemas.microsoft.com/office/powerpoint/2010/main" val="63769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noProof="0"/>
          </a:p>
        </p:txBody>
      </p:sp>
      <p:sp>
        <p:nvSpPr>
          <p:cNvPr id="7" name="Title 6"/>
          <p:cNvSpPr>
            <a:spLocks noGrp="1"/>
          </p:cNvSpPr>
          <p:nvPr>
            <p:ph type="title"/>
          </p:nvPr>
        </p:nvSpPr>
        <p:spPr>
          <a:xfrm>
            <a:off x="1371597" y="348865"/>
            <a:ext cx="10044023" cy="877729"/>
          </a:xfrm>
        </p:spPr>
        <p:txBody>
          <a:bodyPr anchor="ctr">
            <a:normAutofit/>
          </a:bodyPr>
          <a:lstStyle/>
          <a:p>
            <a:r>
              <a:rPr lang="hr-HR" sz="4000" noProof="0">
                <a:solidFill>
                  <a:srgbClr val="FFFFFF"/>
                </a:solidFill>
              </a:rPr>
              <a:t>Koristi </a:t>
            </a:r>
            <a:r>
              <a:rPr lang="hr-HR" sz="4000" noProof="0" err="1">
                <a:solidFill>
                  <a:srgbClr val="FFFFFF"/>
                </a:solidFill>
              </a:rPr>
              <a:t>ZeJN</a:t>
            </a:r>
            <a:endParaRPr lang="hr-HR" sz="4000" noProof="0">
              <a:solidFill>
                <a:srgbClr val="FFFFFF"/>
              </a:solidFill>
            </a:endParaRPr>
          </a:p>
        </p:txBody>
      </p:sp>
      <p:graphicFrame>
        <p:nvGraphicFramePr>
          <p:cNvPr id="12" name="Content Placeholder 7">
            <a:extLst>
              <a:ext uri="{FF2B5EF4-FFF2-40B4-BE49-F238E27FC236}">
                <a16:creationId xmlns:a16="http://schemas.microsoft.com/office/drawing/2014/main" id="{76E59CE8-F110-E9B6-6541-189557204561}"/>
              </a:ext>
            </a:extLst>
          </p:cNvPr>
          <p:cNvGraphicFramePr>
            <a:graphicFrameLocks noGrp="1"/>
          </p:cNvGraphicFramePr>
          <p:nvPr>
            <p:ph idx="1"/>
            <p:extLst>
              <p:ext uri="{D42A27DB-BD31-4B8C-83A1-F6EECF244321}">
                <p14:modId xmlns:p14="http://schemas.microsoft.com/office/powerpoint/2010/main" val="34794372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364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51B1-EE59-96E6-F8C4-7621E0AFD9D6}"/>
              </a:ext>
            </a:extLst>
          </p:cNvPr>
          <p:cNvSpPr>
            <a:spLocks noGrp="1"/>
          </p:cNvSpPr>
          <p:nvPr>
            <p:ph type="title"/>
          </p:nvPr>
        </p:nvSpPr>
        <p:spPr/>
        <p:txBody>
          <a:bodyPr/>
          <a:lstStyle/>
          <a:p>
            <a:r>
              <a:rPr lang="en-GB"/>
              <a:t>ODLUKA KOMISIJE (EU) 2017/1217</a:t>
            </a:r>
            <a:endParaRPr lang="hr-HR"/>
          </a:p>
        </p:txBody>
      </p:sp>
      <p:sp>
        <p:nvSpPr>
          <p:cNvPr id="3" name="Content Placeholder 2">
            <a:extLst>
              <a:ext uri="{FF2B5EF4-FFF2-40B4-BE49-F238E27FC236}">
                <a16:creationId xmlns:a16="http://schemas.microsoft.com/office/drawing/2014/main" id="{D6325636-D27E-FD0D-2145-07770FB0E462}"/>
              </a:ext>
            </a:extLst>
          </p:cNvPr>
          <p:cNvSpPr>
            <a:spLocks noGrp="1"/>
          </p:cNvSpPr>
          <p:nvPr>
            <p:ph idx="1"/>
          </p:nvPr>
        </p:nvSpPr>
        <p:spPr/>
        <p:txBody>
          <a:bodyPr/>
          <a:lstStyle/>
          <a:p>
            <a:r>
              <a:rPr lang="hr-HR"/>
              <a:t>ODLUKA KOMISIJE (EU) 2017/1217 </a:t>
            </a:r>
            <a:r>
              <a:rPr lang="az-Cyrl-AZ"/>
              <a:t>о</a:t>
            </a:r>
            <a:r>
              <a:rPr lang="hr-HR"/>
              <a:t>d 23. lipnja 2017. o utvrđivanju mjerila za dodjelu znaka za okoliš EU-a za sredstva za čišćenje čvrstih površina </a:t>
            </a:r>
          </a:p>
          <a:p>
            <a:r>
              <a:rPr lang="hr-HR">
                <a:hlinkClick r:id="rId2"/>
              </a:rPr>
              <a:t>https://eur-lex.europa.eu/legal-content/HR/TXT/PDF/?uri=CELEX:32017D1217&amp;qid=1738838869841</a:t>
            </a:r>
            <a:r>
              <a:rPr lang="hr-HR"/>
              <a:t> </a:t>
            </a:r>
          </a:p>
        </p:txBody>
      </p:sp>
    </p:spTree>
    <p:extLst>
      <p:ext uri="{BB962C8B-B14F-4D97-AF65-F5344CB8AC3E}">
        <p14:creationId xmlns:p14="http://schemas.microsoft.com/office/powerpoint/2010/main" val="3305231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54F0-39C4-9E75-7425-069F5318C5C8}"/>
              </a:ext>
            </a:extLst>
          </p:cNvPr>
          <p:cNvSpPr>
            <a:spLocks noGrp="1"/>
          </p:cNvSpPr>
          <p:nvPr>
            <p:ph type="title"/>
          </p:nvPr>
        </p:nvSpPr>
        <p:spPr/>
        <p:txBody>
          <a:bodyPr/>
          <a:lstStyle/>
          <a:p>
            <a:r>
              <a:rPr lang="hr-HR"/>
              <a:t>Mjerila za dodjelu znaka za okoliš EU-a</a:t>
            </a:r>
          </a:p>
        </p:txBody>
      </p:sp>
      <p:sp>
        <p:nvSpPr>
          <p:cNvPr id="3" name="Content Placeholder 2">
            <a:extLst>
              <a:ext uri="{FF2B5EF4-FFF2-40B4-BE49-F238E27FC236}">
                <a16:creationId xmlns:a16="http://schemas.microsoft.com/office/drawing/2014/main" id="{DB9D0F16-EBA9-636B-698A-EEE0500A9FD2}"/>
              </a:ext>
            </a:extLst>
          </p:cNvPr>
          <p:cNvSpPr>
            <a:spLocks noGrp="1"/>
          </p:cNvSpPr>
          <p:nvPr>
            <p:ph idx="1"/>
          </p:nvPr>
        </p:nvSpPr>
        <p:spPr/>
        <p:txBody>
          <a:bodyPr>
            <a:normAutofit fontScale="77500" lnSpcReduction="20000"/>
          </a:bodyPr>
          <a:lstStyle/>
          <a:p>
            <a:pPr marL="514350" indent="-514350">
              <a:lnSpc>
                <a:spcPct val="120000"/>
              </a:lnSpc>
              <a:spcBef>
                <a:spcPts val="0"/>
              </a:spcBef>
              <a:buAutoNum type="arabicPeriod"/>
            </a:pPr>
            <a:r>
              <a:rPr lang="hr-HR" noProof="0"/>
              <a:t>Toksičnost za vodene organizme </a:t>
            </a:r>
          </a:p>
          <a:p>
            <a:pPr marL="514350" indent="-514350">
              <a:lnSpc>
                <a:spcPct val="120000"/>
              </a:lnSpc>
              <a:spcBef>
                <a:spcPts val="0"/>
              </a:spcBef>
              <a:buAutoNum type="arabicPeriod"/>
            </a:pPr>
            <a:r>
              <a:rPr lang="hr-HR" noProof="0"/>
              <a:t>Biorazgradivost </a:t>
            </a:r>
          </a:p>
          <a:p>
            <a:pPr marL="514350" indent="-514350">
              <a:lnSpc>
                <a:spcPct val="120000"/>
              </a:lnSpc>
              <a:spcBef>
                <a:spcPts val="0"/>
              </a:spcBef>
              <a:buAutoNum type="arabicPeriod"/>
            </a:pPr>
            <a:r>
              <a:rPr lang="hr-HR" noProof="0"/>
              <a:t>Palmino ulje iz održivih izvora, uključujući ulje od palminih koštica i njihove derivate </a:t>
            </a:r>
          </a:p>
          <a:p>
            <a:pPr marL="514350" indent="-514350">
              <a:lnSpc>
                <a:spcPct val="120000"/>
              </a:lnSpc>
              <a:spcBef>
                <a:spcPts val="0"/>
              </a:spcBef>
              <a:buAutoNum type="arabicPeriod"/>
            </a:pPr>
            <a:r>
              <a:rPr lang="hr-HR" noProof="0"/>
              <a:t>Tvari čija je upotreba zabranjena ili ograničena </a:t>
            </a:r>
          </a:p>
          <a:p>
            <a:pPr marL="514350" indent="-514350">
              <a:lnSpc>
                <a:spcPct val="120000"/>
              </a:lnSpc>
              <a:spcBef>
                <a:spcPts val="0"/>
              </a:spcBef>
              <a:buAutoNum type="arabicPeriod"/>
            </a:pPr>
            <a:r>
              <a:rPr lang="hr-HR" noProof="0"/>
              <a:t>Ambalaža </a:t>
            </a:r>
          </a:p>
          <a:p>
            <a:pPr marL="514350" indent="-514350">
              <a:lnSpc>
                <a:spcPct val="120000"/>
              </a:lnSpc>
              <a:spcBef>
                <a:spcPts val="0"/>
              </a:spcBef>
              <a:buAutoNum type="arabicPeriod"/>
            </a:pPr>
            <a:r>
              <a:rPr lang="hr-HR" noProof="0"/>
              <a:t>Prikladnost za upotrebu </a:t>
            </a:r>
          </a:p>
          <a:p>
            <a:pPr marL="514350" indent="-514350">
              <a:lnSpc>
                <a:spcPct val="120000"/>
              </a:lnSpc>
              <a:spcBef>
                <a:spcPts val="0"/>
              </a:spcBef>
              <a:buAutoNum type="arabicPeriod"/>
            </a:pPr>
            <a:r>
              <a:rPr lang="hr-HR" noProof="0"/>
              <a:t>Informacije za korisnike </a:t>
            </a:r>
          </a:p>
          <a:p>
            <a:pPr marL="514350" indent="-514350">
              <a:lnSpc>
                <a:spcPct val="120000"/>
              </a:lnSpc>
              <a:spcBef>
                <a:spcPts val="0"/>
              </a:spcBef>
              <a:buAutoNum type="arabicPeriod"/>
            </a:pPr>
            <a:r>
              <a:rPr lang="hr-HR" noProof="0"/>
              <a:t>Informacije koje se navode na znaku za okoliš EU-a</a:t>
            </a:r>
          </a:p>
        </p:txBody>
      </p:sp>
    </p:spTree>
    <p:extLst>
      <p:ext uri="{BB962C8B-B14F-4D97-AF65-F5344CB8AC3E}">
        <p14:creationId xmlns:p14="http://schemas.microsoft.com/office/powerpoint/2010/main" val="147362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D2540-8CAB-157B-7A64-90238631A5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CEB51-65D2-1FDE-226E-6430032A5C8F}"/>
              </a:ext>
            </a:extLst>
          </p:cNvPr>
          <p:cNvSpPr>
            <a:spLocks noGrp="1"/>
          </p:cNvSpPr>
          <p:nvPr>
            <p:ph type="title"/>
          </p:nvPr>
        </p:nvSpPr>
        <p:spPr>
          <a:xfrm>
            <a:off x="1612641" y="776433"/>
            <a:ext cx="9534426" cy="995915"/>
          </a:xfrm>
        </p:spPr>
        <p:txBody>
          <a:bodyPr anchor="ctr">
            <a:normAutofit/>
          </a:bodyPr>
          <a:lstStyle/>
          <a:p>
            <a:r>
              <a:rPr lang="hr-HR"/>
              <a:t>Primjer 2 – tehnička specifikacija</a:t>
            </a:r>
          </a:p>
        </p:txBody>
      </p:sp>
      <p:graphicFrame>
        <p:nvGraphicFramePr>
          <p:cNvPr id="6" name="Table 5">
            <a:extLst>
              <a:ext uri="{FF2B5EF4-FFF2-40B4-BE49-F238E27FC236}">
                <a16:creationId xmlns:a16="http://schemas.microsoft.com/office/drawing/2014/main" id="{9C5D40DB-648C-5B5E-86A0-D9BD6D5FA81D}"/>
              </a:ext>
            </a:extLst>
          </p:cNvPr>
          <p:cNvGraphicFramePr>
            <a:graphicFrameLocks noGrp="1"/>
          </p:cNvGraphicFramePr>
          <p:nvPr>
            <p:extLst>
              <p:ext uri="{D42A27DB-BD31-4B8C-83A1-F6EECF244321}">
                <p14:modId xmlns:p14="http://schemas.microsoft.com/office/powerpoint/2010/main" val="898283505"/>
              </p:ext>
            </p:extLst>
          </p:nvPr>
        </p:nvGraphicFramePr>
        <p:xfrm>
          <a:off x="961204" y="1623395"/>
          <a:ext cx="9993734" cy="4956088"/>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a:t>Mjerilo 3. – Palmino ulje iz održivih izvora, uključujući ulje od palminih koštica i njihove derivate</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Ulazne tvari upotrijebljene u proizvodima dobivenima iz palmina ulja ili ulja palminih koštica moraju biti dobivene s plantaža koje ispunjavaju zahtjeve u pogledu postupka certificiranja za održivu proizvodnju koji se temelji na organizacijama s više dionika koje imaju široko članstvo koje uključuje nevladine organizacije, industriju i vlade te koje se bave problemima utjecaja na okoliš, uključujući utjecaje na tlo, bioraznolikost, zalihe organskog ugljika i očuvanje prirodnih resursa.</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rPr>
                        <a:t>Ponuditelj dostavlja potvrde i certifikate o lancu nadzora koje izdaju treće osobe da palmino ulje i ulje od palminih koštica upotrijebljeni u proizvodnji ulaznih tvari potječu s plantaža s održivim upravljanjem.</a:t>
                      </a:r>
                    </a:p>
                    <a:p>
                      <a:endParaRPr lang="hr-HR" sz="1400" b="0" i="0" kern="1200" cap="none" spc="0" noProof="0">
                        <a:solidFill>
                          <a:schemeClr val="tx1"/>
                        </a:solidFill>
                        <a:effectLst/>
                        <a:latin typeface="+mn-lt"/>
                        <a:ea typeface="+mn-ea"/>
                        <a:cs typeface="+mn-cs"/>
                      </a:endParaRPr>
                    </a:p>
                    <a:p>
                      <a:pPr algn="just"/>
                      <a:r>
                        <a:rPr lang="hr-HR" sz="1400" b="0" i="0" kern="1200" cap="none" spc="0" noProof="0">
                          <a:solidFill>
                            <a:schemeClr val="tx1"/>
                          </a:solidFill>
                          <a:effectLst/>
                          <a:latin typeface="+mn-lt"/>
                          <a:ea typeface="+mn-ea"/>
                          <a:cs typeface="+mn-cs"/>
                        </a:rPr>
                        <a:t>Prihvaćaju se potvrde Okruglog stola za održivo palmino ulje (model opskrbnog lanca „</a:t>
                      </a:r>
                      <a:r>
                        <a:rPr lang="hr-HR" sz="1400" b="0" i="0" kern="1200" cap="none" spc="0" noProof="0" err="1">
                          <a:solidFill>
                            <a:schemeClr val="tx1"/>
                          </a:solidFill>
                          <a:effectLst/>
                          <a:latin typeface="+mn-lt"/>
                          <a:ea typeface="+mn-ea"/>
                          <a:cs typeface="+mn-cs"/>
                        </a:rPr>
                        <a:t>Identity</a:t>
                      </a:r>
                      <a:r>
                        <a:rPr lang="hr-HR" sz="1400" b="0" i="0" kern="1200" cap="none" spc="0" noProof="0">
                          <a:solidFill>
                            <a:schemeClr val="tx1"/>
                          </a:solidFill>
                          <a:effectLst/>
                          <a:latin typeface="+mn-lt"/>
                          <a:ea typeface="+mn-ea"/>
                          <a:cs typeface="+mn-cs"/>
                        </a:rPr>
                        <a:t> </a:t>
                      </a:r>
                      <a:r>
                        <a:rPr lang="hr-HR" sz="1400" b="0" i="0" kern="1200" cap="none" spc="0" noProof="0" err="1">
                          <a:solidFill>
                            <a:schemeClr val="tx1"/>
                          </a:solidFill>
                          <a:effectLst/>
                          <a:latin typeface="+mn-lt"/>
                          <a:ea typeface="+mn-ea"/>
                          <a:cs typeface="+mn-cs"/>
                        </a:rPr>
                        <a:t>Preserved</a:t>
                      </a:r>
                      <a:r>
                        <a:rPr lang="hr-HR" sz="1400" b="0" i="0" kern="1200" cap="none" spc="0" noProof="0">
                          <a:solidFill>
                            <a:schemeClr val="tx1"/>
                          </a:solidFill>
                          <a:effectLst/>
                          <a:latin typeface="+mn-lt"/>
                          <a:ea typeface="+mn-ea"/>
                          <a:cs typeface="+mn-cs"/>
                        </a:rPr>
                        <a:t>” – „očuvan identitet”, „</a:t>
                      </a:r>
                      <a:r>
                        <a:rPr lang="hr-HR" sz="1400" b="0" i="0" kern="1200" cap="none" spc="0" noProof="0" err="1">
                          <a:solidFill>
                            <a:schemeClr val="tx1"/>
                          </a:solidFill>
                          <a:effectLst/>
                          <a:latin typeface="+mn-lt"/>
                          <a:ea typeface="+mn-ea"/>
                          <a:cs typeface="+mn-cs"/>
                        </a:rPr>
                        <a:t>Segregated</a:t>
                      </a:r>
                      <a:r>
                        <a:rPr lang="hr-HR" sz="1400" b="0" i="0" kern="1200" cap="none" spc="0" noProof="0">
                          <a:solidFill>
                            <a:schemeClr val="tx1"/>
                          </a:solidFill>
                          <a:effectLst/>
                          <a:latin typeface="+mn-lt"/>
                          <a:ea typeface="+mn-ea"/>
                          <a:cs typeface="+mn-cs"/>
                        </a:rPr>
                        <a:t>” – „odvojeno” ili „</a:t>
                      </a:r>
                      <a:r>
                        <a:rPr lang="hr-HR" sz="1400" b="0" i="0" kern="1200" cap="none" spc="0" noProof="0" err="1">
                          <a:solidFill>
                            <a:schemeClr val="tx1"/>
                          </a:solidFill>
                          <a:effectLst/>
                          <a:latin typeface="+mn-lt"/>
                          <a:ea typeface="+mn-ea"/>
                          <a:cs typeface="+mn-cs"/>
                        </a:rPr>
                        <a:t>Mass</a:t>
                      </a:r>
                      <a:r>
                        <a:rPr lang="hr-HR" sz="1400" b="0" i="0" kern="1200" cap="none" spc="0" noProof="0">
                          <a:solidFill>
                            <a:schemeClr val="tx1"/>
                          </a:solidFill>
                          <a:effectLst/>
                          <a:latin typeface="+mn-lt"/>
                          <a:ea typeface="+mn-ea"/>
                          <a:cs typeface="+mn-cs"/>
                        </a:rPr>
                        <a:t> </a:t>
                      </a:r>
                      <a:r>
                        <a:rPr lang="hr-HR" sz="1400" b="0" i="0" kern="1200" cap="none" spc="0" noProof="0" err="1">
                          <a:solidFill>
                            <a:schemeClr val="tx1"/>
                          </a:solidFill>
                          <a:effectLst/>
                          <a:latin typeface="+mn-lt"/>
                          <a:ea typeface="+mn-ea"/>
                          <a:cs typeface="+mn-cs"/>
                        </a:rPr>
                        <a:t>Balance</a:t>
                      </a:r>
                      <a:r>
                        <a:rPr lang="hr-HR" sz="1400" b="0" i="0" kern="1200" cap="none" spc="0" noProof="0">
                          <a:solidFill>
                            <a:schemeClr val="tx1"/>
                          </a:solidFill>
                          <a:effectLst/>
                          <a:latin typeface="+mn-lt"/>
                          <a:ea typeface="+mn-ea"/>
                          <a:cs typeface="+mn-cs"/>
                        </a:rPr>
                        <a:t>” – „bilanca mase”) ili bilo kojega jednakovrijednog ili strožeg programa održive proizvodnje.</a:t>
                      </a:r>
                    </a:p>
                    <a:p>
                      <a:pPr algn="just"/>
                      <a:r>
                        <a:rPr lang="hr-HR" sz="1400" i="0" cap="none" spc="0" noProof="0">
                          <a:solidFill>
                            <a:schemeClr val="tx1"/>
                          </a:solidFill>
                        </a:rPr>
                        <a:t>Za kemijske derivate palminog ulja i za ulje od palminih koštica prihvatljivo je dokazati održivost sustavom „</a:t>
                      </a:r>
                      <a:r>
                        <a:rPr lang="hr-HR" sz="1400" i="0" cap="none" spc="0" noProof="0" err="1">
                          <a:solidFill>
                            <a:schemeClr val="tx1"/>
                          </a:solidFill>
                        </a:rPr>
                        <a:t>Book</a:t>
                      </a:r>
                      <a:r>
                        <a:rPr lang="hr-HR" sz="1400" i="0" cap="none" spc="0" noProof="0">
                          <a:solidFill>
                            <a:schemeClr val="tx1"/>
                          </a:solidFill>
                        </a:rPr>
                        <a:t> </a:t>
                      </a:r>
                      <a:r>
                        <a:rPr lang="hr-HR" sz="1400" i="0" cap="none" spc="0" noProof="0" err="1">
                          <a:solidFill>
                            <a:schemeClr val="tx1"/>
                          </a:solidFill>
                        </a:rPr>
                        <a:t>and</a:t>
                      </a:r>
                      <a:endParaRPr lang="hr-HR" sz="1400" i="0" cap="none" spc="0" noProof="0">
                        <a:solidFill>
                          <a:schemeClr val="tx1"/>
                        </a:solidFill>
                      </a:endParaRPr>
                    </a:p>
                    <a:p>
                      <a:pPr algn="just"/>
                      <a:r>
                        <a:rPr lang="hr-HR" sz="1400" i="0" cap="none" spc="0" noProof="0" err="1">
                          <a:solidFill>
                            <a:schemeClr val="tx1"/>
                          </a:solidFill>
                        </a:rPr>
                        <a:t>Claim</a:t>
                      </a:r>
                      <a:r>
                        <a:rPr lang="hr-HR" sz="1400" i="0" cap="none" spc="0" noProof="0">
                          <a:solidFill>
                            <a:schemeClr val="tx1"/>
                          </a:solidFill>
                        </a:rPr>
                        <a:t>” kao što su „</a:t>
                      </a:r>
                      <a:r>
                        <a:rPr lang="hr-HR" sz="1400" i="0" cap="none" spc="0" noProof="0" err="1">
                          <a:solidFill>
                            <a:schemeClr val="tx1"/>
                          </a:solidFill>
                        </a:rPr>
                        <a:t>GreenPalm</a:t>
                      </a:r>
                      <a:r>
                        <a:rPr lang="hr-HR" sz="1400" i="0" cap="none" spc="0" noProof="0">
                          <a:solidFill>
                            <a:schemeClr val="tx1"/>
                          </a:solidFill>
                        </a:rPr>
                        <a:t>” ili jednakovrijedne potvrde dostavljanjem prijavljenih iznosa nabavljenih i otkupljenih</a:t>
                      </a:r>
                    </a:p>
                    <a:p>
                      <a:pPr algn="just"/>
                      <a:r>
                        <a:rPr lang="hr-HR" sz="1400" i="0" cap="none" spc="0" noProof="0">
                          <a:solidFill>
                            <a:schemeClr val="tx1"/>
                          </a:solidFill>
                        </a:rPr>
                        <a:t>potvrda „</a:t>
                      </a:r>
                      <a:r>
                        <a:rPr lang="hr-HR" sz="1400" i="0" cap="none" spc="0" noProof="0" err="1">
                          <a:solidFill>
                            <a:schemeClr val="tx1"/>
                          </a:solidFill>
                        </a:rPr>
                        <a:t>GreenPalm</a:t>
                      </a:r>
                      <a:r>
                        <a:rPr lang="hr-HR" sz="1400" i="0" cap="none" spc="0" noProof="0">
                          <a:solidFill>
                            <a:schemeClr val="tx1"/>
                          </a:solidFill>
                        </a:rPr>
                        <a:t>” u okviru Godišnjih priopćenja o napretku tijekom posljednjega godišnjeg razdoblja trgovanja.</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828782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07EF0-833D-5C2D-E849-4F2698DEC4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08058-B448-25EE-6693-3FFFDF7F2149}"/>
              </a:ext>
            </a:extLst>
          </p:cNvPr>
          <p:cNvSpPr>
            <a:spLocks noGrp="1"/>
          </p:cNvSpPr>
          <p:nvPr>
            <p:ph type="title"/>
          </p:nvPr>
        </p:nvSpPr>
        <p:spPr>
          <a:xfrm>
            <a:off x="1612641" y="776433"/>
            <a:ext cx="9534426" cy="995915"/>
          </a:xfrm>
        </p:spPr>
        <p:txBody>
          <a:bodyPr anchor="ctr">
            <a:normAutofit/>
          </a:bodyPr>
          <a:lstStyle/>
          <a:p>
            <a:r>
              <a:rPr lang="hr-HR"/>
              <a:t>Primjer 3 – tehnička specifikacija</a:t>
            </a:r>
          </a:p>
        </p:txBody>
      </p:sp>
      <p:graphicFrame>
        <p:nvGraphicFramePr>
          <p:cNvPr id="6" name="Table 5">
            <a:extLst>
              <a:ext uri="{FF2B5EF4-FFF2-40B4-BE49-F238E27FC236}">
                <a16:creationId xmlns:a16="http://schemas.microsoft.com/office/drawing/2014/main" id="{EFAB47D7-1C73-ACA8-A329-A5527710D58A}"/>
              </a:ext>
            </a:extLst>
          </p:cNvPr>
          <p:cNvGraphicFramePr>
            <a:graphicFrameLocks noGrp="1"/>
          </p:cNvGraphicFramePr>
          <p:nvPr>
            <p:extLst>
              <p:ext uri="{D42A27DB-BD31-4B8C-83A1-F6EECF244321}">
                <p14:modId xmlns:p14="http://schemas.microsoft.com/office/powerpoint/2010/main" val="3559637908"/>
              </p:ext>
            </p:extLst>
          </p:nvPr>
        </p:nvGraphicFramePr>
        <p:xfrm>
          <a:off x="961204" y="1623395"/>
          <a:ext cx="9993734" cy="3386600"/>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noProof="0"/>
                        <a:t>Mjerilo 5. – Ambalaža</a:t>
                      </a:r>
                    </a:p>
                    <a:p>
                      <a:r>
                        <a:rPr lang="hr-HR" noProof="0"/>
                        <a:t>a) Proizvodi koji se prodaju u raspršivaču</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Raspršivači s pogonskim plinom ne koriste se. </a:t>
                      </a:r>
                    </a:p>
                    <a:p>
                      <a:pPr algn="just"/>
                      <a:endParaRPr lang="hr-HR" sz="1400"/>
                    </a:p>
                    <a:p>
                      <a:pPr algn="just"/>
                      <a:r>
                        <a:rPr lang="hr-HR" sz="1400"/>
                        <a:t>Raspršivači se mogu ponovno napuniti i ponovno upotrijebiti.</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rPr>
                        <a:t>Ponuditelj dostavlja potpisanu izjavu o sukladnosti zajedno s odgovarajućom dokumentacijom u kojoj se dokazuje kako se raspršivači koji su dio ambalaže mogu ponovno napuniti.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1054760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C3B75-D4A5-5A47-03F5-8EAFA01B5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8EBD0A-8184-4686-E716-F8F41E40873F}"/>
              </a:ext>
            </a:extLst>
          </p:cNvPr>
          <p:cNvSpPr>
            <a:spLocks noGrp="1"/>
          </p:cNvSpPr>
          <p:nvPr>
            <p:ph type="title"/>
          </p:nvPr>
        </p:nvSpPr>
        <p:spPr>
          <a:xfrm>
            <a:off x="1612641" y="776433"/>
            <a:ext cx="9534426" cy="995915"/>
          </a:xfrm>
        </p:spPr>
        <p:txBody>
          <a:bodyPr anchor="ctr">
            <a:normAutofit/>
          </a:bodyPr>
          <a:lstStyle/>
          <a:p>
            <a:r>
              <a:rPr lang="hr-HR"/>
              <a:t>Primjer 3 – tehnička specifikacija</a:t>
            </a:r>
          </a:p>
        </p:txBody>
      </p:sp>
      <p:graphicFrame>
        <p:nvGraphicFramePr>
          <p:cNvPr id="6" name="Table 5">
            <a:extLst>
              <a:ext uri="{FF2B5EF4-FFF2-40B4-BE49-F238E27FC236}">
                <a16:creationId xmlns:a16="http://schemas.microsoft.com/office/drawing/2014/main" id="{2D40C5DB-702E-527A-30D7-D22AD1B7361C}"/>
              </a:ext>
            </a:extLst>
          </p:cNvPr>
          <p:cNvGraphicFramePr>
            <a:graphicFrameLocks noGrp="1"/>
          </p:cNvGraphicFramePr>
          <p:nvPr>
            <p:extLst>
              <p:ext uri="{D42A27DB-BD31-4B8C-83A1-F6EECF244321}">
                <p14:modId xmlns:p14="http://schemas.microsoft.com/office/powerpoint/2010/main" val="1708229357"/>
              </p:ext>
            </p:extLst>
          </p:nvPr>
        </p:nvGraphicFramePr>
        <p:xfrm>
          <a:off x="961204" y="1623395"/>
          <a:ext cx="9993734" cy="3736888"/>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noProof="0"/>
                        <a:t>Mjerilo 5. – Ambalaža</a:t>
                      </a:r>
                    </a:p>
                    <a:p>
                      <a:r>
                        <a:rPr lang="hr-HR" noProof="0"/>
                        <a:t>(d) Dizajn za recikliranje</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Plastična ambalaža mora biti oblikovana kako bi se olakšalo učinkovito recikliranje izbjegavanjem potencijalnih </a:t>
                      </a:r>
                      <a:r>
                        <a:rPr lang="hr-HR" sz="1400" err="1"/>
                        <a:t>kontaminanata</a:t>
                      </a:r>
                      <a:r>
                        <a:rPr lang="hr-HR" sz="1400"/>
                        <a:t> i nekompatibilnih materijala za koje se zna da otežavaju odvajanje ili obradu ili smanjuju kvalitetu </a:t>
                      </a:r>
                      <a:r>
                        <a:rPr lang="hr-HR" sz="1400" err="1"/>
                        <a:t>reciklata</a:t>
                      </a:r>
                      <a:r>
                        <a:rPr lang="hr-HR" sz="1400"/>
                        <a:t>. Etiketa ili omot, poklopac i, ako je primjenjivo, zaštitni premazi ne smiju sadržavati, pojedinačno ili u kombinaciji, materijale i sastavne dijelove navedene u tablici 4. </a:t>
                      </a:r>
                    </a:p>
                    <a:p>
                      <a:pPr algn="just"/>
                      <a:r>
                        <a:rPr lang="hr-HR" sz="1400"/>
                        <a:t>Mehanizmi crpki (uključujući one u štrcaljkama) izuzeti su iz ovog zahtjeva.</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hr-HR" sz="1400" b="0" i="0" kern="1200" cap="none" spc="0" noProof="0">
                          <a:solidFill>
                            <a:schemeClr val="tx1"/>
                          </a:solidFill>
                          <a:effectLst/>
                          <a:latin typeface="+mn-lt"/>
                          <a:ea typeface="+mn-ea"/>
                          <a:cs typeface="+mn-cs"/>
                        </a:rPr>
                        <a:t>Ponuditelj dostavlja potpisanu izjavu o sukladnosti zajedno s odgovarajućom dokumentacijom u kojoj se dokazuje kako se raspršivači koji su dio ambalaže mogu ponovno napuniti.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1211325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54A6-0CD0-0274-2CC2-FED2D4B39B65}"/>
              </a:ext>
            </a:extLst>
          </p:cNvPr>
          <p:cNvSpPr>
            <a:spLocks noGrp="1"/>
          </p:cNvSpPr>
          <p:nvPr>
            <p:ph type="title"/>
          </p:nvPr>
        </p:nvSpPr>
        <p:spPr/>
        <p:txBody>
          <a:bodyPr/>
          <a:lstStyle/>
          <a:p>
            <a:r>
              <a:rPr lang="hr-HR"/>
              <a:t>Primjer 3 – tehnička specifikacija</a:t>
            </a:r>
          </a:p>
        </p:txBody>
      </p:sp>
      <p:pic>
        <p:nvPicPr>
          <p:cNvPr id="4" name="Picture 3">
            <a:extLst>
              <a:ext uri="{FF2B5EF4-FFF2-40B4-BE49-F238E27FC236}">
                <a16:creationId xmlns:a16="http://schemas.microsoft.com/office/drawing/2014/main" id="{9FF35513-73B3-6760-EDB8-EEE66C9A46D1}"/>
              </a:ext>
            </a:extLst>
          </p:cNvPr>
          <p:cNvPicPr>
            <a:picLocks noChangeAspect="1"/>
          </p:cNvPicPr>
          <p:nvPr/>
        </p:nvPicPr>
        <p:blipFill>
          <a:blip r:embed="rId2"/>
          <a:stretch>
            <a:fillRect/>
          </a:stretch>
        </p:blipFill>
        <p:spPr>
          <a:xfrm>
            <a:off x="518334" y="1557076"/>
            <a:ext cx="11155332" cy="3743847"/>
          </a:xfrm>
          <a:prstGeom prst="rect">
            <a:avLst/>
          </a:prstGeom>
        </p:spPr>
      </p:pic>
    </p:spTree>
    <p:extLst>
      <p:ext uri="{BB962C8B-B14F-4D97-AF65-F5344CB8AC3E}">
        <p14:creationId xmlns:p14="http://schemas.microsoft.com/office/powerpoint/2010/main" val="7522925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E21-482D-2418-0DDB-E286D7B707BF}"/>
              </a:ext>
            </a:extLst>
          </p:cNvPr>
          <p:cNvSpPr>
            <a:spLocks noGrp="1"/>
          </p:cNvSpPr>
          <p:nvPr>
            <p:ph type="title"/>
          </p:nvPr>
        </p:nvSpPr>
        <p:spPr/>
        <p:txBody>
          <a:bodyPr/>
          <a:lstStyle/>
          <a:p>
            <a:r>
              <a:rPr lang="en-GB"/>
              <a:t>ODLUKA KOMISIJE (EU) 2018/680</a:t>
            </a:r>
            <a:endParaRPr lang="hr-HR"/>
          </a:p>
        </p:txBody>
      </p:sp>
      <p:sp>
        <p:nvSpPr>
          <p:cNvPr id="3" name="Content Placeholder 2">
            <a:extLst>
              <a:ext uri="{FF2B5EF4-FFF2-40B4-BE49-F238E27FC236}">
                <a16:creationId xmlns:a16="http://schemas.microsoft.com/office/drawing/2014/main" id="{38C20637-9980-C092-86FD-A1189E77D188}"/>
              </a:ext>
            </a:extLst>
          </p:cNvPr>
          <p:cNvSpPr>
            <a:spLocks noGrp="1"/>
          </p:cNvSpPr>
          <p:nvPr>
            <p:ph idx="1"/>
          </p:nvPr>
        </p:nvSpPr>
        <p:spPr/>
        <p:txBody>
          <a:bodyPr/>
          <a:lstStyle/>
          <a:p>
            <a:r>
              <a:rPr lang="hr-HR" noProof="0"/>
              <a:t>ODLUKA KOMISIJE (EU) 2018/680 </a:t>
            </a:r>
            <a:r>
              <a:rPr lang="az-Cyrl-AZ" noProof="0"/>
              <a:t>о</a:t>
            </a:r>
            <a:r>
              <a:rPr lang="hr-HR" noProof="0"/>
              <a:t>d 2. svibnja 2018. o utvrđivanju mjerila za dodjelu znaka za okoliš EU-a za usluge čišćenja zatvorenih prostora</a:t>
            </a:r>
          </a:p>
          <a:p>
            <a:r>
              <a:rPr lang="hr-HR">
                <a:hlinkClick r:id="rId2"/>
              </a:rPr>
              <a:t>https://eur-lex.europa.eu/legal-content/HR/TXT/PDF/?uri=CELEX:32018D0680&amp;qid=1738838869841</a:t>
            </a:r>
            <a:r>
              <a:rPr lang="hr-HR"/>
              <a:t> </a:t>
            </a:r>
          </a:p>
        </p:txBody>
      </p:sp>
    </p:spTree>
    <p:extLst>
      <p:ext uri="{BB962C8B-B14F-4D97-AF65-F5344CB8AC3E}">
        <p14:creationId xmlns:p14="http://schemas.microsoft.com/office/powerpoint/2010/main" val="26723820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41B38-2045-A86E-C65E-A94764DC7B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55DF6-B338-6829-7D28-89E3D73BF258}"/>
              </a:ext>
            </a:extLst>
          </p:cNvPr>
          <p:cNvSpPr>
            <a:spLocks noGrp="1"/>
          </p:cNvSpPr>
          <p:nvPr>
            <p:ph type="title"/>
          </p:nvPr>
        </p:nvSpPr>
        <p:spPr/>
        <p:txBody>
          <a:bodyPr/>
          <a:lstStyle/>
          <a:p>
            <a:r>
              <a:rPr lang="hr-HR"/>
              <a:t>Mjerila za dodjelu znaka za okoliš EU-a</a:t>
            </a:r>
          </a:p>
        </p:txBody>
      </p:sp>
      <p:sp>
        <p:nvSpPr>
          <p:cNvPr id="3" name="Content Placeholder 2">
            <a:extLst>
              <a:ext uri="{FF2B5EF4-FFF2-40B4-BE49-F238E27FC236}">
                <a16:creationId xmlns:a16="http://schemas.microsoft.com/office/drawing/2014/main" id="{E2A42271-884F-581A-A9CD-3FA1F570B124}"/>
              </a:ext>
            </a:extLst>
          </p:cNvPr>
          <p:cNvSpPr>
            <a:spLocks noGrp="1"/>
          </p:cNvSpPr>
          <p:nvPr>
            <p:ph idx="1"/>
          </p:nvPr>
        </p:nvSpPr>
        <p:spPr>
          <a:xfrm>
            <a:off x="1348033" y="1894788"/>
            <a:ext cx="9799034" cy="3687022"/>
          </a:xfrm>
        </p:spPr>
        <p:txBody>
          <a:bodyPr>
            <a:normAutofit fontScale="92500" lnSpcReduction="20000"/>
          </a:bodyPr>
          <a:lstStyle/>
          <a:p>
            <a:pPr>
              <a:lnSpc>
                <a:spcPct val="120000"/>
              </a:lnSpc>
              <a:spcBef>
                <a:spcPts val="0"/>
              </a:spcBef>
            </a:pPr>
            <a:r>
              <a:rPr lang="hr-HR" noProof="0"/>
              <a:t>Obvezna mjerila </a:t>
            </a:r>
          </a:p>
          <a:p>
            <a:pPr marL="514350" indent="-514350">
              <a:lnSpc>
                <a:spcPct val="120000"/>
              </a:lnSpc>
              <a:spcBef>
                <a:spcPts val="0"/>
              </a:spcBef>
              <a:buAutoNum type="arabicPeriod"/>
            </a:pPr>
            <a:r>
              <a:rPr lang="hr-HR" noProof="0"/>
              <a:t>M1: Upotreba sredstava za čišćenje s malim utjecajem na okoliš</a:t>
            </a:r>
          </a:p>
          <a:p>
            <a:pPr marL="514350" indent="-514350">
              <a:lnSpc>
                <a:spcPct val="120000"/>
              </a:lnSpc>
              <a:spcBef>
                <a:spcPts val="0"/>
              </a:spcBef>
              <a:buAutoNum type="arabicPeriod"/>
            </a:pPr>
            <a:r>
              <a:rPr lang="hr-HR" noProof="0"/>
              <a:t>M2: Doziranje proizvoda za čišćenje </a:t>
            </a:r>
          </a:p>
          <a:p>
            <a:pPr marL="514350" indent="-514350">
              <a:lnSpc>
                <a:spcPct val="120000"/>
              </a:lnSpc>
              <a:spcBef>
                <a:spcPts val="0"/>
              </a:spcBef>
              <a:buAutoNum type="arabicPeriod"/>
            </a:pPr>
            <a:r>
              <a:rPr lang="hr-HR" noProof="0"/>
              <a:t>M3: Upotreba proizvoda od mikrovlakana </a:t>
            </a:r>
          </a:p>
          <a:p>
            <a:pPr marL="514350" indent="-514350">
              <a:lnSpc>
                <a:spcPct val="120000"/>
              </a:lnSpc>
              <a:spcBef>
                <a:spcPts val="0"/>
              </a:spcBef>
              <a:buAutoNum type="arabicPeriod"/>
            </a:pPr>
            <a:r>
              <a:rPr lang="hr-HR" noProof="0"/>
              <a:t>M4: Obuka osoblja </a:t>
            </a:r>
          </a:p>
          <a:p>
            <a:pPr marL="514350" indent="-514350">
              <a:lnSpc>
                <a:spcPct val="120000"/>
              </a:lnSpc>
              <a:spcBef>
                <a:spcPts val="0"/>
              </a:spcBef>
              <a:buAutoNum type="arabicPeriod"/>
            </a:pPr>
            <a:r>
              <a:rPr lang="hr-HR" noProof="0"/>
              <a:t>M5: Osnove sustava upravljanja okolišem </a:t>
            </a:r>
          </a:p>
          <a:p>
            <a:pPr marL="514350" indent="-514350">
              <a:lnSpc>
                <a:spcPct val="120000"/>
              </a:lnSpc>
              <a:spcBef>
                <a:spcPts val="0"/>
              </a:spcBef>
              <a:buAutoNum type="arabicPeriod"/>
            </a:pPr>
            <a:r>
              <a:rPr lang="hr-HR" noProof="0"/>
              <a:t>M6: Razvrstavanje krutog otpada u poslovnom prostoru podnositelja zahtjeva </a:t>
            </a:r>
          </a:p>
          <a:p>
            <a:pPr marL="514350" indent="-514350">
              <a:lnSpc>
                <a:spcPct val="120000"/>
              </a:lnSpc>
              <a:spcBef>
                <a:spcPts val="0"/>
              </a:spcBef>
              <a:buAutoNum type="arabicPeriod"/>
            </a:pPr>
            <a:r>
              <a:rPr lang="hr-HR" noProof="0"/>
              <a:t>M7: Informacije koje se navode na znaku za okoliš EU-a</a:t>
            </a:r>
          </a:p>
        </p:txBody>
      </p:sp>
    </p:spTree>
    <p:extLst>
      <p:ext uri="{BB962C8B-B14F-4D97-AF65-F5344CB8AC3E}">
        <p14:creationId xmlns:p14="http://schemas.microsoft.com/office/powerpoint/2010/main" val="720254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326E-8020-A1FF-D4E0-6AB1828597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95FB2-D152-9EEC-14EC-03C3330086E2}"/>
              </a:ext>
            </a:extLst>
          </p:cNvPr>
          <p:cNvSpPr>
            <a:spLocks noGrp="1"/>
          </p:cNvSpPr>
          <p:nvPr>
            <p:ph type="title"/>
          </p:nvPr>
        </p:nvSpPr>
        <p:spPr>
          <a:xfrm>
            <a:off x="857839" y="776433"/>
            <a:ext cx="10289228" cy="995915"/>
          </a:xfrm>
        </p:spPr>
        <p:txBody>
          <a:bodyPr anchor="ctr">
            <a:normAutofit/>
          </a:bodyPr>
          <a:lstStyle/>
          <a:p>
            <a:r>
              <a:rPr lang="hr-HR"/>
              <a:t>Primjer 1 – uvjet sposobnosti? ENP?</a:t>
            </a:r>
          </a:p>
        </p:txBody>
      </p:sp>
      <p:graphicFrame>
        <p:nvGraphicFramePr>
          <p:cNvPr id="6" name="Table 5">
            <a:extLst>
              <a:ext uri="{FF2B5EF4-FFF2-40B4-BE49-F238E27FC236}">
                <a16:creationId xmlns:a16="http://schemas.microsoft.com/office/drawing/2014/main" id="{0DB2314B-2A8F-A8C2-CD5F-97D068CAC67D}"/>
              </a:ext>
            </a:extLst>
          </p:cNvPr>
          <p:cNvGraphicFramePr>
            <a:graphicFrameLocks noGrp="1"/>
          </p:cNvGraphicFramePr>
          <p:nvPr>
            <p:extLst>
              <p:ext uri="{D42A27DB-BD31-4B8C-83A1-F6EECF244321}">
                <p14:modId xmlns:p14="http://schemas.microsoft.com/office/powerpoint/2010/main" val="1683286947"/>
              </p:ext>
            </p:extLst>
          </p:nvPr>
        </p:nvGraphicFramePr>
        <p:xfrm>
          <a:off x="1005586" y="1887345"/>
          <a:ext cx="9993734" cy="3249208"/>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pt-BR"/>
                        <a:t>Mjerilo M2 – Doziranje proizvoda za </a:t>
                      </a:r>
                      <a:r>
                        <a:rPr lang="hr-HR"/>
                        <a:t>čišćenje</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Osoblje koje obavlja poslove čišćenja zatvorenih prostora sa znakom za okoliš EU-a mora imati pristup odgovarajućoj opremi za doziranje i razrjeđivanje sredstava za čišćenje koja se upotrebljavaju (npr. automatskim raspršivačima, mjernim posudama/poklopcima, ručnim sisaljkama, štrcaljkama), bilo na lokaciji čišćenja ili u poslovnom prostoru podnositelja zahtjeva. Osoblje mora imati pristup i odgovarajućim uputama za ispravno doziranje i razrjeđivanje.</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r>
                        <a:rPr lang="hr-HR" sz="1400" b="0" i="0" kern="1200" cap="none" spc="0" noProof="0">
                          <a:solidFill>
                            <a:schemeClr val="tx1"/>
                          </a:solidFill>
                          <a:effectLst/>
                          <a:latin typeface="+mn-lt"/>
                          <a:ea typeface="+mn-ea"/>
                          <a:cs typeface="+mn-cs"/>
                        </a:rPr>
                        <a:t>Ponuditelj dostavlja izjavu o sukladnosti s ovim mjerilom potkrijepljenu popisom dostupne opreme i odgovarajućom dokumentacijom kojom se pokazuju upute o ispravnom doziranju i razrjeđivanju koje se daju osoblju zaduženom za čišćenje.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442379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2A87-981F-8A4A-F52B-AE99CA325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F0A99-4004-9556-1688-E94416C4E822}"/>
              </a:ext>
            </a:extLst>
          </p:cNvPr>
          <p:cNvSpPr>
            <a:spLocks noGrp="1"/>
          </p:cNvSpPr>
          <p:nvPr>
            <p:ph type="title"/>
          </p:nvPr>
        </p:nvSpPr>
        <p:spPr>
          <a:xfrm>
            <a:off x="857839" y="776433"/>
            <a:ext cx="10289228" cy="995915"/>
          </a:xfrm>
        </p:spPr>
        <p:txBody>
          <a:bodyPr anchor="ctr">
            <a:normAutofit/>
          </a:bodyPr>
          <a:lstStyle/>
          <a:p>
            <a:r>
              <a:rPr lang="hr-HR"/>
              <a:t>Primjer 2 – tehnička specifikacija</a:t>
            </a:r>
          </a:p>
        </p:txBody>
      </p:sp>
      <p:graphicFrame>
        <p:nvGraphicFramePr>
          <p:cNvPr id="6" name="Table 5">
            <a:extLst>
              <a:ext uri="{FF2B5EF4-FFF2-40B4-BE49-F238E27FC236}">
                <a16:creationId xmlns:a16="http://schemas.microsoft.com/office/drawing/2014/main" id="{94F73FEF-D3B9-6C86-3F1B-E1A821C10DAE}"/>
              </a:ext>
            </a:extLst>
          </p:cNvPr>
          <p:cNvGraphicFramePr>
            <a:graphicFrameLocks noGrp="1"/>
          </p:cNvGraphicFramePr>
          <p:nvPr>
            <p:extLst>
              <p:ext uri="{D42A27DB-BD31-4B8C-83A1-F6EECF244321}">
                <p14:modId xmlns:p14="http://schemas.microsoft.com/office/powerpoint/2010/main" val="802193401"/>
              </p:ext>
            </p:extLst>
          </p:nvPr>
        </p:nvGraphicFramePr>
        <p:xfrm>
          <a:off x="1005586" y="1887345"/>
          <a:ext cx="9993734" cy="3112280"/>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pt-BR"/>
                        <a:t>Mjerilo</a:t>
                      </a:r>
                      <a:r>
                        <a:rPr lang="pl-PL"/>
                        <a:t> M3 – Upotreba proizvoda od mikrovlakana</a:t>
                      </a:r>
                      <a:endParaRPr lang="hr-HR" sz="1800" b="1" i="0" kern="1200" noProof="0">
                        <a:solidFill>
                          <a:schemeClr val="lt1"/>
                        </a:solidFill>
                        <a:effectLst/>
                        <a:latin typeface="+mn-lt"/>
                        <a:ea typeface="+mn-ea"/>
                        <a:cs typeface="+mn-cs"/>
                      </a:endParaRP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Ovim je mjerilom obuhvaćen samo tekstilni pribor za čišćenje namijenjen za višekratnu uporabu koji se izravno upotrebljava tijekom poslova čišćenja zatvorenih prostora sa znakom za okoliš EU-a.</a:t>
                      </a:r>
                    </a:p>
                    <a:p>
                      <a:pPr algn="just"/>
                      <a:r>
                        <a:rPr lang="hr-HR" sz="1400"/>
                        <a:t>Najmanje 50 % tekstilnog pribora za čišćenje (npr. krpe, nastavci s resama za brisače poda) upotrijebljenog na godišnjoj razini mora biti izrađeno od mikrovlakana.</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r>
                        <a:rPr lang="hr-HR" sz="1400" b="0" i="0" kern="1200" cap="none" spc="0" noProof="0">
                          <a:solidFill>
                            <a:schemeClr val="tx1"/>
                          </a:solidFill>
                          <a:effectLst/>
                          <a:latin typeface="+mn-lt"/>
                          <a:ea typeface="+mn-ea"/>
                          <a:cs typeface="+mn-cs"/>
                        </a:rPr>
                        <a:t>Ponuditelj dostavlja godišnje podatke o vrsti i količini proizvoda te dokumentaciju (uključujući relevantne račune ili popise inventara) u kojoj je navedeno koji se tekstilni pribor za čišćenje upotrebljava te je naznačeno koji je pribor za čišćenje izrađen od mikrovlakana.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425925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94CE-7C38-6D92-28DF-132D0B8CE0DB}"/>
              </a:ext>
            </a:extLst>
          </p:cNvPr>
          <p:cNvSpPr>
            <a:spLocks noGrp="1"/>
          </p:cNvSpPr>
          <p:nvPr>
            <p:ph type="title"/>
          </p:nvPr>
        </p:nvSpPr>
        <p:spPr/>
        <p:txBody>
          <a:bodyPr/>
          <a:lstStyle/>
          <a:p>
            <a:r>
              <a:rPr lang="hr-HR" noProof="0"/>
              <a:t>Povijesni podaci o </a:t>
            </a:r>
            <a:r>
              <a:rPr lang="hr-HR" noProof="0" err="1"/>
              <a:t>ZeJN</a:t>
            </a:r>
            <a:endParaRPr lang="hr-HR"/>
          </a:p>
        </p:txBody>
      </p:sp>
      <p:sp>
        <p:nvSpPr>
          <p:cNvPr id="3" name="Text Placeholder 2">
            <a:extLst>
              <a:ext uri="{FF2B5EF4-FFF2-40B4-BE49-F238E27FC236}">
                <a16:creationId xmlns:a16="http://schemas.microsoft.com/office/drawing/2014/main" id="{5181416D-2561-4E25-5148-01E1DEEBA269}"/>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26244003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7ECE-EA07-CD3E-2ECF-058134C2D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0A74D-D450-189F-C227-FAF0C533D180}"/>
              </a:ext>
            </a:extLst>
          </p:cNvPr>
          <p:cNvSpPr>
            <a:spLocks noGrp="1"/>
          </p:cNvSpPr>
          <p:nvPr>
            <p:ph type="title"/>
          </p:nvPr>
        </p:nvSpPr>
        <p:spPr>
          <a:xfrm>
            <a:off x="857839" y="776433"/>
            <a:ext cx="10289228" cy="995915"/>
          </a:xfrm>
        </p:spPr>
        <p:txBody>
          <a:bodyPr anchor="ctr">
            <a:normAutofit/>
          </a:bodyPr>
          <a:lstStyle/>
          <a:p>
            <a:r>
              <a:rPr lang="hr-HR"/>
              <a:t>Primjer 3 – ugovorne odredbe</a:t>
            </a:r>
          </a:p>
        </p:txBody>
      </p:sp>
      <p:graphicFrame>
        <p:nvGraphicFramePr>
          <p:cNvPr id="6" name="Table 5">
            <a:extLst>
              <a:ext uri="{FF2B5EF4-FFF2-40B4-BE49-F238E27FC236}">
                <a16:creationId xmlns:a16="http://schemas.microsoft.com/office/drawing/2014/main" id="{3D65391D-285E-86E9-E883-36A67206F8AB}"/>
              </a:ext>
            </a:extLst>
          </p:cNvPr>
          <p:cNvGraphicFramePr>
            <a:graphicFrameLocks noGrp="1"/>
          </p:cNvGraphicFramePr>
          <p:nvPr>
            <p:extLst>
              <p:ext uri="{D42A27DB-BD31-4B8C-83A1-F6EECF244321}">
                <p14:modId xmlns:p14="http://schemas.microsoft.com/office/powerpoint/2010/main" val="3883475493"/>
              </p:ext>
            </p:extLst>
          </p:nvPr>
        </p:nvGraphicFramePr>
        <p:xfrm>
          <a:off x="1005586" y="1887345"/>
          <a:ext cx="9993734" cy="3249208"/>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pt-BR"/>
                        <a:t>Mjerilo M4 – Obuka osoblja </a:t>
                      </a: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Izvršitelj osoblju zaduženom za usluge čišćenja sa znakom za okoliš EU-a i upraviteljima koji nadgledaju te poslove čišćenja na raspolaganje stavlja informacije, uključujući pisane postupke i priručnike, i osigurava obuku.</a:t>
                      </a:r>
                    </a:p>
                    <a:p>
                      <a:pPr algn="just"/>
                      <a:r>
                        <a:rPr lang="hr-HR" sz="1400"/>
                        <a:t>Obukom trebaju biti obuhvaćena područja [</a:t>
                      </a:r>
                      <a:r>
                        <a:rPr lang="hr-HR" sz="1400" i="1"/>
                        <a:t>u nastavku*</a:t>
                      </a:r>
                      <a:r>
                        <a:rPr lang="hr-HR" sz="1400"/>
                        <a:t>], u slučajevima kad su relevantna za poslove koje obavlja određeni</a:t>
                      </a:r>
                    </a:p>
                    <a:p>
                      <a:pPr algn="just"/>
                      <a:r>
                        <a:rPr lang="hr-HR" sz="1400"/>
                        <a:t>zaposlenik.</a:t>
                      </a:r>
                    </a:p>
                    <a:p>
                      <a:pPr algn="just"/>
                      <a:r>
                        <a:rPr lang="hr-HR" sz="1400" i="1"/>
                        <a:t>* Sredstva za čišćenje, štednja energije, štednja vode, otpad..</a:t>
                      </a:r>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r>
                        <a:rPr lang="hr-HR" sz="1400" b="0" i="0" kern="1200" cap="none" spc="0" noProof="0">
                          <a:solidFill>
                            <a:schemeClr val="tx1"/>
                          </a:solidFill>
                          <a:effectLst/>
                          <a:latin typeface="+mn-lt"/>
                          <a:ea typeface="+mn-ea"/>
                          <a:cs typeface="+mn-cs"/>
                        </a:rPr>
                        <a:t>Izvršitelj [navesti] dostavlja izjavu o sukladnosti s ovim mjerilom potkrijepljenu godišnjim podacima o programu obuke (datum i vrsta – početna ili ponovljena obuka), njegovom sadržaju te informacije o tome koji su zaposlenici prošli obuku. Podnositelj zahtjeva dostavlja i preslike postupaka i informacija dostavljenih osoblju o svim pitanjima povezanima s obukom. Datum i vrsta obuke osoblja evidentiraju se kao dokaz da je održana ponovljena obuka. </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543575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A07A-E97B-AA9C-C91F-CCA32F8F7209}"/>
              </a:ext>
            </a:extLst>
          </p:cNvPr>
          <p:cNvSpPr>
            <a:spLocks noGrp="1"/>
          </p:cNvSpPr>
          <p:nvPr>
            <p:ph type="title"/>
          </p:nvPr>
        </p:nvSpPr>
        <p:spPr/>
        <p:txBody>
          <a:bodyPr/>
          <a:lstStyle/>
          <a:p>
            <a:r>
              <a:rPr lang="hr-HR"/>
              <a:t>Usluga čišćenja zatvorenih prostora</a:t>
            </a:r>
          </a:p>
        </p:txBody>
      </p:sp>
      <p:sp>
        <p:nvSpPr>
          <p:cNvPr id="3" name="Content Placeholder 2">
            <a:extLst>
              <a:ext uri="{FF2B5EF4-FFF2-40B4-BE49-F238E27FC236}">
                <a16:creationId xmlns:a16="http://schemas.microsoft.com/office/drawing/2014/main" id="{E80EFFFC-F574-B47B-D272-714E090C20C1}"/>
              </a:ext>
            </a:extLst>
          </p:cNvPr>
          <p:cNvSpPr>
            <a:spLocks noGrp="1"/>
          </p:cNvSpPr>
          <p:nvPr>
            <p:ph idx="1"/>
          </p:nvPr>
        </p:nvSpPr>
        <p:spPr/>
        <p:txBody>
          <a:bodyPr>
            <a:normAutofit/>
          </a:bodyPr>
          <a:lstStyle/>
          <a:p>
            <a:pPr marL="457200" indent="-457200">
              <a:buFontTx/>
              <a:buChar char="-"/>
            </a:pPr>
            <a:r>
              <a:rPr lang="hr-HR"/>
              <a:t>Mjerila zelene javne nabave koja su na snazi nalaze se na stranicama </a:t>
            </a:r>
            <a:r>
              <a:rPr lang="hr-HR">
                <a:hlinkClick r:id="rId2"/>
              </a:rPr>
              <a:t>www.zelenanabava.hr</a:t>
            </a:r>
            <a:r>
              <a:rPr lang="hr-HR"/>
              <a:t> </a:t>
            </a:r>
          </a:p>
          <a:p>
            <a:pPr marL="457200" indent="-457200">
              <a:buFontTx/>
              <a:buChar char="-"/>
            </a:pPr>
            <a:r>
              <a:rPr lang="hr-HR"/>
              <a:t>Skupina proizvoda „usluge čišćenja zatvorenih prostora” uključuje:</a:t>
            </a:r>
          </a:p>
          <a:p>
            <a:pPr marL="914400" lvl="1" indent="-457200">
              <a:buFontTx/>
              <a:buChar char="-"/>
            </a:pPr>
            <a:r>
              <a:rPr lang="hr-HR"/>
              <a:t>ekološki prihvatljive rutinske usluge profesionalnog čišćenja zatvorenih prostora, koji uključuju urede, sanitarne prostorije, kao što su zahodi i umivaonici, i druge javno dostupne prostore</a:t>
            </a:r>
          </a:p>
          <a:p>
            <a:pPr marL="914400" lvl="1" indent="-457200">
              <a:buFontTx/>
              <a:buChar char="-"/>
            </a:pPr>
            <a:r>
              <a:rPr lang="hr-HR"/>
              <a:t>čišćenje staklenih površina kojima se može pristupiti bez upotrebe specijalizirane opreme ili strojeva</a:t>
            </a:r>
          </a:p>
        </p:txBody>
      </p:sp>
    </p:spTree>
    <p:extLst>
      <p:ext uri="{BB962C8B-B14F-4D97-AF65-F5344CB8AC3E}">
        <p14:creationId xmlns:p14="http://schemas.microsoft.com/office/powerpoint/2010/main" val="31754281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A066-7D53-3A51-BE8F-A52D350E0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1C0B7-264D-E5A0-FD38-C2FBF6C67E31}"/>
              </a:ext>
            </a:extLst>
          </p:cNvPr>
          <p:cNvSpPr>
            <a:spLocks noGrp="1"/>
          </p:cNvSpPr>
          <p:nvPr>
            <p:ph type="title"/>
          </p:nvPr>
        </p:nvSpPr>
        <p:spPr/>
        <p:txBody>
          <a:bodyPr/>
          <a:lstStyle/>
          <a:p>
            <a:r>
              <a:rPr lang="hr-HR">
                <a:ea typeface="Calibri Light"/>
                <a:cs typeface="Calibri Light"/>
              </a:rPr>
              <a:t>R</a:t>
            </a:r>
            <a:r>
              <a:rPr lang="hr-HR" noProof="0" err="1">
                <a:ea typeface="Calibri Light"/>
                <a:cs typeface="Calibri Light"/>
              </a:rPr>
              <a:t>ačunala</a:t>
            </a:r>
            <a:r>
              <a:rPr lang="hr-HR" noProof="0">
                <a:ea typeface="Calibri Light"/>
                <a:cs typeface="Calibri Light"/>
              </a:rPr>
              <a:t>, računalna oprema, monitori, pisači i fotokopirni uređaji, oprema za snimanje</a:t>
            </a:r>
            <a:endParaRPr lang="hr-HR" noProof="0"/>
          </a:p>
        </p:txBody>
      </p:sp>
      <p:sp>
        <p:nvSpPr>
          <p:cNvPr id="3" name="Text Placeholder 2">
            <a:extLst>
              <a:ext uri="{FF2B5EF4-FFF2-40B4-BE49-F238E27FC236}">
                <a16:creationId xmlns:a16="http://schemas.microsoft.com/office/drawing/2014/main" id="{AFAEBBF4-F2CF-9898-89FF-322E7C7D66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06876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AE41-7528-7FE3-57C7-0618F7E49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4858E-1406-BAA4-D340-63137000A671}"/>
              </a:ext>
            </a:extLst>
          </p:cNvPr>
          <p:cNvSpPr>
            <a:spLocks noGrp="1"/>
          </p:cNvSpPr>
          <p:nvPr>
            <p:ph type="title"/>
          </p:nvPr>
        </p:nvSpPr>
        <p:spPr/>
        <p:txBody>
          <a:bodyPr/>
          <a:lstStyle/>
          <a:p>
            <a:r>
              <a:rPr lang="hr-HR"/>
              <a:t>Odluka o provedbi </a:t>
            </a:r>
            <a:r>
              <a:rPr lang="hr-HR" err="1"/>
              <a:t>ZeJN</a:t>
            </a:r>
            <a:endParaRPr lang="en-US"/>
          </a:p>
        </p:txBody>
      </p:sp>
      <p:sp>
        <p:nvSpPr>
          <p:cNvPr id="3" name="Content Placeholder 2">
            <a:extLst>
              <a:ext uri="{FF2B5EF4-FFF2-40B4-BE49-F238E27FC236}">
                <a16:creationId xmlns:a16="http://schemas.microsoft.com/office/drawing/2014/main" id="{6CD804D7-D7FE-240A-052F-5DBF06AD25F8}"/>
              </a:ext>
            </a:extLst>
          </p:cNvPr>
          <p:cNvSpPr>
            <a:spLocks noGrp="1"/>
          </p:cNvSpPr>
          <p:nvPr>
            <p:ph idx="1"/>
          </p:nvPr>
        </p:nvSpPr>
        <p:spPr/>
        <p:txBody>
          <a:bodyPr>
            <a:normAutofit/>
          </a:bodyPr>
          <a:lstStyle/>
          <a:p>
            <a:pPr marL="457200" indent="-457200" algn="just">
              <a:buFont typeface="Arial" panose="020B0604020202020204" pitchFamily="34" charset="0"/>
              <a:buChar char="•"/>
            </a:pPr>
            <a:r>
              <a:rPr lang="hr-HR" noProof="0"/>
              <a:t>računala, računalna oprema, monitori, pisači i fotokopirni uređaji moraju biti smješteni u najviši energetski razred</a:t>
            </a:r>
          </a:p>
          <a:p>
            <a:pPr marL="457200" indent="-457200" algn="just">
              <a:buFont typeface="Arial" panose="020B0604020202020204" pitchFamily="34" charset="0"/>
              <a:buChar char="•"/>
            </a:pPr>
            <a:r>
              <a:rPr lang="hr-HR" noProof="0"/>
              <a:t>osobna i prijenosna računala moraju biti u skladu s mjerilima oznake za okoliš EPEAT ili jednakovrijedno</a:t>
            </a:r>
          </a:p>
          <a:p>
            <a:pPr marL="457200" indent="-457200" algn="just">
              <a:buFont typeface="Arial" panose="020B0604020202020204" pitchFamily="34" charset="0"/>
              <a:buChar char="•"/>
            </a:pPr>
            <a:r>
              <a:rPr lang="hr-HR" noProof="0"/>
              <a:t>Oprema za snimanje, obradu i prikaz slike i televizori moraju biti iz energetskog razreda ne manjeg od E+.</a:t>
            </a:r>
          </a:p>
          <a:p>
            <a:pPr marL="457200" indent="-457200" algn="just">
              <a:buFont typeface="Arial" panose="020B0604020202020204" pitchFamily="34" charset="0"/>
              <a:buChar char="•"/>
            </a:pPr>
            <a:endParaRPr lang="hr-HR" noProof="0"/>
          </a:p>
        </p:txBody>
      </p:sp>
    </p:spTree>
    <p:extLst>
      <p:ext uri="{BB962C8B-B14F-4D97-AF65-F5344CB8AC3E}">
        <p14:creationId xmlns:p14="http://schemas.microsoft.com/office/powerpoint/2010/main" val="1263444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5F605-9A43-15C2-4699-D694E50B21EC}"/>
              </a:ext>
            </a:extLst>
          </p:cNvPr>
          <p:cNvSpPr>
            <a:spLocks noGrp="1"/>
          </p:cNvSpPr>
          <p:nvPr>
            <p:ph type="title"/>
          </p:nvPr>
        </p:nvSpPr>
        <p:spPr/>
        <p:txBody>
          <a:bodyPr/>
          <a:lstStyle/>
          <a:p>
            <a:r>
              <a:rPr lang="hr-HR"/>
              <a:t>Oznake energetske učinkovitosti</a:t>
            </a:r>
          </a:p>
        </p:txBody>
      </p:sp>
      <p:pic>
        <p:nvPicPr>
          <p:cNvPr id="5" name="Content Placeholder 4">
            <a:extLst>
              <a:ext uri="{FF2B5EF4-FFF2-40B4-BE49-F238E27FC236}">
                <a16:creationId xmlns:a16="http://schemas.microsoft.com/office/drawing/2014/main" id="{137FC814-7013-477D-2A3F-6755FDCD1E40}"/>
              </a:ext>
            </a:extLst>
          </p:cNvPr>
          <p:cNvPicPr>
            <a:picLocks noGrp="1" noChangeAspect="1"/>
          </p:cNvPicPr>
          <p:nvPr>
            <p:ph idx="1"/>
          </p:nvPr>
        </p:nvPicPr>
        <p:blipFill>
          <a:blip r:embed="rId2"/>
          <a:stretch>
            <a:fillRect/>
          </a:stretch>
        </p:blipFill>
        <p:spPr>
          <a:xfrm>
            <a:off x="886429" y="1735916"/>
            <a:ext cx="10461756" cy="3845734"/>
          </a:xfrm>
        </p:spPr>
      </p:pic>
    </p:spTree>
    <p:extLst>
      <p:ext uri="{BB962C8B-B14F-4D97-AF65-F5344CB8AC3E}">
        <p14:creationId xmlns:p14="http://schemas.microsoft.com/office/powerpoint/2010/main" val="27753283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540D-CA30-A81A-B0D5-635737B38A50}"/>
              </a:ext>
            </a:extLst>
          </p:cNvPr>
          <p:cNvSpPr>
            <a:spLocks noGrp="1"/>
          </p:cNvSpPr>
          <p:nvPr>
            <p:ph type="title"/>
          </p:nvPr>
        </p:nvSpPr>
        <p:spPr>
          <a:xfrm>
            <a:off x="1612641" y="776433"/>
            <a:ext cx="9534426" cy="995915"/>
          </a:xfrm>
        </p:spPr>
        <p:txBody>
          <a:bodyPr anchor="ctr">
            <a:normAutofit/>
          </a:bodyPr>
          <a:lstStyle/>
          <a:p>
            <a:r>
              <a:rPr lang="hr-HR"/>
              <a:t>Evolucija oznaka</a:t>
            </a:r>
          </a:p>
        </p:txBody>
      </p:sp>
      <p:pic>
        <p:nvPicPr>
          <p:cNvPr id="5" name="Content Placeholder 4">
            <a:extLst>
              <a:ext uri="{FF2B5EF4-FFF2-40B4-BE49-F238E27FC236}">
                <a16:creationId xmlns:a16="http://schemas.microsoft.com/office/drawing/2014/main" id="{28CE98DE-919F-9C10-22D1-D733CBEA51E5}"/>
              </a:ext>
            </a:extLst>
          </p:cNvPr>
          <p:cNvPicPr>
            <a:picLocks noGrp="1" noChangeAspect="1"/>
          </p:cNvPicPr>
          <p:nvPr>
            <p:ph idx="1"/>
          </p:nvPr>
        </p:nvPicPr>
        <p:blipFill>
          <a:blip r:embed="rId2"/>
          <a:srcRect t="16992" b="27443"/>
          <a:stretch/>
        </p:blipFill>
        <p:spPr>
          <a:xfrm>
            <a:off x="1612641" y="2230952"/>
            <a:ext cx="9534426" cy="3350858"/>
          </a:xfrm>
          <a:noFill/>
        </p:spPr>
      </p:pic>
    </p:spTree>
    <p:extLst>
      <p:ext uri="{BB962C8B-B14F-4D97-AF65-F5344CB8AC3E}">
        <p14:creationId xmlns:p14="http://schemas.microsoft.com/office/powerpoint/2010/main" val="159432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CEE3-9551-198E-A7D0-BCC63E3669DB}"/>
              </a:ext>
            </a:extLst>
          </p:cNvPr>
          <p:cNvSpPr>
            <a:spLocks noGrp="1"/>
          </p:cNvSpPr>
          <p:nvPr>
            <p:ph type="title"/>
          </p:nvPr>
        </p:nvSpPr>
        <p:spPr>
          <a:xfrm>
            <a:off x="1612641" y="776433"/>
            <a:ext cx="9534426" cy="995915"/>
          </a:xfrm>
        </p:spPr>
        <p:txBody>
          <a:bodyPr anchor="ctr">
            <a:normAutofit/>
          </a:bodyPr>
          <a:lstStyle/>
          <a:p>
            <a:r>
              <a:rPr lang="hr-HR"/>
              <a:t>Usporedno</a:t>
            </a:r>
          </a:p>
        </p:txBody>
      </p:sp>
      <p:graphicFrame>
        <p:nvGraphicFramePr>
          <p:cNvPr id="10" name="Table 9">
            <a:extLst>
              <a:ext uri="{FF2B5EF4-FFF2-40B4-BE49-F238E27FC236}">
                <a16:creationId xmlns:a16="http://schemas.microsoft.com/office/drawing/2014/main" id="{467380D0-4069-B658-F5CB-F8ED5F72D56E}"/>
              </a:ext>
            </a:extLst>
          </p:cNvPr>
          <p:cNvGraphicFramePr>
            <a:graphicFrameLocks noGrp="1"/>
          </p:cNvGraphicFramePr>
          <p:nvPr>
            <p:extLst>
              <p:ext uri="{D42A27DB-BD31-4B8C-83A1-F6EECF244321}">
                <p14:modId xmlns:p14="http://schemas.microsoft.com/office/powerpoint/2010/main" val="3735115969"/>
              </p:ext>
            </p:extLst>
          </p:nvPr>
        </p:nvGraphicFramePr>
        <p:xfrm>
          <a:off x="1328786" y="2016398"/>
          <a:ext cx="9534427" cy="3266623"/>
        </p:xfrm>
        <a:graphic>
          <a:graphicData uri="http://schemas.openxmlformats.org/drawingml/2006/table">
            <a:tbl>
              <a:tblPr firstRow="1" bandRow="1">
                <a:tableStyleId>{5C22544A-7EE6-4342-B048-85BDC9FD1C3A}</a:tableStyleId>
              </a:tblPr>
              <a:tblGrid>
                <a:gridCol w="4396068">
                  <a:extLst>
                    <a:ext uri="{9D8B030D-6E8A-4147-A177-3AD203B41FA5}">
                      <a16:colId xmlns:a16="http://schemas.microsoft.com/office/drawing/2014/main" val="1956333606"/>
                    </a:ext>
                  </a:extLst>
                </a:gridCol>
                <a:gridCol w="2845673">
                  <a:extLst>
                    <a:ext uri="{9D8B030D-6E8A-4147-A177-3AD203B41FA5}">
                      <a16:colId xmlns:a16="http://schemas.microsoft.com/office/drawing/2014/main" val="2361482052"/>
                    </a:ext>
                  </a:extLst>
                </a:gridCol>
                <a:gridCol w="2292686">
                  <a:extLst>
                    <a:ext uri="{9D8B030D-6E8A-4147-A177-3AD203B41FA5}">
                      <a16:colId xmlns:a16="http://schemas.microsoft.com/office/drawing/2014/main" val="1777321298"/>
                    </a:ext>
                  </a:extLst>
                </a:gridCol>
              </a:tblGrid>
              <a:tr h="745819">
                <a:tc>
                  <a:txBody>
                    <a:bodyPr/>
                    <a:lstStyle/>
                    <a:p>
                      <a:pPr algn="ctr" fontAlgn="ctr"/>
                      <a:r>
                        <a:rPr lang="en-GB" sz="2100" u="none" strike="noStrike" err="1">
                          <a:effectLst/>
                        </a:rPr>
                        <a:t>Najviši</a:t>
                      </a:r>
                      <a:r>
                        <a:rPr lang="en-GB" sz="2100" u="none" strike="noStrike">
                          <a:effectLst/>
                        </a:rPr>
                        <a:t> </a:t>
                      </a:r>
                      <a:r>
                        <a:rPr lang="en-GB" sz="2100" u="none" strike="noStrike" err="1">
                          <a:effectLst/>
                        </a:rPr>
                        <a:t>dostupni</a:t>
                      </a:r>
                      <a:r>
                        <a:rPr lang="en-GB" sz="2100" u="none" strike="noStrike">
                          <a:effectLst/>
                        </a:rPr>
                        <a:t> </a:t>
                      </a:r>
                      <a:r>
                        <a:rPr lang="en-GB" sz="2100" u="none" strike="noStrike" err="1">
                          <a:effectLst/>
                        </a:rPr>
                        <a:t>razred</a:t>
                      </a:r>
                      <a:r>
                        <a:rPr lang="en-GB" sz="2100" u="none" strike="noStrike">
                          <a:effectLst/>
                        </a:rPr>
                        <a:t> </a:t>
                      </a:r>
                      <a:r>
                        <a:rPr lang="en-GB" sz="2100" u="none" strike="noStrike" err="1">
                          <a:effectLst/>
                        </a:rPr>
                        <a:t>energetske</a:t>
                      </a:r>
                      <a:r>
                        <a:rPr lang="en-GB" sz="2100" u="none" strike="noStrike">
                          <a:effectLst/>
                        </a:rPr>
                        <a:t> </a:t>
                      </a:r>
                      <a:r>
                        <a:rPr lang="en-GB" sz="2100" u="none" strike="noStrike" err="1">
                          <a:effectLst/>
                        </a:rPr>
                        <a:t>učinkovitost</a:t>
                      </a:r>
                      <a:endParaRPr lang="en-GB" sz="2100" b="0" i="0" u="none" strike="noStrike">
                        <a:solidFill>
                          <a:srgbClr val="161616"/>
                        </a:solidFill>
                        <a:effectLst/>
                        <a:latin typeface="Arial" panose="020B0604020202020204" pitchFamily="34" charset="0"/>
                      </a:endParaRPr>
                    </a:p>
                  </a:txBody>
                  <a:tcPr marL="16284" marR="16284" marT="16284" marB="0" anchor="ctr"/>
                </a:tc>
                <a:tc>
                  <a:txBody>
                    <a:bodyPr/>
                    <a:lstStyle/>
                    <a:p>
                      <a:pPr algn="ctr" fontAlgn="ctr"/>
                      <a:r>
                        <a:rPr lang="en-GB" sz="2100" u="none" strike="noStrike">
                          <a:effectLst/>
                        </a:rPr>
                        <a:t>Postojeća energetska oznaka:</a:t>
                      </a:r>
                      <a:endParaRPr lang="en-GB" sz="2100" b="0" i="0" u="none" strike="noStrike">
                        <a:solidFill>
                          <a:srgbClr val="161616"/>
                        </a:solidFill>
                        <a:effectLst/>
                        <a:latin typeface="Arial" panose="020B0604020202020204" pitchFamily="34" charset="0"/>
                      </a:endParaRPr>
                    </a:p>
                  </a:txBody>
                  <a:tcPr marL="16284" marR="16284" marT="16284" marB="0" anchor="ctr"/>
                </a:tc>
                <a:tc>
                  <a:txBody>
                    <a:bodyPr/>
                    <a:lstStyle/>
                    <a:p>
                      <a:pPr algn="ctr" fontAlgn="ctr"/>
                      <a:r>
                        <a:rPr lang="en-GB" sz="2100" u="none" strike="noStrike">
                          <a:effectLst/>
                        </a:rPr>
                        <a:t>Nova energetska oznaka</a:t>
                      </a:r>
                      <a:endParaRPr lang="en-GB" sz="2100" b="0" i="0" u="none" strike="noStrike">
                        <a:solidFill>
                          <a:srgbClr val="161616"/>
                        </a:solidFill>
                        <a:effectLst/>
                        <a:latin typeface="Arial" panose="020B0604020202020204" pitchFamily="34" charset="0"/>
                      </a:endParaRPr>
                    </a:p>
                  </a:txBody>
                  <a:tcPr marL="16284" marR="16284" marT="16284" marB="0" anchor="ctr"/>
                </a:tc>
                <a:extLst>
                  <a:ext uri="{0D108BD9-81ED-4DB2-BD59-A6C34878D82A}">
                    <a16:rowId xmlns:a16="http://schemas.microsoft.com/office/drawing/2014/main" val="4224580426"/>
                  </a:ext>
                </a:extLst>
              </a:tr>
              <a:tr h="420134">
                <a:tc>
                  <a:txBody>
                    <a:bodyPr/>
                    <a:lstStyle/>
                    <a:p>
                      <a:pPr algn="l" fontAlgn="ctr"/>
                      <a:r>
                        <a:rPr lang="en-GB" sz="2100" u="none" strike="noStrike">
                          <a:effectLst/>
                        </a:rPr>
                        <a:t>Kućanski hladnjaci i zamrzivači</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1134162193"/>
                  </a:ext>
                </a:extLst>
              </a:tr>
              <a:tr h="420134">
                <a:tc>
                  <a:txBody>
                    <a:bodyPr/>
                    <a:lstStyle/>
                    <a:p>
                      <a:pPr algn="l" fontAlgn="ctr"/>
                      <a:r>
                        <a:rPr lang="en-GB" sz="2100" u="none" strike="noStrike">
                          <a:effectLst/>
                        </a:rPr>
                        <a:t>Rashladne vitrine</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799920241"/>
                  </a:ext>
                </a:extLst>
              </a:tr>
              <a:tr h="420134">
                <a:tc>
                  <a:txBody>
                    <a:bodyPr/>
                    <a:lstStyle/>
                    <a:p>
                      <a:pPr algn="l" fontAlgn="ctr"/>
                      <a:r>
                        <a:rPr lang="en-GB" sz="2100" u="none" strike="noStrike">
                          <a:effectLst/>
                        </a:rPr>
                        <a:t>Perilice rublja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3816317909"/>
                  </a:ext>
                </a:extLst>
              </a:tr>
              <a:tr h="420134">
                <a:tc>
                  <a:txBody>
                    <a:bodyPr/>
                    <a:lstStyle/>
                    <a:p>
                      <a:pPr algn="l" fontAlgn="ctr"/>
                      <a:r>
                        <a:rPr lang="en-GB" sz="2100" u="none" strike="noStrike">
                          <a:effectLst/>
                        </a:rPr>
                        <a:t>Perilice posuđa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801766163"/>
                  </a:ext>
                </a:extLst>
              </a:tr>
              <a:tr h="420134">
                <a:tc>
                  <a:txBody>
                    <a:bodyPr/>
                    <a:lstStyle/>
                    <a:p>
                      <a:pPr algn="l" fontAlgn="ctr"/>
                      <a:r>
                        <a:rPr lang="en-GB" sz="2100" u="none" strike="noStrike">
                          <a:effectLst/>
                        </a:rPr>
                        <a:t>Televizori i zasloni</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B/C</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4073896729"/>
                  </a:ext>
                </a:extLst>
              </a:tr>
              <a:tr h="420134">
                <a:tc>
                  <a:txBody>
                    <a:bodyPr/>
                    <a:lstStyle/>
                    <a:p>
                      <a:pPr algn="l" fontAlgn="ctr"/>
                      <a:r>
                        <a:rPr lang="en-GB" sz="2100" u="none" strike="noStrike">
                          <a:effectLst/>
                        </a:rPr>
                        <a:t>Izvori svjetlosti</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A++</a:t>
                      </a:r>
                      <a:endParaRPr lang="en-GB" sz="2100" b="0" i="0" u="none" strike="noStrike">
                        <a:solidFill>
                          <a:srgbClr val="707070"/>
                        </a:solidFill>
                        <a:effectLst/>
                        <a:latin typeface="Arial" panose="020B0604020202020204" pitchFamily="34" charset="0"/>
                      </a:endParaRPr>
                    </a:p>
                  </a:txBody>
                  <a:tcPr marL="195411" marR="16284" marT="16284" marB="0" anchor="ctr"/>
                </a:tc>
                <a:tc>
                  <a:txBody>
                    <a:bodyPr/>
                    <a:lstStyle/>
                    <a:p>
                      <a:pPr algn="l" fontAlgn="ctr"/>
                      <a:r>
                        <a:rPr lang="en-GB" sz="2100" u="none" strike="noStrike">
                          <a:effectLst/>
                        </a:rPr>
                        <a:t>C/D</a:t>
                      </a:r>
                      <a:endParaRPr lang="en-GB" sz="2100" b="0" i="0" u="none" strike="noStrike">
                        <a:solidFill>
                          <a:srgbClr val="707070"/>
                        </a:solidFill>
                        <a:effectLst/>
                        <a:latin typeface="Arial" panose="020B0604020202020204" pitchFamily="34" charset="0"/>
                      </a:endParaRPr>
                    </a:p>
                  </a:txBody>
                  <a:tcPr marL="195411" marR="16284" marT="16284" marB="0" anchor="ctr"/>
                </a:tc>
                <a:extLst>
                  <a:ext uri="{0D108BD9-81ED-4DB2-BD59-A6C34878D82A}">
                    <a16:rowId xmlns:a16="http://schemas.microsoft.com/office/drawing/2014/main" val="1654636803"/>
                  </a:ext>
                </a:extLst>
              </a:tr>
            </a:tbl>
          </a:graphicData>
        </a:graphic>
      </p:graphicFrame>
    </p:spTree>
    <p:extLst>
      <p:ext uri="{BB962C8B-B14F-4D97-AF65-F5344CB8AC3E}">
        <p14:creationId xmlns:p14="http://schemas.microsoft.com/office/powerpoint/2010/main" val="415594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25F0-CB4D-9E69-DC25-C0FD8CF49E67}"/>
              </a:ext>
            </a:extLst>
          </p:cNvPr>
          <p:cNvSpPr>
            <a:spLocks noGrp="1"/>
          </p:cNvSpPr>
          <p:nvPr>
            <p:ph type="title"/>
          </p:nvPr>
        </p:nvSpPr>
        <p:spPr/>
        <p:txBody>
          <a:bodyPr>
            <a:normAutofit fontScale="90000"/>
          </a:bodyPr>
          <a:lstStyle/>
          <a:p>
            <a:r>
              <a:rPr lang="hr-HR"/>
              <a:t>Energetske oznake za televizore i zaslone</a:t>
            </a:r>
          </a:p>
        </p:txBody>
      </p:sp>
      <p:pic>
        <p:nvPicPr>
          <p:cNvPr id="5" name="Content Placeholder 4">
            <a:extLst>
              <a:ext uri="{FF2B5EF4-FFF2-40B4-BE49-F238E27FC236}">
                <a16:creationId xmlns:a16="http://schemas.microsoft.com/office/drawing/2014/main" id="{046AA017-FA7B-1AED-5436-1985B4156733}"/>
              </a:ext>
            </a:extLst>
          </p:cNvPr>
          <p:cNvPicPr>
            <a:picLocks noGrp="1" noChangeAspect="1"/>
          </p:cNvPicPr>
          <p:nvPr>
            <p:ph idx="1"/>
          </p:nvPr>
        </p:nvPicPr>
        <p:blipFill>
          <a:blip r:embed="rId2"/>
          <a:stretch>
            <a:fillRect/>
          </a:stretch>
        </p:blipFill>
        <p:spPr>
          <a:xfrm>
            <a:off x="1550616" y="1848051"/>
            <a:ext cx="9200803" cy="3733599"/>
          </a:xfrm>
        </p:spPr>
      </p:pic>
    </p:spTree>
    <p:extLst>
      <p:ext uri="{BB962C8B-B14F-4D97-AF65-F5344CB8AC3E}">
        <p14:creationId xmlns:p14="http://schemas.microsoft.com/office/powerpoint/2010/main" val="42514549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12CDA-4337-72C2-F4FC-C197CEDFB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DC07F-561A-058E-7124-E4ED981118D9}"/>
              </a:ext>
            </a:extLst>
          </p:cNvPr>
          <p:cNvSpPr>
            <a:spLocks noGrp="1"/>
          </p:cNvSpPr>
          <p:nvPr>
            <p:ph type="title"/>
          </p:nvPr>
        </p:nvSpPr>
        <p:spPr>
          <a:xfrm>
            <a:off x="857839" y="776433"/>
            <a:ext cx="10289228" cy="995915"/>
          </a:xfrm>
        </p:spPr>
        <p:txBody>
          <a:bodyPr anchor="ctr">
            <a:normAutofit/>
          </a:bodyPr>
          <a:lstStyle/>
          <a:p>
            <a:r>
              <a:rPr lang="hr-HR"/>
              <a:t>Primjer 1 – tehničke specifikacije</a:t>
            </a:r>
          </a:p>
        </p:txBody>
      </p:sp>
      <p:graphicFrame>
        <p:nvGraphicFramePr>
          <p:cNvPr id="6" name="Table 5">
            <a:extLst>
              <a:ext uri="{FF2B5EF4-FFF2-40B4-BE49-F238E27FC236}">
                <a16:creationId xmlns:a16="http://schemas.microsoft.com/office/drawing/2014/main" id="{18EB670A-C490-3EB0-9300-A5B77B7BDBC1}"/>
              </a:ext>
            </a:extLst>
          </p:cNvPr>
          <p:cNvGraphicFramePr>
            <a:graphicFrameLocks noGrp="1"/>
          </p:cNvGraphicFramePr>
          <p:nvPr>
            <p:extLst>
              <p:ext uri="{D42A27DB-BD31-4B8C-83A1-F6EECF244321}">
                <p14:modId xmlns:p14="http://schemas.microsoft.com/office/powerpoint/2010/main" val="2591979246"/>
              </p:ext>
            </p:extLst>
          </p:nvPr>
        </p:nvGraphicFramePr>
        <p:xfrm>
          <a:off x="1005586" y="1887345"/>
          <a:ext cx="9993734" cy="3112280"/>
        </p:xfrm>
        <a:graphic>
          <a:graphicData uri="http://schemas.openxmlformats.org/drawingml/2006/table">
            <a:tbl>
              <a:tblPr firstRow="1" bandRow="1">
                <a:solidFill>
                  <a:srgbClr val="F2F2F2">
                    <a:alpha val="30196"/>
                  </a:srgbClr>
                </a:solidFill>
                <a:tableStyleId>{5C22544A-7EE6-4342-B048-85BDC9FD1C3A}</a:tableStyleId>
              </a:tblPr>
              <a:tblGrid>
                <a:gridCol w="5005128">
                  <a:extLst>
                    <a:ext uri="{9D8B030D-6E8A-4147-A177-3AD203B41FA5}">
                      <a16:colId xmlns:a16="http://schemas.microsoft.com/office/drawing/2014/main" val="2522764511"/>
                    </a:ext>
                  </a:extLst>
                </a:gridCol>
                <a:gridCol w="4988606">
                  <a:extLst>
                    <a:ext uri="{9D8B030D-6E8A-4147-A177-3AD203B41FA5}">
                      <a16:colId xmlns:a16="http://schemas.microsoft.com/office/drawing/2014/main" val="2665055469"/>
                    </a:ext>
                  </a:extLst>
                </a:gridCol>
              </a:tblGrid>
              <a:tr h="388087">
                <a:tc gridSpan="2">
                  <a:txBody>
                    <a:bodyPr/>
                    <a:lstStyle/>
                    <a:p>
                      <a:r>
                        <a:rPr lang="hr-HR"/>
                        <a:t>Energetski razred</a:t>
                      </a:r>
                      <a:endParaRPr lang="pt-BR"/>
                    </a:p>
                  </a:txBody>
                  <a:tcPr marL="97671" marR="75131" marT="75131" marB="75131" anchor="ctr">
                    <a:lnL w="19050" cap="flat" cmpd="sng" algn="ctr">
                      <a:noFill/>
                      <a:prstDash val="solid"/>
                    </a:lnL>
                    <a:lnR w="12700" cmpd="sng">
                      <a:noFill/>
                    </a:lnR>
                    <a:lnT w="19050" cap="flat" cmpd="sng" algn="ctr">
                      <a:noFill/>
                      <a:prstDash val="solid"/>
                    </a:lnT>
                    <a:lnB w="38100" cmpd="sng">
                      <a:noFill/>
                    </a:lnB>
                    <a:solidFill>
                      <a:schemeClr val="accent1"/>
                    </a:solidFill>
                  </a:tcPr>
                </a:tc>
                <a:tc hMerge="1">
                  <a:txBody>
                    <a:bodyPr/>
                    <a:lstStyle/>
                    <a:p>
                      <a:endParaRPr lang="hr-HR"/>
                    </a:p>
                  </a:txBody>
                  <a:tcPr/>
                </a:tc>
                <a:extLst>
                  <a:ext uri="{0D108BD9-81ED-4DB2-BD59-A6C34878D82A}">
                    <a16:rowId xmlns:a16="http://schemas.microsoft.com/office/drawing/2014/main" val="866112312"/>
                  </a:ext>
                </a:extLst>
              </a:tr>
              <a:tr h="388087">
                <a:tc>
                  <a:txBody>
                    <a:bodyPr/>
                    <a:lstStyle/>
                    <a:p>
                      <a:r>
                        <a:rPr lang="hr-HR" sz="1400" cap="none" spc="0" noProof="0">
                          <a:solidFill>
                            <a:schemeClr val="tx1"/>
                          </a:solidFill>
                        </a:rPr>
                        <a:t>Opis mjerila</a:t>
                      </a:r>
                    </a:p>
                  </a:txBody>
                  <a:tcPr marL="97671" marR="75131" marT="75131" marB="75131">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hr-HR" sz="1400" cap="none" spc="0" noProof="0">
                          <a:solidFill>
                            <a:schemeClr val="tx1"/>
                          </a:solidFill>
                        </a:rPr>
                        <a:t>Provjera</a:t>
                      </a:r>
                    </a:p>
                  </a:txBody>
                  <a:tcPr marL="97671" marR="75131" marT="75131" marB="75131">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807475909"/>
                  </a:ext>
                </a:extLst>
              </a:tr>
              <a:tr h="1720214">
                <a:tc>
                  <a:txBody>
                    <a:bodyPr/>
                    <a:lstStyle/>
                    <a:p>
                      <a:pPr algn="just"/>
                      <a:r>
                        <a:rPr lang="hr-HR" sz="1400"/>
                        <a:t>Proizvod pripada energetskom razredu A.</a:t>
                      </a:r>
                      <a:endParaRPr lang="hr-HR" sz="1400" i="1"/>
                    </a:p>
                  </a:txBody>
                  <a:tcPr marL="97671" marR="75131" marT="75131" marB="75131">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just"/>
                      <a:r>
                        <a:rPr lang="hr-HR" sz="1400" b="0" i="0" kern="1200" cap="none" spc="0" noProof="0">
                          <a:solidFill>
                            <a:schemeClr val="tx1"/>
                          </a:solidFill>
                          <a:effectLst/>
                          <a:latin typeface="+mn-lt"/>
                          <a:ea typeface="+mn-ea"/>
                          <a:cs typeface="+mn-cs"/>
                        </a:rPr>
                        <a:t>Ponuditelji moraju za svaki isporučeni model dostaviti valjanu oznaku energetske učinkovitosti izdanu u skladu s Uredbom EU-a o utvrđivanju okvira za označivanje energetske učinkovitosti (2017/1369).</a:t>
                      </a:r>
                    </a:p>
                  </a:txBody>
                  <a:tcPr marL="97671" marR="75131" marT="75131" marB="75131">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367036498"/>
                  </a:ext>
                </a:extLst>
              </a:tr>
              <a:tr h="579397">
                <a:tc gridSpan="2">
                  <a:txBody>
                    <a:bodyPr/>
                    <a:lstStyle/>
                    <a:p>
                      <a:r>
                        <a:rPr lang="hr-HR" sz="1400" b="0" i="0" kern="1200" cap="none" spc="0" noProof="0">
                          <a:solidFill>
                            <a:schemeClr val="tx1"/>
                          </a:solidFill>
                          <a:effectLst/>
                          <a:latin typeface="+mn-lt"/>
                          <a:ea typeface="+mn-ea"/>
                          <a:cs typeface="+mn-cs"/>
                        </a:rPr>
                        <a:t>Jednakovrijednost se dokazuje sukladnošću s kriterijem EU </a:t>
                      </a:r>
                      <a:r>
                        <a:rPr lang="hr-HR" sz="1400" b="0" i="0" kern="1200" cap="none" spc="0" noProof="0" err="1">
                          <a:solidFill>
                            <a:schemeClr val="tx1"/>
                          </a:solidFill>
                          <a:effectLst/>
                          <a:latin typeface="+mn-lt"/>
                          <a:ea typeface="+mn-ea"/>
                          <a:cs typeface="+mn-cs"/>
                        </a:rPr>
                        <a:t>Ecolabel</a:t>
                      </a:r>
                      <a:r>
                        <a:rPr lang="hr-HR" sz="1400" b="0" i="0" kern="1200" cap="none" spc="0" noProof="0">
                          <a:solidFill>
                            <a:schemeClr val="tx1"/>
                          </a:solidFill>
                          <a:effectLst/>
                          <a:latin typeface="+mn-lt"/>
                          <a:ea typeface="+mn-ea"/>
                          <a:cs typeface="+mn-cs"/>
                        </a:rPr>
                        <a:t> za </a:t>
                      </a:r>
                      <a:r>
                        <a:rPr lang="hr-HR" sz="1400"/>
                        <a:t>za sredstva za čišćenje čvrstih površina </a:t>
                      </a:r>
                      <a:r>
                        <a:rPr lang="hr-HR" sz="1400" b="0" i="0" kern="1200" cap="none" spc="0" noProof="0">
                          <a:solidFill>
                            <a:schemeClr val="tx1"/>
                          </a:solidFill>
                          <a:effectLst/>
                          <a:latin typeface="+mn-lt"/>
                          <a:ea typeface="+mn-ea"/>
                          <a:cs typeface="+mn-cs"/>
                        </a:rPr>
                        <a:t>kako je utvrđeno Odlukom Komisije (EU) 2017/1217.</a:t>
                      </a:r>
                      <a:endParaRPr lang="hr-HR" sz="1400" cap="none" spc="0" noProof="0">
                        <a:solidFill>
                          <a:schemeClr val="tx1"/>
                        </a:solidFill>
                      </a:endParaRPr>
                    </a:p>
                  </a:txBody>
                  <a:tcPr marL="97671" marR="75131" marT="75131" marB="75131">
                    <a:lnL w="38100" cap="flat" cmpd="sng" algn="ctr">
                      <a:no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tc hMerge="1">
                  <a:txBody>
                    <a:bodyPr/>
                    <a:lstStyle/>
                    <a:p>
                      <a:endParaRPr lang="hr-HR" sz="1600"/>
                    </a:p>
                  </a:txBody>
                  <a:tcPr/>
                </a:tc>
                <a:extLst>
                  <a:ext uri="{0D108BD9-81ED-4DB2-BD59-A6C34878D82A}">
                    <a16:rowId xmlns:a16="http://schemas.microsoft.com/office/drawing/2014/main" val="1601808942"/>
                  </a:ext>
                </a:extLst>
              </a:tr>
            </a:tbl>
          </a:graphicData>
        </a:graphic>
      </p:graphicFrame>
    </p:spTree>
    <p:extLst>
      <p:ext uri="{BB962C8B-B14F-4D97-AF65-F5344CB8AC3E}">
        <p14:creationId xmlns:p14="http://schemas.microsoft.com/office/powerpoint/2010/main" val="12802984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C1D3-3A99-76DF-3900-AC008A5F94D8}"/>
              </a:ext>
            </a:extLst>
          </p:cNvPr>
          <p:cNvSpPr>
            <a:spLocks noGrp="1"/>
          </p:cNvSpPr>
          <p:nvPr>
            <p:ph type="title"/>
          </p:nvPr>
        </p:nvSpPr>
        <p:spPr/>
        <p:txBody>
          <a:bodyPr>
            <a:normAutofit fontScale="90000"/>
          </a:bodyPr>
          <a:lstStyle/>
          <a:p>
            <a:r>
              <a:rPr lang="en-GB" sz="4000"/>
              <a:t>EPEAT®</a:t>
            </a:r>
            <a:r>
              <a:rPr lang="hr-HR" sz="4000"/>
              <a:t>- vodeća globalna ekološka oznaka za elektroničke i tehnološke proizvode</a:t>
            </a:r>
          </a:p>
        </p:txBody>
      </p:sp>
      <p:sp>
        <p:nvSpPr>
          <p:cNvPr id="3" name="Content Placeholder 2">
            <a:extLst>
              <a:ext uri="{FF2B5EF4-FFF2-40B4-BE49-F238E27FC236}">
                <a16:creationId xmlns:a16="http://schemas.microsoft.com/office/drawing/2014/main" id="{8E315C29-4F66-0D3A-CD7A-79A83387FABF}"/>
              </a:ext>
            </a:extLst>
          </p:cNvPr>
          <p:cNvSpPr>
            <a:spLocks noGrp="1"/>
          </p:cNvSpPr>
          <p:nvPr>
            <p:ph idx="1"/>
          </p:nvPr>
        </p:nvSpPr>
        <p:spPr/>
        <p:txBody>
          <a:bodyPr/>
          <a:lstStyle/>
          <a:p>
            <a:pPr marL="457200" indent="-457200">
              <a:buFontTx/>
              <a:buChar char="-"/>
            </a:pPr>
            <a:r>
              <a:rPr lang="pl-PL"/>
              <a:t>oznaka za okoliš tipa 1</a:t>
            </a:r>
          </a:p>
          <a:p>
            <a:pPr marL="457200" indent="-457200">
              <a:buFontTx/>
              <a:buChar char="-"/>
            </a:pPr>
            <a:r>
              <a:rPr lang="hr-HR"/>
              <a:t>temelji na kriterijima koji se razvijaju kako se razvija održivost – mjerenje društvenih i ekoloških utjecaja proizvoda od ekstrakcije do kraja životnog vijeka</a:t>
            </a:r>
          </a:p>
          <a:p>
            <a:pPr marL="457200" indent="-457200">
              <a:buFontTx/>
              <a:buChar char="-"/>
            </a:pPr>
            <a:r>
              <a:rPr lang="hr-HR">
                <a:hlinkClick r:id="rId2"/>
              </a:rPr>
              <a:t>https://globalelectronicscouncil.org/wp-content/uploads/GEC_Selection-of-Product-Categories-EffectiveStarting_2024Feb15_P75_Iss1Rev1.pdf</a:t>
            </a:r>
            <a:r>
              <a:rPr lang="hr-HR"/>
              <a:t> </a:t>
            </a:r>
          </a:p>
        </p:txBody>
      </p:sp>
    </p:spTree>
    <p:extLst>
      <p:ext uri="{BB962C8B-B14F-4D97-AF65-F5344CB8AC3E}">
        <p14:creationId xmlns:p14="http://schemas.microsoft.com/office/powerpoint/2010/main" val="378185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D603-9228-86A1-4A1A-1D6CAE4CF08B}"/>
              </a:ext>
            </a:extLst>
          </p:cNvPr>
          <p:cNvSpPr>
            <a:spLocks noGrp="1"/>
          </p:cNvSpPr>
          <p:nvPr>
            <p:ph type="title"/>
          </p:nvPr>
        </p:nvSpPr>
        <p:spPr>
          <a:xfrm>
            <a:off x="962700" y="597139"/>
            <a:ext cx="9534426" cy="995915"/>
          </a:xfrm>
        </p:spPr>
        <p:txBody>
          <a:bodyPr/>
          <a:lstStyle/>
          <a:p>
            <a:r>
              <a:rPr lang="en-GB" err="1">
                <a:ea typeface="Calibri"/>
                <a:cs typeface="Calibri"/>
              </a:rPr>
              <a:t>Broj</a:t>
            </a:r>
            <a:r>
              <a:rPr lang="en-GB">
                <a:ea typeface="Calibri"/>
                <a:cs typeface="Calibri"/>
              </a:rPr>
              <a:t> </a:t>
            </a:r>
            <a:r>
              <a:rPr lang="en-GB" err="1">
                <a:ea typeface="Calibri"/>
                <a:cs typeface="Calibri"/>
              </a:rPr>
              <a:t>zelenih</a:t>
            </a:r>
            <a:r>
              <a:rPr lang="en-GB">
                <a:ea typeface="Calibri"/>
                <a:cs typeface="Calibri"/>
              </a:rPr>
              <a:t> </a:t>
            </a:r>
            <a:r>
              <a:rPr lang="en-GB" err="1">
                <a:ea typeface="Calibri"/>
                <a:cs typeface="Calibri"/>
              </a:rPr>
              <a:t>ugovora</a:t>
            </a:r>
            <a:endParaRPr lang="en-GB" err="1"/>
          </a:p>
        </p:txBody>
      </p:sp>
      <p:pic>
        <p:nvPicPr>
          <p:cNvPr id="22" name="Content Placeholder 21" descr="A graph with green bars&#10;&#10;AI-generated content may be incorrect.">
            <a:extLst>
              <a:ext uri="{FF2B5EF4-FFF2-40B4-BE49-F238E27FC236}">
                <a16:creationId xmlns:a16="http://schemas.microsoft.com/office/drawing/2014/main" id="{38FD33E1-BAB2-C5B4-D559-8F00B1E65C2F}"/>
              </a:ext>
            </a:extLst>
          </p:cNvPr>
          <p:cNvPicPr>
            <a:picLocks noGrp="1" noChangeAspect="1"/>
          </p:cNvPicPr>
          <p:nvPr>
            <p:ph idx="1"/>
          </p:nvPr>
        </p:nvPicPr>
        <p:blipFill>
          <a:blip r:embed="rId2"/>
          <a:stretch>
            <a:fillRect/>
          </a:stretch>
        </p:blipFill>
        <p:spPr>
          <a:xfrm>
            <a:off x="1039592" y="1592216"/>
            <a:ext cx="10120229" cy="3821505"/>
          </a:xfrm>
        </p:spPr>
      </p:pic>
      <p:sp>
        <p:nvSpPr>
          <p:cNvPr id="25" name="TextBox 24">
            <a:extLst>
              <a:ext uri="{FF2B5EF4-FFF2-40B4-BE49-F238E27FC236}">
                <a16:creationId xmlns:a16="http://schemas.microsoft.com/office/drawing/2014/main" id="{A43FBA2F-A1B6-1184-9D1C-B79AA1B38989}"/>
              </a:ext>
            </a:extLst>
          </p:cNvPr>
          <p:cNvSpPr txBox="1"/>
          <p:nvPr/>
        </p:nvSpPr>
        <p:spPr>
          <a:xfrm>
            <a:off x="6835587" y="5737411"/>
            <a:ext cx="60511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Izvor </a:t>
            </a:r>
            <a:r>
              <a:rPr lang="en-GB" sz="1400" err="1">
                <a:ea typeface="Calibri"/>
                <a:cs typeface="Calibri"/>
              </a:rPr>
              <a:t>podataka</a:t>
            </a:r>
            <a:r>
              <a:rPr lang="en-GB" sz="1400">
                <a:ea typeface="Calibri"/>
                <a:cs typeface="Calibri"/>
              </a:rPr>
              <a:t>: </a:t>
            </a:r>
            <a:r>
              <a:rPr lang="en-GB" sz="1400" err="1">
                <a:ea typeface="Calibri"/>
                <a:cs typeface="Calibri"/>
              </a:rPr>
              <a:t>Statistička</a:t>
            </a:r>
            <a:r>
              <a:rPr lang="en-GB" sz="1400">
                <a:ea typeface="Calibri"/>
                <a:cs typeface="Calibri"/>
              </a:rPr>
              <a:t> </a:t>
            </a:r>
            <a:r>
              <a:rPr lang="en-GB" sz="1400" err="1">
                <a:ea typeface="Calibri"/>
                <a:cs typeface="Calibri"/>
              </a:rPr>
              <a:t>godišnja</a:t>
            </a:r>
            <a:r>
              <a:rPr lang="en-GB" sz="1400">
                <a:ea typeface="Calibri"/>
                <a:cs typeface="Calibri"/>
              </a:rPr>
              <a:t> </a:t>
            </a:r>
            <a:r>
              <a:rPr lang="en-GB" sz="1400" err="1">
                <a:ea typeface="Calibri"/>
                <a:cs typeface="Calibri"/>
              </a:rPr>
              <a:t>izvješća</a:t>
            </a:r>
            <a:r>
              <a:rPr lang="en-GB" sz="1400">
                <a:ea typeface="Calibri"/>
                <a:cs typeface="Calibri"/>
              </a:rPr>
              <a:t> o </a:t>
            </a:r>
            <a:r>
              <a:rPr lang="en-GB" sz="1400" err="1">
                <a:ea typeface="Calibri"/>
                <a:cs typeface="Calibri"/>
              </a:rPr>
              <a:t>javnoj</a:t>
            </a:r>
            <a:r>
              <a:rPr lang="en-GB" sz="1400">
                <a:ea typeface="Calibri"/>
                <a:cs typeface="Calibri"/>
              </a:rPr>
              <a:t> </a:t>
            </a:r>
            <a:r>
              <a:rPr lang="en-GB" sz="1400" err="1">
                <a:ea typeface="Calibri"/>
                <a:cs typeface="Calibri"/>
              </a:rPr>
              <a:t>nabavi</a:t>
            </a:r>
            <a:endParaRPr lang="en-GB" sz="1400" err="1"/>
          </a:p>
        </p:txBody>
      </p:sp>
    </p:spTree>
    <p:extLst>
      <p:ext uri="{BB962C8B-B14F-4D97-AF65-F5344CB8AC3E}">
        <p14:creationId xmlns:p14="http://schemas.microsoft.com/office/powerpoint/2010/main" val="401560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2D24-2864-D336-77F8-DC5DBF976986}"/>
              </a:ext>
            </a:extLst>
          </p:cNvPr>
          <p:cNvSpPr>
            <a:spLocks noGrp="1"/>
          </p:cNvSpPr>
          <p:nvPr>
            <p:ph type="title"/>
          </p:nvPr>
        </p:nvSpPr>
        <p:spPr/>
        <p:txBody>
          <a:bodyPr/>
          <a:lstStyle/>
          <a:p>
            <a:r>
              <a:rPr lang="hr-HR"/>
              <a:t>Kriteriji i mjerila EPEAT</a:t>
            </a:r>
          </a:p>
        </p:txBody>
      </p:sp>
      <p:sp>
        <p:nvSpPr>
          <p:cNvPr id="3" name="Content Placeholder 2">
            <a:extLst>
              <a:ext uri="{FF2B5EF4-FFF2-40B4-BE49-F238E27FC236}">
                <a16:creationId xmlns:a16="http://schemas.microsoft.com/office/drawing/2014/main" id="{30D6F939-B121-7D29-A17F-A2E02E8CEEE8}"/>
              </a:ext>
            </a:extLst>
          </p:cNvPr>
          <p:cNvSpPr>
            <a:spLocks noGrp="1"/>
          </p:cNvSpPr>
          <p:nvPr>
            <p:ph idx="1"/>
          </p:nvPr>
        </p:nvSpPr>
        <p:spPr/>
        <p:txBody>
          <a:bodyPr/>
          <a:lstStyle/>
          <a:p>
            <a:pPr algn="just"/>
            <a:r>
              <a:rPr lang="hr-HR"/>
              <a:t>Neki od kriterija su: upravljanje tvarima, odabir materijala, životni vijek proizvoda, produljenje životnog vijeka proizvoda, upravljanje na kraju životnog vijeka, procjena životnog vijeka, ambalaža, ugljični otisak, ekološka i društvena odgovornost korporacije, potrošni materijal, smanjenja upotreba opasnih tvari, ušteda energije, dizajn za ponovno korištenje i/ili recikliranje, itd. Izjave proizvođača o sukladnosti predmet su stalne provjere kvalificiranih tijela za osiguranje sukladnosti. </a:t>
            </a:r>
          </a:p>
        </p:txBody>
      </p:sp>
    </p:spTree>
    <p:extLst>
      <p:ext uri="{BB962C8B-B14F-4D97-AF65-F5344CB8AC3E}">
        <p14:creationId xmlns:p14="http://schemas.microsoft.com/office/powerpoint/2010/main" val="7455876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5A069-D89D-3E1F-B5BB-E5A8B21F5EC4}"/>
              </a:ext>
            </a:extLst>
          </p:cNvPr>
          <p:cNvSpPr>
            <a:spLocks noGrp="1"/>
          </p:cNvSpPr>
          <p:nvPr>
            <p:ph type="title"/>
          </p:nvPr>
        </p:nvSpPr>
        <p:spPr>
          <a:xfrm>
            <a:off x="838200" y="365124"/>
            <a:ext cx="8525759" cy="1325563"/>
          </a:xfrm>
        </p:spPr>
        <p:txBody>
          <a:bodyPr anchor="ctr">
            <a:normAutofit/>
          </a:bodyPr>
          <a:lstStyle/>
          <a:p>
            <a:r>
              <a:rPr lang="hr-HR" b="1">
                <a:solidFill>
                  <a:schemeClr val="tx1">
                    <a:lumMod val="75000"/>
                    <a:lumOff val="25000"/>
                  </a:schemeClr>
                </a:solidFill>
                <a:latin typeface="+mn-lt"/>
              </a:rPr>
              <a:t>Primjer 1 – nabava računala </a:t>
            </a:r>
          </a:p>
        </p:txBody>
      </p:sp>
      <p:sp>
        <p:nvSpPr>
          <p:cNvPr id="10" name="Content Placeholder 3">
            <a:extLst>
              <a:ext uri="{FF2B5EF4-FFF2-40B4-BE49-F238E27FC236}">
                <a16:creationId xmlns:a16="http://schemas.microsoft.com/office/drawing/2014/main" id="{C3D519BD-72F2-21C0-BE16-9D70C9D98946}"/>
              </a:ext>
            </a:extLst>
          </p:cNvPr>
          <p:cNvSpPr>
            <a:spLocks noGrp="1"/>
          </p:cNvSpPr>
          <p:nvPr>
            <p:ph sz="half" idx="2"/>
          </p:nvPr>
        </p:nvSpPr>
        <p:spPr>
          <a:xfrm>
            <a:off x="1116530" y="1578544"/>
            <a:ext cx="10237269" cy="1597794"/>
          </a:xfrm>
        </p:spPr>
        <p:txBody>
          <a:bodyPr/>
          <a:lstStyle/>
          <a:p>
            <a:pPr marL="0" indent="0">
              <a:buNone/>
            </a:pPr>
            <a:r>
              <a:rPr lang="hr-HR" b="0" i="0" noProof="0">
                <a:effectLst/>
                <a:latin typeface="Source Sans Pro" panose="020B0503030403020204" pitchFamily="34" charset="0"/>
              </a:rPr>
              <a:t>Središnji državni ured za središnju javnu nabavu</a:t>
            </a:r>
          </a:p>
          <a:p>
            <a:pPr marL="0" indent="0">
              <a:buNone/>
            </a:pPr>
            <a:r>
              <a:rPr lang="en-GB" b="0" i="0">
                <a:effectLst/>
                <a:latin typeface="Source Sans Pro" panose="020B0503030403020204" pitchFamily="34" charset="0"/>
              </a:rPr>
              <a:t>RAČUNALA I RAČUNALNA OPREMA</a:t>
            </a:r>
            <a:endParaRPr lang="hr-HR" b="0" i="0">
              <a:effectLst/>
              <a:latin typeface="Source Sans Pro" panose="020B0503030403020204" pitchFamily="34" charset="0"/>
            </a:endParaRPr>
          </a:p>
          <a:p>
            <a:r>
              <a:rPr lang="en-US">
                <a:hlinkClick r:id="rId2"/>
              </a:rPr>
              <a:t>https://eojn.hr/tender-eo/6319</a:t>
            </a:r>
            <a:r>
              <a:rPr lang="hr-HR">
                <a:latin typeface="Source Sans Pro" panose="020B0503030403020204" pitchFamily="34" charset="0"/>
              </a:rPr>
              <a:t> </a:t>
            </a:r>
            <a:endParaRPr lang="en-US"/>
          </a:p>
        </p:txBody>
      </p:sp>
      <p:pic>
        <p:nvPicPr>
          <p:cNvPr id="12" name="Content Placeholder 11">
            <a:extLst>
              <a:ext uri="{FF2B5EF4-FFF2-40B4-BE49-F238E27FC236}">
                <a16:creationId xmlns:a16="http://schemas.microsoft.com/office/drawing/2014/main" id="{F15FBF0E-4F7A-14FF-4A02-E9D891612EE2}"/>
              </a:ext>
            </a:extLst>
          </p:cNvPr>
          <p:cNvPicPr>
            <a:picLocks noGrp="1" noChangeAspect="1"/>
          </p:cNvPicPr>
          <p:nvPr>
            <p:ph sz="half" idx="1"/>
          </p:nvPr>
        </p:nvPicPr>
        <p:blipFill>
          <a:blip r:embed="rId3"/>
          <a:stretch>
            <a:fillRect/>
          </a:stretch>
        </p:blipFill>
        <p:spPr>
          <a:xfrm>
            <a:off x="3551722" y="3429000"/>
            <a:ext cx="7661710" cy="2821473"/>
          </a:xfrm>
        </p:spPr>
      </p:pic>
    </p:spTree>
    <p:extLst>
      <p:ext uri="{BB962C8B-B14F-4D97-AF65-F5344CB8AC3E}">
        <p14:creationId xmlns:p14="http://schemas.microsoft.com/office/powerpoint/2010/main" val="4285847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E5FC-799C-C693-7534-2B6A0EDB510A}"/>
              </a:ext>
            </a:extLst>
          </p:cNvPr>
          <p:cNvSpPr>
            <a:spLocks noGrp="1"/>
          </p:cNvSpPr>
          <p:nvPr>
            <p:ph type="title"/>
          </p:nvPr>
        </p:nvSpPr>
        <p:spPr/>
        <p:txBody>
          <a:bodyPr/>
          <a:lstStyle/>
          <a:p>
            <a:r>
              <a:rPr lang="hr-HR"/>
              <a:t>Primjer 1 – tehničke specifikacije</a:t>
            </a:r>
          </a:p>
        </p:txBody>
      </p:sp>
      <p:pic>
        <p:nvPicPr>
          <p:cNvPr id="5" name="Content Placeholder 4">
            <a:extLst>
              <a:ext uri="{FF2B5EF4-FFF2-40B4-BE49-F238E27FC236}">
                <a16:creationId xmlns:a16="http://schemas.microsoft.com/office/drawing/2014/main" id="{48ACDADD-219E-84DD-C238-8CFEB37BDA4E}"/>
              </a:ext>
            </a:extLst>
          </p:cNvPr>
          <p:cNvPicPr>
            <a:picLocks noGrp="1" noChangeAspect="1"/>
          </p:cNvPicPr>
          <p:nvPr>
            <p:ph idx="1"/>
          </p:nvPr>
        </p:nvPicPr>
        <p:blipFill>
          <a:blip r:embed="rId2"/>
          <a:stretch>
            <a:fillRect/>
          </a:stretch>
        </p:blipFill>
        <p:spPr>
          <a:xfrm>
            <a:off x="775963" y="2887579"/>
            <a:ext cx="11025084" cy="2557445"/>
          </a:xfrm>
        </p:spPr>
      </p:pic>
      <p:pic>
        <p:nvPicPr>
          <p:cNvPr id="7" name="Picture 6">
            <a:extLst>
              <a:ext uri="{FF2B5EF4-FFF2-40B4-BE49-F238E27FC236}">
                <a16:creationId xmlns:a16="http://schemas.microsoft.com/office/drawing/2014/main" id="{D48ED7D6-1863-6961-E839-DCFFD7720F4F}"/>
              </a:ext>
            </a:extLst>
          </p:cNvPr>
          <p:cNvPicPr>
            <a:picLocks noChangeAspect="1"/>
          </p:cNvPicPr>
          <p:nvPr/>
        </p:nvPicPr>
        <p:blipFill>
          <a:blip r:embed="rId3"/>
          <a:stretch>
            <a:fillRect/>
          </a:stretch>
        </p:blipFill>
        <p:spPr>
          <a:xfrm>
            <a:off x="2096835" y="1690067"/>
            <a:ext cx="7440063" cy="962159"/>
          </a:xfrm>
          <a:prstGeom prst="rect">
            <a:avLst/>
          </a:prstGeom>
        </p:spPr>
      </p:pic>
    </p:spTree>
    <p:extLst>
      <p:ext uri="{BB962C8B-B14F-4D97-AF65-F5344CB8AC3E}">
        <p14:creationId xmlns:p14="http://schemas.microsoft.com/office/powerpoint/2010/main" val="31689833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C650-A283-A194-3285-AC5127122D94}"/>
              </a:ext>
            </a:extLst>
          </p:cNvPr>
          <p:cNvSpPr>
            <a:spLocks noGrp="1"/>
          </p:cNvSpPr>
          <p:nvPr>
            <p:ph type="title"/>
          </p:nvPr>
        </p:nvSpPr>
        <p:spPr/>
        <p:txBody>
          <a:bodyPr/>
          <a:lstStyle/>
          <a:p>
            <a:r>
              <a:rPr lang="hr-HR"/>
              <a:t>Toneri i tinte</a:t>
            </a:r>
          </a:p>
        </p:txBody>
      </p:sp>
      <p:sp>
        <p:nvSpPr>
          <p:cNvPr id="4" name="Text Placeholder 3">
            <a:extLst>
              <a:ext uri="{FF2B5EF4-FFF2-40B4-BE49-F238E27FC236}">
                <a16:creationId xmlns:a16="http://schemas.microsoft.com/office/drawing/2014/main" id="{28464F9A-1903-40E0-E9DF-D2D4F77BEA2F}"/>
              </a:ext>
            </a:extLst>
          </p:cNvPr>
          <p:cNvSpPr>
            <a:spLocks noGrp="1"/>
          </p:cNvSpPr>
          <p:nvPr>
            <p:ph type="body" idx="1"/>
          </p:nvPr>
        </p:nvSpPr>
        <p:spPr/>
        <p:txBody>
          <a:bodyPr/>
          <a:lstStyle/>
          <a:p>
            <a:endParaRPr lang="hr-HR"/>
          </a:p>
        </p:txBody>
      </p:sp>
    </p:spTree>
    <p:extLst>
      <p:ext uri="{BB962C8B-B14F-4D97-AF65-F5344CB8AC3E}">
        <p14:creationId xmlns:p14="http://schemas.microsoft.com/office/powerpoint/2010/main" val="16477261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291FDD-5B29-00BF-D4E1-64E4FE256B1B}"/>
              </a:ext>
            </a:extLst>
          </p:cNvPr>
          <p:cNvSpPr>
            <a:spLocks noGrp="1"/>
          </p:cNvSpPr>
          <p:nvPr>
            <p:ph type="title"/>
          </p:nvPr>
        </p:nvSpPr>
        <p:spPr/>
        <p:txBody>
          <a:bodyPr/>
          <a:lstStyle/>
          <a:p>
            <a:r>
              <a:rPr lang="hr-HR"/>
              <a:t>Odluka o provedbi </a:t>
            </a:r>
            <a:r>
              <a:rPr lang="hr-HR" err="1"/>
              <a:t>ZeJN</a:t>
            </a:r>
            <a:endParaRPr lang="hr-HR"/>
          </a:p>
        </p:txBody>
      </p:sp>
      <p:sp>
        <p:nvSpPr>
          <p:cNvPr id="5" name="Content Placeholder 4">
            <a:extLst>
              <a:ext uri="{FF2B5EF4-FFF2-40B4-BE49-F238E27FC236}">
                <a16:creationId xmlns:a16="http://schemas.microsoft.com/office/drawing/2014/main" id="{36D3DD36-38EF-04F5-133E-D41464E81EE2}"/>
              </a:ext>
            </a:extLst>
          </p:cNvPr>
          <p:cNvSpPr>
            <a:spLocks noGrp="1"/>
          </p:cNvSpPr>
          <p:nvPr>
            <p:ph idx="1"/>
          </p:nvPr>
        </p:nvSpPr>
        <p:spPr/>
        <p:txBody>
          <a:bodyPr/>
          <a:lstStyle/>
          <a:p>
            <a:pPr marL="457200" indent="-457200">
              <a:buFont typeface="Arial" panose="020B0604020202020204" pitchFamily="34" charset="0"/>
              <a:buChar char="•"/>
            </a:pPr>
            <a:r>
              <a:rPr lang="hr-HR"/>
              <a:t>toneri i tinte moraju imati definiran kapacitet ispisa utvrđen primjenom odgovarajućih ISO normi ili jednakovrijedno</a:t>
            </a:r>
          </a:p>
          <a:p>
            <a:endParaRPr lang="hr-HR"/>
          </a:p>
          <a:p>
            <a:pPr marL="457200" indent="-457200">
              <a:buFont typeface="Arial" panose="020B0604020202020204" pitchFamily="34" charset="0"/>
              <a:buChar char="•"/>
            </a:pPr>
            <a:r>
              <a:rPr lang="hr-HR"/>
              <a:t>toneri moraju biti proizvedeni na način koji omogućuje njihovo ponovno punjenje i ponovnu uporabu</a:t>
            </a:r>
          </a:p>
        </p:txBody>
      </p:sp>
    </p:spTree>
    <p:extLst>
      <p:ext uri="{BB962C8B-B14F-4D97-AF65-F5344CB8AC3E}">
        <p14:creationId xmlns:p14="http://schemas.microsoft.com/office/powerpoint/2010/main" val="27295903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3740-3E8B-3E49-6DC2-852AB45EF774}"/>
              </a:ext>
            </a:extLst>
          </p:cNvPr>
          <p:cNvSpPr>
            <a:spLocks noGrp="1"/>
          </p:cNvSpPr>
          <p:nvPr>
            <p:ph type="title"/>
          </p:nvPr>
        </p:nvSpPr>
        <p:spPr/>
        <p:txBody>
          <a:bodyPr/>
          <a:lstStyle/>
          <a:p>
            <a:r>
              <a:rPr lang="hr-HR"/>
              <a:t>Primjer 1. – ENP kriteriji</a:t>
            </a:r>
          </a:p>
        </p:txBody>
      </p:sp>
      <p:sp>
        <p:nvSpPr>
          <p:cNvPr id="3" name="Content Placeholder 2">
            <a:extLst>
              <a:ext uri="{FF2B5EF4-FFF2-40B4-BE49-F238E27FC236}">
                <a16:creationId xmlns:a16="http://schemas.microsoft.com/office/drawing/2014/main" id="{E1B9E1CA-3909-7993-5B38-3A895324A19C}"/>
              </a:ext>
            </a:extLst>
          </p:cNvPr>
          <p:cNvSpPr>
            <a:spLocks noGrp="1"/>
          </p:cNvSpPr>
          <p:nvPr>
            <p:ph idx="1"/>
          </p:nvPr>
        </p:nvSpPr>
        <p:spPr/>
        <p:txBody>
          <a:bodyPr/>
          <a:lstStyle/>
          <a:p>
            <a:r>
              <a:rPr lang="en-GB" b="0" i="0">
                <a:effectLst/>
                <a:latin typeface="Source Sans Pro" panose="020B0503030403020204" pitchFamily="34" charset="0"/>
              </a:rPr>
              <a:t>HOPS </a:t>
            </a:r>
            <a:r>
              <a:rPr lang="en-GB" b="0" i="0" err="1">
                <a:effectLst/>
                <a:latin typeface="Source Sans Pro" panose="020B0503030403020204" pitchFamily="34" charset="0"/>
              </a:rPr>
              <a:t>d.d.</a:t>
            </a:r>
            <a:endParaRPr lang="hr-HR" b="0" i="0">
              <a:effectLst/>
              <a:latin typeface="Source Sans Pro" panose="020B0503030403020204" pitchFamily="34" charset="0"/>
            </a:endParaRPr>
          </a:p>
          <a:p>
            <a:r>
              <a:rPr lang="en-GB" b="0" i="0" err="1">
                <a:effectLst/>
                <a:latin typeface="Source Sans Pro" panose="020B0503030403020204" pitchFamily="34" charset="0"/>
              </a:rPr>
              <a:t>Toneri</a:t>
            </a:r>
            <a:r>
              <a:rPr lang="en-GB" b="0" i="0">
                <a:effectLst/>
                <a:latin typeface="Source Sans Pro" panose="020B0503030403020204" pitchFamily="34" charset="0"/>
              </a:rPr>
              <a:t> i </a:t>
            </a:r>
            <a:r>
              <a:rPr lang="en-GB" b="0" i="0" err="1">
                <a:effectLst/>
                <a:latin typeface="Source Sans Pro" panose="020B0503030403020204" pitchFamily="34" charset="0"/>
              </a:rPr>
              <a:t>tinte</a:t>
            </a:r>
            <a:r>
              <a:rPr lang="en-GB" b="0" i="0">
                <a:effectLst/>
                <a:latin typeface="Source Sans Pro" panose="020B0503030403020204" pitchFamily="34" charset="0"/>
              </a:rPr>
              <a:t> za </a:t>
            </a:r>
            <a:r>
              <a:rPr lang="en-GB" b="0" i="0" err="1">
                <a:effectLst/>
                <a:latin typeface="Source Sans Pro" panose="020B0503030403020204" pitchFamily="34" charset="0"/>
              </a:rPr>
              <a:t>ispisne</a:t>
            </a:r>
            <a:r>
              <a:rPr lang="en-GB" b="0" i="0">
                <a:effectLst/>
                <a:latin typeface="Source Sans Pro" panose="020B0503030403020204" pitchFamily="34" charset="0"/>
              </a:rPr>
              <a:t> </a:t>
            </a:r>
            <a:r>
              <a:rPr lang="en-GB" b="0" i="0" err="1">
                <a:effectLst/>
                <a:latin typeface="Source Sans Pro" panose="020B0503030403020204" pitchFamily="34" charset="0"/>
              </a:rPr>
              <a:t>uređaje</a:t>
            </a:r>
            <a:endParaRPr lang="hr-HR">
              <a:latin typeface="Source Sans Pro" panose="020B0503030403020204" pitchFamily="34" charset="0"/>
            </a:endParaRPr>
          </a:p>
          <a:p>
            <a:r>
              <a:rPr lang="hr-HR">
                <a:hlinkClick r:id="rId2"/>
              </a:rPr>
              <a:t>https://eojn.hr/tender-eo/31167</a:t>
            </a:r>
            <a:r>
              <a:rPr lang="hr-HR">
                <a:latin typeface="Source Sans Pro" panose="020B0503030403020204" pitchFamily="34" charset="0"/>
              </a:rPr>
              <a:t> </a:t>
            </a:r>
            <a:endParaRPr lang="hr-HR"/>
          </a:p>
        </p:txBody>
      </p:sp>
    </p:spTree>
    <p:extLst>
      <p:ext uri="{BB962C8B-B14F-4D97-AF65-F5344CB8AC3E}">
        <p14:creationId xmlns:p14="http://schemas.microsoft.com/office/powerpoint/2010/main" val="29900040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ED61-8EB6-100A-335F-41C244A2E3D6}"/>
              </a:ext>
            </a:extLst>
          </p:cNvPr>
          <p:cNvSpPr>
            <a:spLocks noGrp="1"/>
          </p:cNvSpPr>
          <p:nvPr>
            <p:ph type="title"/>
          </p:nvPr>
        </p:nvSpPr>
        <p:spPr/>
        <p:txBody>
          <a:bodyPr/>
          <a:lstStyle/>
          <a:p>
            <a:r>
              <a:rPr lang="hr-HR"/>
              <a:t>Primjer 1. (2)</a:t>
            </a:r>
          </a:p>
        </p:txBody>
      </p:sp>
      <p:pic>
        <p:nvPicPr>
          <p:cNvPr id="5" name="Content Placeholder 4">
            <a:extLst>
              <a:ext uri="{FF2B5EF4-FFF2-40B4-BE49-F238E27FC236}">
                <a16:creationId xmlns:a16="http://schemas.microsoft.com/office/drawing/2014/main" id="{483B56F0-AA72-B78C-1D5D-292D59CD33E5}"/>
              </a:ext>
            </a:extLst>
          </p:cNvPr>
          <p:cNvPicPr>
            <a:picLocks noGrp="1" noChangeAspect="1"/>
          </p:cNvPicPr>
          <p:nvPr>
            <p:ph idx="1"/>
          </p:nvPr>
        </p:nvPicPr>
        <p:blipFill>
          <a:blip r:embed="rId2"/>
          <a:stretch>
            <a:fillRect/>
          </a:stretch>
        </p:blipFill>
        <p:spPr>
          <a:xfrm>
            <a:off x="984621" y="2100942"/>
            <a:ext cx="10042607" cy="3359797"/>
          </a:xfrm>
        </p:spPr>
      </p:pic>
    </p:spTree>
    <p:extLst>
      <p:ext uri="{BB962C8B-B14F-4D97-AF65-F5344CB8AC3E}">
        <p14:creationId xmlns:p14="http://schemas.microsoft.com/office/powerpoint/2010/main" val="16864156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C3DE-94DA-4679-5036-6931D7D9D0E2}"/>
              </a:ext>
            </a:extLst>
          </p:cNvPr>
          <p:cNvSpPr>
            <a:spLocks noGrp="1"/>
          </p:cNvSpPr>
          <p:nvPr>
            <p:ph type="title"/>
          </p:nvPr>
        </p:nvSpPr>
        <p:spPr>
          <a:xfrm>
            <a:off x="707571" y="776433"/>
            <a:ext cx="10744200" cy="995915"/>
          </a:xfrm>
        </p:spPr>
        <p:txBody>
          <a:bodyPr>
            <a:normAutofit fontScale="90000"/>
          </a:bodyPr>
          <a:lstStyle/>
          <a:p>
            <a:r>
              <a:rPr lang="hr-HR"/>
              <a:t>Primjer 1. (3) - „BROJ PONUĐENIH POJEDINAČNIH PROIZVODA S CERTIFIKATOM ISO 11798“ (K2)</a:t>
            </a:r>
            <a:br>
              <a:rPr lang="hr-HR"/>
            </a:br>
            <a:endParaRPr lang="hr-HR"/>
          </a:p>
        </p:txBody>
      </p:sp>
      <p:sp>
        <p:nvSpPr>
          <p:cNvPr id="3" name="Content Placeholder 2">
            <a:extLst>
              <a:ext uri="{FF2B5EF4-FFF2-40B4-BE49-F238E27FC236}">
                <a16:creationId xmlns:a16="http://schemas.microsoft.com/office/drawing/2014/main" id="{181DC8D1-A5A9-AE18-DAD3-775F0473E13D}"/>
              </a:ext>
            </a:extLst>
          </p:cNvPr>
          <p:cNvSpPr>
            <a:spLocks noGrp="1"/>
          </p:cNvSpPr>
          <p:nvPr>
            <p:ph idx="1"/>
          </p:nvPr>
        </p:nvSpPr>
        <p:spPr>
          <a:xfrm>
            <a:off x="1044933" y="1772348"/>
            <a:ext cx="10406838" cy="3809462"/>
          </a:xfrm>
        </p:spPr>
        <p:txBody>
          <a:bodyPr>
            <a:normAutofit fontScale="55000" lnSpcReduction="20000"/>
          </a:bodyPr>
          <a:lstStyle/>
          <a:p>
            <a:r>
              <a:rPr lang="hr-HR"/>
              <a:t>Bodovna vrijednost prema ovom kriteriju izračunava se prema slijedećoj formuli:</a:t>
            </a:r>
          </a:p>
          <a:p>
            <a:r>
              <a:rPr lang="hr-HR"/>
              <a:t>K2 = Y1 / Y2 * 10</a:t>
            </a:r>
          </a:p>
          <a:p>
            <a:r>
              <a:rPr lang="hr-HR"/>
              <a:t>gdje je:</a:t>
            </a:r>
          </a:p>
          <a:p>
            <a:r>
              <a:rPr lang="hr-HR"/>
              <a:t>• K2 - Broj bodova koji je ponuda dobila za broj ponuđenih pojedinačnih proizvoda s certifikatom ISO 11798</a:t>
            </a:r>
          </a:p>
          <a:p>
            <a:r>
              <a:rPr lang="hr-HR"/>
              <a:t>• Y1 - Broj ponuđenih pojedinačnih proizvoda s certifikatom ISO 11798 u ponudi koja je predmet ocjene</a:t>
            </a:r>
          </a:p>
          <a:p>
            <a:r>
              <a:rPr lang="hr-HR"/>
              <a:t>• Y2 - Najveći broj ponuđenih pojedinačnih proizvoda s certifikatom ISO 11798 u postupku nabave.</a:t>
            </a:r>
          </a:p>
          <a:p>
            <a:r>
              <a:rPr lang="hr-HR"/>
              <a:t>DOKAZIVANJE</a:t>
            </a:r>
          </a:p>
          <a:p>
            <a:pPr>
              <a:lnSpc>
                <a:spcPct val="120000"/>
              </a:lnSpc>
            </a:pPr>
            <a:r>
              <a:rPr lang="hr-HR"/>
              <a:t>• Izjava o broju ponuđenih pojedinačnih proizvoda s certifikatom ISO 11798 i broju ponuđenih pojedinačnih proizvoda proizvođača s certifikatom ISO/IEC 20243“</a:t>
            </a:r>
          </a:p>
          <a:p>
            <a:pPr>
              <a:lnSpc>
                <a:spcPct val="120000"/>
              </a:lnSpc>
            </a:pPr>
            <a:r>
              <a:rPr lang="hr-HR"/>
              <a:t>• certifikat proizvoda ISO 11798 – za svaki ponuđeni proizvod koji ima navedeni certifikat.</a:t>
            </a:r>
          </a:p>
          <a:p>
            <a:pPr>
              <a:lnSpc>
                <a:spcPct val="120000"/>
              </a:lnSpc>
            </a:pPr>
            <a:r>
              <a:rPr lang="hr-HR"/>
              <a:t>Sveukupan broj ponuđenih pojedinačnih proizvoda s certifikatom ISO 11798 naveden u Izjavi mora odgovarati sveukupnom broju ponuđenih pojedinačnih proizvoda s predmetnim certifikatom koji je automatski izračunat u Troškovniku. U slučaju da navedeni brojevi nisu istovjetni, takvoj ponudi će za ovaj kriterij biti dodijeljeno nula (0) bodova.</a:t>
            </a:r>
          </a:p>
        </p:txBody>
      </p:sp>
    </p:spTree>
    <p:extLst>
      <p:ext uri="{BB962C8B-B14F-4D97-AF65-F5344CB8AC3E}">
        <p14:creationId xmlns:p14="http://schemas.microsoft.com/office/powerpoint/2010/main" val="10112083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8406D-2B0F-267A-3EE1-DEA54AD9F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2D796-D149-F2AF-22EE-E78B7B606054}"/>
              </a:ext>
            </a:extLst>
          </p:cNvPr>
          <p:cNvSpPr>
            <a:spLocks noGrp="1"/>
          </p:cNvSpPr>
          <p:nvPr>
            <p:ph type="title"/>
          </p:nvPr>
        </p:nvSpPr>
        <p:spPr>
          <a:xfrm>
            <a:off x="707571" y="776433"/>
            <a:ext cx="10744200" cy="995915"/>
          </a:xfrm>
        </p:spPr>
        <p:txBody>
          <a:bodyPr>
            <a:normAutofit fontScale="90000"/>
          </a:bodyPr>
          <a:lstStyle/>
          <a:p>
            <a:r>
              <a:rPr lang="hr-HR"/>
              <a:t>Primjer 1. (4) - „</a:t>
            </a:r>
            <a:r>
              <a:rPr lang="en-GB"/>
              <a:t>BROJ PONUĐENIH POJEDINAČNIH PROIZVODA PROIZVOĐAČA S CERTIFIKATOM ISO/IEC 20243 </a:t>
            </a:r>
            <a:r>
              <a:rPr lang="hr-HR"/>
              <a:t>“ (K3)</a:t>
            </a:r>
            <a:br>
              <a:rPr lang="hr-HR"/>
            </a:br>
            <a:endParaRPr lang="hr-HR"/>
          </a:p>
        </p:txBody>
      </p:sp>
      <p:sp>
        <p:nvSpPr>
          <p:cNvPr id="3" name="Content Placeholder 2">
            <a:extLst>
              <a:ext uri="{FF2B5EF4-FFF2-40B4-BE49-F238E27FC236}">
                <a16:creationId xmlns:a16="http://schemas.microsoft.com/office/drawing/2014/main" id="{06408136-227A-C22D-317F-E9F83349205A}"/>
              </a:ext>
            </a:extLst>
          </p:cNvPr>
          <p:cNvSpPr>
            <a:spLocks noGrp="1"/>
          </p:cNvSpPr>
          <p:nvPr>
            <p:ph idx="1"/>
          </p:nvPr>
        </p:nvSpPr>
        <p:spPr>
          <a:xfrm>
            <a:off x="1044933" y="1926770"/>
            <a:ext cx="10406838" cy="3655039"/>
          </a:xfrm>
        </p:spPr>
        <p:txBody>
          <a:bodyPr>
            <a:normAutofit fontScale="47500" lnSpcReduction="20000"/>
          </a:bodyPr>
          <a:lstStyle/>
          <a:p>
            <a:r>
              <a:rPr lang="hr-HR"/>
              <a:t>Bodovna vrijednost prema ovom kriteriju izračunava se prema slijedećoj formuli: K3 = Z1 / Z2 * 30</a:t>
            </a:r>
          </a:p>
          <a:p>
            <a:r>
              <a:rPr lang="hr-HR"/>
              <a:t>• K3 - Broj bodova koji je ponuda dobila za ponuđeni broj proizvoda proizvođača s certifikatom ISO/IEC 20243</a:t>
            </a:r>
          </a:p>
          <a:p>
            <a:r>
              <a:rPr lang="hr-HR"/>
              <a:t>• Z1 - Broj ponuđenih proizvoda proizvođača s certifikatom ISO/IEC 20243 u ponudi koja je predmet ocjene</a:t>
            </a:r>
          </a:p>
          <a:p>
            <a:r>
              <a:rPr lang="hr-HR"/>
              <a:t>• Z2 - Najveći broj ponuđenih pojedinačnih </a:t>
            </a:r>
            <a:r>
              <a:rPr lang="hr-HR" err="1"/>
              <a:t>roizvoda</a:t>
            </a:r>
            <a:r>
              <a:rPr lang="hr-HR"/>
              <a:t> proizvođača s certifikatom ISO/IEC 20243 u postupku nabave</a:t>
            </a:r>
          </a:p>
          <a:p>
            <a:endParaRPr lang="hr-HR"/>
          </a:p>
          <a:p>
            <a:r>
              <a:rPr lang="hr-HR"/>
              <a:t>DOKAZIVANJE</a:t>
            </a:r>
          </a:p>
          <a:p>
            <a:pPr>
              <a:lnSpc>
                <a:spcPct val="120000"/>
              </a:lnSpc>
            </a:pPr>
            <a:r>
              <a:rPr lang="hr-HR"/>
              <a:t>Izjavu o broju ponuđenih pojedinačnih proizvoda s certifikatom ISO 11798 i broju ponuđenih pojedinačnih proizvoda proizvođača s certifikatom</a:t>
            </a:r>
          </a:p>
          <a:p>
            <a:pPr>
              <a:lnSpc>
                <a:spcPct val="120000"/>
              </a:lnSpc>
            </a:pPr>
            <a:r>
              <a:rPr lang="hr-HR"/>
              <a:t>ISO/IEC 20243“</a:t>
            </a:r>
          </a:p>
          <a:p>
            <a:pPr>
              <a:lnSpc>
                <a:spcPct val="120000"/>
              </a:lnSpc>
            </a:pPr>
            <a:r>
              <a:rPr lang="hr-HR"/>
              <a:t>• Certifikat proizvođača ISO/IEC 20243 – za svakog proizvođača koji ima navedeni certifikat; navedeno podrazumijeva certifikat ISO/IEC 20243:2018 ili noviji.</a:t>
            </a:r>
          </a:p>
          <a:p>
            <a:pPr>
              <a:lnSpc>
                <a:spcPct val="120000"/>
              </a:lnSpc>
            </a:pPr>
            <a:r>
              <a:rPr lang="hr-HR"/>
              <a:t>Sveukupan broj ponuđenih pojedinačnih proizvoda proizvođača s certifikatom ISO/IEC 20243 naveden u Izjavi mora odgovarati sveukupnom broju ponuđenih pojedinačnih proizvoda proizvođača s predmetnim certifikatom koji je automatski izračunat u Troškovniku. U slučaju da navedeni brojevi nisu istovjetni, takvoj ponudi će za ovaj kriterij biti dodijeljeno nula (0) bodova.</a:t>
            </a:r>
          </a:p>
        </p:txBody>
      </p:sp>
    </p:spTree>
    <p:extLst>
      <p:ext uri="{BB962C8B-B14F-4D97-AF65-F5344CB8AC3E}">
        <p14:creationId xmlns:p14="http://schemas.microsoft.com/office/powerpoint/2010/main" val="2798286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474A2-B4B1-04AE-B960-584C3E6DF9E5}"/>
              </a:ext>
            </a:extLst>
          </p:cNvPr>
          <p:cNvSpPr>
            <a:spLocks noGrp="1"/>
          </p:cNvSpPr>
          <p:nvPr>
            <p:ph type="title"/>
          </p:nvPr>
        </p:nvSpPr>
        <p:spPr/>
        <p:txBody>
          <a:bodyPr/>
          <a:lstStyle/>
          <a:p>
            <a:r>
              <a:rPr lang="hr-HR"/>
              <a:t>Primjer 1. (5) Tehnička specifikacija</a:t>
            </a:r>
          </a:p>
        </p:txBody>
      </p:sp>
      <p:sp>
        <p:nvSpPr>
          <p:cNvPr id="3" name="Content Placeholder 2">
            <a:extLst>
              <a:ext uri="{FF2B5EF4-FFF2-40B4-BE49-F238E27FC236}">
                <a16:creationId xmlns:a16="http://schemas.microsoft.com/office/drawing/2014/main" id="{757A39F6-A9DC-E010-B38E-417A8DA5C944}"/>
              </a:ext>
            </a:extLst>
          </p:cNvPr>
          <p:cNvSpPr>
            <a:spLocks noGrp="1"/>
          </p:cNvSpPr>
          <p:nvPr>
            <p:ph idx="1"/>
          </p:nvPr>
        </p:nvSpPr>
        <p:spPr>
          <a:xfrm>
            <a:off x="1382486" y="1981200"/>
            <a:ext cx="9764581" cy="3600610"/>
          </a:xfrm>
        </p:spPr>
        <p:txBody>
          <a:bodyPr>
            <a:normAutofit/>
          </a:bodyPr>
          <a:lstStyle/>
          <a:p>
            <a:pPr algn="just"/>
            <a:r>
              <a:rPr lang="hr-HR"/>
              <a:t>Ponuđeni proizvodi moraju imati kapacitet ispisa jednak ili veći od minimalnog kapaciteta ispisa zahtijevanog Troškovnikom te kvalitetom i namjenom moraju odgovarati za pravilnu uporabu u ispisnim uređajima navedenim u Troškovniku. Ponude u kojima se nudi manji kapacitet ispisa od zahtijevanog za bilo koju stavku Troškovnika bit će odbijene. Kapacitet ispisa ponuđenih proizvoda definiran je metodologijom određivanja kapaciteta ispisa </a:t>
            </a:r>
            <a:r>
              <a:rPr lang="hr-HR" err="1"/>
              <a:t>tonerskog</a:t>
            </a:r>
            <a:r>
              <a:rPr lang="hr-HR"/>
              <a:t> spremnika prema normama ISO 19752, ISO 19798 i ISO 24711.</a:t>
            </a:r>
          </a:p>
        </p:txBody>
      </p:sp>
    </p:spTree>
    <p:extLst>
      <p:ext uri="{BB962C8B-B14F-4D97-AF65-F5344CB8AC3E}">
        <p14:creationId xmlns:p14="http://schemas.microsoft.com/office/powerpoint/2010/main" val="3906224662"/>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7523D54B000B45AB3CAF8585FBA3A0" ma:contentTypeVersion="15" ma:contentTypeDescription="Create a new document." ma:contentTypeScope="" ma:versionID="897b2815047074d04f6e8865f2564988">
  <xsd:schema xmlns:xsd="http://www.w3.org/2001/XMLSchema" xmlns:xs="http://www.w3.org/2001/XMLSchema" xmlns:p="http://schemas.microsoft.com/office/2006/metadata/properties" xmlns:ns2="1a3b59c8-74f2-4cd6-b999-7298b2db30ca" xmlns:ns3="d999e889-88ac-4509-a0fd-ea1fd8621925" targetNamespace="http://schemas.microsoft.com/office/2006/metadata/properties" ma:root="true" ma:fieldsID="c68bd48138ced67acd2873e867e12945" ns2:_="" ns3:_="">
    <xsd:import namespace="1a3b59c8-74f2-4cd6-b999-7298b2db30ca"/>
    <xsd:import namespace="d999e889-88ac-4509-a0fd-ea1fd86219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b59c8-74f2-4cd6-b999-7298b2db30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1855554-511d-4246-ad50-db055764b9a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99e889-88ac-4509-a0fd-ea1fd862192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787aaa6-69c7-4c15-bbd4-a1c1d99f5fb2}" ma:internalName="TaxCatchAll" ma:showField="CatchAllData" ma:web="d999e889-88ac-4509-a0fd-ea1fd862192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3b59c8-74f2-4cd6-b999-7298b2db30ca">
      <Terms xmlns="http://schemas.microsoft.com/office/infopath/2007/PartnerControls"/>
    </lcf76f155ced4ddcb4097134ff3c332f>
    <TaxCatchAll xmlns="d999e889-88ac-4509-a0fd-ea1fd86219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6635F-DFCD-4F1A-8B3C-E1C769AE2109}">
  <ds:schemaRefs>
    <ds:schemaRef ds:uri="1a3b59c8-74f2-4cd6-b999-7298b2db30ca"/>
    <ds:schemaRef ds:uri="d999e889-88ac-4509-a0fd-ea1fd8621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1A02E-1A9B-4F66-BCA6-35E37D6A6D62}">
  <ds:schemaRefs>
    <ds:schemaRef ds:uri="1a3b59c8-74f2-4cd6-b999-7298b2db30ca"/>
    <ds:schemaRef ds:uri="53ecc09b-ab7a-4dbe-949d-8f4d91706a3a"/>
    <ds:schemaRef ds:uri="641da445-340a-4d81-8d2d-815f17152cf1"/>
    <ds:schemaRef ds:uri="d999e889-88ac-4509-a0fd-ea1fd862192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D39A33-EBF8-4671-987D-576251C23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227</Slides>
  <Notes>1</Notes>
  <HiddenSlides>0</HiddenSlides>
  <ScaleCrop>false</ScaleCrop>
  <HeadingPairs>
    <vt:vector size="4" baseType="variant">
      <vt:variant>
        <vt:lpstr>Theme</vt:lpstr>
      </vt:variant>
      <vt:variant>
        <vt:i4>1</vt:i4>
      </vt:variant>
      <vt:variant>
        <vt:lpstr>Slide Titles</vt:lpstr>
      </vt:variant>
      <vt:variant>
        <vt:i4>227</vt:i4>
      </vt:variant>
    </vt:vector>
  </HeadingPairs>
  <TitlesOfParts>
    <vt:vector size="228" baseType="lpstr">
      <vt:lpstr>Tema sustava Office</vt:lpstr>
      <vt:lpstr>Zelena javna nabava Program usavršavanja 2025.</vt:lpstr>
      <vt:lpstr>Radionice o zelenoj javnoj nabavi </vt:lpstr>
      <vt:lpstr>Kome je usavršavanje namijenjeno?</vt:lpstr>
      <vt:lpstr>Raspored </vt:lpstr>
      <vt:lpstr>Upoznajmo se!</vt:lpstr>
      <vt:lpstr>Što obuhvaća zelena javna nabava</vt:lpstr>
      <vt:lpstr>Koristi ZeJN</vt:lpstr>
      <vt:lpstr>Povijesni podaci o ZeJN</vt:lpstr>
      <vt:lpstr>Broj zelenih ugovora</vt:lpstr>
      <vt:lpstr>% vrijednosti zelenih ugovora*</vt:lpstr>
      <vt:lpstr>Vrijednost zelenih ugovora</vt:lpstr>
      <vt:lpstr>2023 – vrsta predmeta nabave</vt:lpstr>
      <vt:lpstr>Zakonodavni okvir na EU nivou</vt:lpstr>
      <vt:lpstr>Zakonodavni okvir na nivou Republike Hrvatske</vt:lpstr>
      <vt:lpstr>Odluka o provedbi zelene javne nabave</vt:lpstr>
      <vt:lpstr>Nabavne kategorije</vt:lpstr>
      <vt:lpstr>Točke ozelenjavanja javne nabave:</vt:lpstr>
      <vt:lpstr>Točke utjecaja na ozelenjavanje javne nabave: PLAN NABAVE</vt:lpstr>
      <vt:lpstr>Točke utjecaja na ozelenjavanje javne nabave: DOKUMENTACIJA O NABAVI</vt:lpstr>
      <vt:lpstr>Točke utjecaja na ozelenjavanje javne nabave: DOKUMENTACIJA O NABAVI</vt:lpstr>
      <vt:lpstr>Točke utjecaja na ozelenjavanje javne nabave: KRITERIJ ZA ODABIR</vt:lpstr>
      <vt:lpstr>Točke utjecaja na ozelenjavanje javne nabave: UGOVORNE ODREDBE</vt:lpstr>
      <vt:lpstr>Točke utjecaja na ozelenjavanje javne nabave: UGOVORNE ODREDBE - IZVRŠENJE</vt:lpstr>
      <vt:lpstr>Nabavne kategorije sukladno Odluci o provedbi ZeJN </vt:lpstr>
      <vt:lpstr>PowerPoint Presentation</vt:lpstr>
      <vt:lpstr>Udio električne energije</vt:lpstr>
      <vt:lpstr>Primjer 1 - SDUSJN</vt:lpstr>
      <vt:lpstr>Obveznici</vt:lpstr>
      <vt:lpstr>Kriteriji odabira ponude</vt:lpstr>
      <vt:lpstr>Ugovorna obaveza</vt:lpstr>
      <vt:lpstr>Ugovorne obaveze</vt:lpstr>
      <vt:lpstr>Primjer 2 – Grad Zagreb </vt:lpstr>
      <vt:lpstr>Kriteriji za odabir ponude</vt:lpstr>
      <vt:lpstr>Dokazivanje</vt:lpstr>
      <vt:lpstr>Papiri i papirna konfekcija</vt:lpstr>
      <vt:lpstr>Uredski papir</vt:lpstr>
      <vt:lpstr>Papirna konfekcija</vt:lpstr>
      <vt:lpstr>Eko-oznake</vt:lpstr>
      <vt:lpstr>Eko-oznake</vt:lpstr>
      <vt:lpstr>Eko-oznake – kako primijeniti?</vt:lpstr>
      <vt:lpstr>EU Ecolabel</vt:lpstr>
      <vt:lpstr>Proizvodi s EU Ecolabel oznakom</vt:lpstr>
      <vt:lpstr>Eko-oznake</vt:lpstr>
      <vt:lpstr>ODLUKA KOMISIJE (EU) 2019/70</vt:lpstr>
      <vt:lpstr>Mjerila za dodjelu znaka za okoliš EU-a za „grafički papir” i „upijajući papir i proizvode od upijajućeg papira”</vt:lpstr>
      <vt:lpstr>Mjerila za dodjelu znaka za okoliš EU-a</vt:lpstr>
      <vt:lpstr>Mjerilo 1.  - emisije u vodu i zrak - Mjerilo 1.(c) – CO2</vt:lpstr>
      <vt:lpstr>Mjerilo 2. – Potrošnja energije</vt:lpstr>
      <vt:lpstr>Mjerilo 3. - Vlakna – očuvanje resursa, održivo gospodarenje šumama</vt:lpstr>
      <vt:lpstr>Mjerilo 3. - Vlakna – očuvanje resursa, održivo gospodarenje šumama</vt:lpstr>
      <vt:lpstr>Mjerilo 4.(c) Klor</vt:lpstr>
      <vt:lpstr>Primjer 1 – mogućnost tehničkih specifikacija</vt:lpstr>
      <vt:lpstr>Primjer 2. – mogućnost tehničkih specifikacija</vt:lpstr>
      <vt:lpstr>Uvjet sposobnosti?</vt:lpstr>
      <vt:lpstr>Kriteriji za odabir ponude (PAZITI!)</vt:lpstr>
      <vt:lpstr>Sukladnost sa Ecolabel oznakom</vt:lpstr>
      <vt:lpstr>Tiskani papir, papir za pisanje, papirnate vrećice</vt:lpstr>
      <vt:lpstr>ODLUKA KOMISIJE (EU) 2020/1803</vt:lpstr>
      <vt:lpstr>Mjerila za dodjelu znaka za okoliš EU-a</vt:lpstr>
      <vt:lpstr>Primjer 1 – tehnička specifikacija</vt:lpstr>
      <vt:lpstr>Primjer 2 – tehnička specifikacija</vt:lpstr>
      <vt:lpstr>Primjer 3 – uvjet sposobnosti?</vt:lpstr>
      <vt:lpstr>Primjer 4 – uvjet sposobnosti? ENP stručnjaci?</vt:lpstr>
      <vt:lpstr>Primjer 5 – ugovorne odredbe?</vt:lpstr>
      <vt:lpstr>Sredstva za čišćenje i usluga čišćenja zatvorenih prostora</vt:lpstr>
      <vt:lpstr>Odluka o provedbi ZeJN</vt:lpstr>
      <vt:lpstr>Sredstva za čišćenje</vt:lpstr>
      <vt:lpstr>Primjer 1 – tehnička specifikacija</vt:lpstr>
      <vt:lpstr>Primjer 1 – tehničke specifikacije</vt:lpstr>
      <vt:lpstr>ODLUKA KOMISIJE (EU) 2017/1217</vt:lpstr>
      <vt:lpstr>Mjerila za dodjelu znaka za okoliš EU-a</vt:lpstr>
      <vt:lpstr>Primjer 2 – tehnička specifikacija</vt:lpstr>
      <vt:lpstr>Primjer 3 – tehnička specifikacija</vt:lpstr>
      <vt:lpstr>Primjer 3 – tehnička specifikacija</vt:lpstr>
      <vt:lpstr>Primjer 3 – tehnička specifikacija</vt:lpstr>
      <vt:lpstr>ODLUKA KOMISIJE (EU) 2018/680</vt:lpstr>
      <vt:lpstr>Mjerila za dodjelu znaka za okoliš EU-a</vt:lpstr>
      <vt:lpstr>Primjer 1 – uvjet sposobnosti? ENP?</vt:lpstr>
      <vt:lpstr>Primjer 2 – tehnička specifikacija</vt:lpstr>
      <vt:lpstr>Primjer 3 – ugovorne odredbe</vt:lpstr>
      <vt:lpstr>Usluga čišćenja zatvorenih prostora</vt:lpstr>
      <vt:lpstr>Računala, računalna oprema, monitori, pisači i fotokopirni uređaji, oprema za snimanje</vt:lpstr>
      <vt:lpstr>Odluka o provedbi ZeJN</vt:lpstr>
      <vt:lpstr>Oznake energetske učinkovitosti</vt:lpstr>
      <vt:lpstr>Evolucija oznaka</vt:lpstr>
      <vt:lpstr>Usporedno</vt:lpstr>
      <vt:lpstr>Energetske oznake za televizore i zaslone</vt:lpstr>
      <vt:lpstr>Primjer 1 – tehničke specifikacije</vt:lpstr>
      <vt:lpstr>EPEAT®- vodeća globalna ekološka oznaka za elektroničke i tehnološke proizvode</vt:lpstr>
      <vt:lpstr>Kriteriji i mjerila EPEAT</vt:lpstr>
      <vt:lpstr>Primjer 1 – nabava računala </vt:lpstr>
      <vt:lpstr>Primjer 1 – tehničke specifikacije</vt:lpstr>
      <vt:lpstr>Toneri i tinte</vt:lpstr>
      <vt:lpstr>Odluka o provedbi ZeJN</vt:lpstr>
      <vt:lpstr>Primjer 1. – ENP kriteriji</vt:lpstr>
      <vt:lpstr>Primjer 1. (2)</vt:lpstr>
      <vt:lpstr>Primjer 1. (3) - „BROJ PONUĐENIH POJEDINAČNIH PROIZVODA S CERTIFIKATOM ISO 11798“ (K2) </vt:lpstr>
      <vt:lpstr>Primjer 1. (4) - „BROJ PONUĐENIH POJEDINAČNIH PROIZVODA PROIZVOĐAČA S CERTIFIKATOM ISO/IEC 20243 “ (K3) </vt:lpstr>
      <vt:lpstr>Primjer 1. (5) Tehnička specifikacija</vt:lpstr>
      <vt:lpstr>Primjer 2.</vt:lpstr>
      <vt:lpstr>Primjer 2. (2) - ENP</vt:lpstr>
      <vt:lpstr>Primjer 2 (2)</vt:lpstr>
      <vt:lpstr>Primjer 3 – Ponovno punjenje</vt:lpstr>
      <vt:lpstr>Primjer 3 (2)</vt:lpstr>
      <vt:lpstr>Primjer 3 (3) – tehničke specifikacije</vt:lpstr>
      <vt:lpstr>Pisači i fotokopirni uređaji</vt:lpstr>
      <vt:lpstr>Odluka o provedbi ZeJN</vt:lpstr>
      <vt:lpstr>PowerPoint Presentation</vt:lpstr>
      <vt:lpstr>ODLUKA O PROVEDBI ZELENE JAVNE NABAVE</vt:lpstr>
      <vt:lpstr>Obavezne energetske oznake</vt:lpstr>
      <vt:lpstr>DELEGIRANA UREDBA KOMISIJE (EU) br. 626/2011</vt:lpstr>
      <vt:lpstr>Prepoznatljivost označavanja</vt:lpstr>
      <vt:lpstr>Primjeri:</vt:lpstr>
      <vt:lpstr>Primjer 1.</vt:lpstr>
      <vt:lpstr>Primjer 1.</vt:lpstr>
      <vt:lpstr>Primjer 1.</vt:lpstr>
      <vt:lpstr>Primjer 1 (G1)</vt:lpstr>
      <vt:lpstr>Primjer 1 (G1)</vt:lpstr>
      <vt:lpstr>Primjer 1 (G1)</vt:lpstr>
      <vt:lpstr>Primjer 1.</vt:lpstr>
      <vt:lpstr>Primjer 1.</vt:lpstr>
      <vt:lpstr>Svjetiljke i električne žarulje</vt:lpstr>
      <vt:lpstr>ODLUKA O PROVEDBI ZELENE JAVNE NABAVE</vt:lpstr>
      <vt:lpstr>Jednostavnije oznake energetske učinkovitosti EU-a za rasvjetna tijela primjenjuju se od 1. rujna 2021. g.</vt:lpstr>
      <vt:lpstr>Jednostavnije oznake energetske učinkovitosti EU-a za rasvjetna tijela primjenjuju se od 1. rujna 2021. g.</vt:lpstr>
      <vt:lpstr>Primjeri:</vt:lpstr>
      <vt:lpstr>Primjer 1.</vt:lpstr>
      <vt:lpstr>Primjer 1.</vt:lpstr>
      <vt:lpstr>Primjer 1.</vt:lpstr>
      <vt:lpstr>Primjer 1.</vt:lpstr>
      <vt:lpstr>Primjer 1</vt:lpstr>
      <vt:lpstr>Primjer 1 (G1)</vt:lpstr>
      <vt:lpstr>Primjer 1 (G1)</vt:lpstr>
      <vt:lpstr>Primjer 1 (G1)</vt:lpstr>
      <vt:lpstr>Primjer 1.</vt:lpstr>
      <vt:lpstr>PowerPoint Presentation</vt:lpstr>
      <vt:lpstr>ODLUKA O PROVEDBI ZELENE JAVNE NABAVE</vt:lpstr>
      <vt:lpstr>ODLUKA KOMISIJE (EU) 2021/1870</vt:lpstr>
      <vt:lpstr>ODLUKA KOMISIJE (EU) 2021/1870</vt:lpstr>
      <vt:lpstr>Mjerila za dodjelu znaka za okoliš EU-a za „kozmetičke proizvode” su sljedeća:</vt:lpstr>
      <vt:lpstr>Granične vrijednosti CDV-a</vt:lpstr>
      <vt:lpstr>Mjerila za dodjelu znaka za okoliš EU-a</vt:lpstr>
      <vt:lpstr>Primjer 1: Nabava higijenskih potrepština i sredstava za čišćenje – Općina Selca - tehničke specifikacije</vt:lpstr>
      <vt:lpstr>Nabava higijenskih potrepština i sredstava za čišćenje – Općina Selca - kriterij za odabir ponude</vt:lpstr>
      <vt:lpstr>Primjer 1. – tehničke specifikacija</vt:lpstr>
      <vt:lpstr>Primjer 2. - Nabava kućanskih i osnovnih higijenskih potrepština – Općina Donja Voća</vt:lpstr>
      <vt:lpstr>BIO proizvod</vt:lpstr>
      <vt:lpstr>PowerPoint Presentation</vt:lpstr>
      <vt:lpstr>ODLUKA O PROVEDBI ZELENE JAVNE NABAVE</vt:lpstr>
      <vt:lpstr>Primjer:</vt:lpstr>
      <vt:lpstr>Primjer 1.</vt:lpstr>
      <vt:lpstr>Primjer 2. – ambalaža/pakiranje 15 bodova</vt:lpstr>
      <vt:lpstr>Primjer 3: tehničke specifikacije promotivnog materijala - MUP</vt:lpstr>
      <vt:lpstr>Primjer 3: tehničke specifikacije promotivnog materijala - MUP</vt:lpstr>
      <vt:lpstr>PowerPoint Presentation</vt:lpstr>
      <vt:lpstr>ODLUKA O PROVEDBI ZELENE JAVNE NABAVE</vt:lpstr>
      <vt:lpstr>ODLUKA O PROVEDBI ZELENE JAVNE NABAVE</vt:lpstr>
      <vt:lpstr>FSC CERTIFIKAT </vt:lpstr>
      <vt:lpstr>PEFC® CERTIFIKAT </vt:lpstr>
      <vt:lpstr>Važnost FSC i PEFC certifikata</vt:lpstr>
      <vt:lpstr>Primjer: Naručitelj KLINIČKI BOLNIČKI CENTAR SPLIT</vt:lpstr>
      <vt:lpstr>Primjer 1. – KBC Split</vt:lpstr>
      <vt:lpstr>Primjer 1. - nastavak</vt:lpstr>
      <vt:lpstr>PowerPoint Presentation</vt:lpstr>
      <vt:lpstr>ODLUKA O PROVEDBI ZELENE JAVNE NABAVE</vt:lpstr>
      <vt:lpstr>PRAVILNIK O OBVEZI IZVJEŠĆIVANJA EUROPSKOJ KOMISIJI I MINIMALNIM CILJEVIMA U POSTUPCIMA JAVNE NABAVE VOZILA ZA CESTOVNI PRIJEVOZ</vt:lpstr>
      <vt:lpstr>PRAVILNIK O OBVEZI IZVJEŠĆIVANJA EUROPSKOJ KOMISIJI I MINIMALNIM CILJEVIMA U POSTUPCIMA JAVNE NABAVE VOZILA ZA CESTOVNI PRIJEVOZ</vt:lpstr>
      <vt:lpstr>Zakon o promicanju čistih vozila u cestovnom prijevozu (NN 52/21)</vt:lpstr>
      <vt:lpstr>Primjeri:</vt:lpstr>
      <vt:lpstr>Primjer 1. MINISTARSTVO POLJOPRIVREDE, ŠUMARSTVA I RIBARSTVA - Nabava motornih vozila</vt:lpstr>
      <vt:lpstr>Primjer 1. MINISTARSTVO POLJOPRIVREDE, ŠUMARSTVA I RIBARSTVA - Nabava motornih vozila</vt:lpstr>
      <vt:lpstr>Primjer 1. MINISTARSTVO POLJOPRIVREDE, ŠUMARSTVA I RIBARSTVA - Nabava motornih vozila</vt:lpstr>
      <vt:lpstr>Primjer 1. MINISTARSTVO POLJOPRIVREDE, ŠUMARSTVA I RIBARSTVA - Nabava motornih vozila</vt:lpstr>
      <vt:lpstr>Primjer 1. MINISTARSTVO POLJOPRIVREDE, ŠUMARSTVA I RIBARSTVA - Nabava motornih vozila</vt:lpstr>
      <vt:lpstr>Primjer 2. HRT - OPERATIVNI LEASING VOZILA S REDOVNIM I IZVANREDNIM ODRŽAVANJEM PO GRUPAMA</vt:lpstr>
      <vt:lpstr>Primjer 2. HRT - OPERATIVNI LEASING VOZILA S REDOVNIM I IZVANREDNIM ODRŽAVANJEM PO GRUPAMA</vt:lpstr>
      <vt:lpstr>Primjer 2. HRT - OPERATIVNI LEASING VOZILA S REDOVNIM I IZVANREDNIM ODRŽAVANJEM PO GRUPAMA</vt:lpstr>
      <vt:lpstr>Primjer 3. MINISTARSTVO UNUTARNJIH POSLOVA - Vozila za potrebe zaštite vanjske granice EU</vt:lpstr>
      <vt:lpstr>Primjer 3. MINISTARSTVO UNUTARNJIH POSLOVA - Vozila za potrebe zaštite vanjske granice EU</vt:lpstr>
      <vt:lpstr>Primjer 3. MINISTARSTVO UNUTARNJIH POSLOVA - Vozila za potrebe zaštite vanjske granice EU</vt:lpstr>
      <vt:lpstr>PowerPoint Presentation</vt:lpstr>
      <vt:lpstr>ODLUKA O PROVEDBI ZELENE JAVNE NABAVE</vt:lpstr>
      <vt:lpstr>Primjeri:</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1. LIBURNIJA d.o.o - Auto gume (nove)</vt:lpstr>
      <vt:lpstr>Primjer 2. Središnji državni ured za središnju javnu nabavu - PNEUMATICI ZA MOTORNA VOZILA S USLUGAMA ZAMJENE, ČUVANJA I ZBRINJAVANJA</vt:lpstr>
      <vt:lpstr>Primjer 2. Središnji državni ured za središnju javnu nabavu - PNEUMATICI ZA MOTORNA VOZILA S USLUGAMA ZAMJENE, ČUVANJA I ZBRINJAVANJA</vt:lpstr>
      <vt:lpstr>Primjer 2. Središnji državni ured za središnju javnu nabavu - PNEUMATICI ZA MOTORNA VOZILA S USLUGAMA ZAMJENE, ČUVANJA I ZBRINJAVANJA</vt:lpstr>
      <vt:lpstr>Primjer 2. Središnji državni ured za središnju javnu nabavu - PNEUMATICI ZA MOTORNA VOZILA S USLUGAMA ZAMJENE, ČUVANJA I ZBRINJAVANJA</vt:lpstr>
      <vt:lpstr>PowerPoint Presentation</vt:lpstr>
      <vt:lpstr>ODLUKA O PROVEDBI ZELENE JAVNE NABAVE</vt:lpstr>
      <vt:lpstr>ODLUKA O PROVEDBI ZELENE JAVNE NABAVE</vt:lpstr>
      <vt:lpstr>ODLUKA O PROVEDBI ZELENE JAVNE NABAVE</vt:lpstr>
      <vt:lpstr>ODLUKA O PROVEDBI ZELENE JAVNE NABAVE</vt:lpstr>
      <vt:lpstr>Primjeri: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1. Osnovna škola VODICE- Državna prehrana marende - školski obroci</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2. Javna ustanova Nacionalni park Plitvička jezera- KUPNJA KRUHA I KRUŠNIH PROIZVODA</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Primjer 3. Javna ustanova Nacionalni park Plitvička jezera- KUPNJA SVJEŽEG MESA ZA UGOSTITELJSTVO I TRGOVINU</vt:lpstr>
      <vt:lpstr>Dostupnost materijala</vt:lpstr>
      <vt:lpstr>Pitanja?</vt:lpstr>
      <vt:lpstr>HVALA NA POZORNOSTI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Zelena javna nabava online program usavršavanja svibanj/lipanj 2021.</dc:title>
  <dc:creator>Stana</dc:creator>
  <cp:revision>45</cp:revision>
  <dcterms:modified xsi:type="dcterms:W3CDTF">2025-07-11T10:58:11Z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0x010100207523D54B000B45AB3CAF8585FBA3A0</vt:lpwstr>
  </property>
  <property fmtid="{D5CDD505-2E9C-101B-9397-08002B2CF9AE}" pid="3" name="MediaServiceImageTags">
    <vt:lpwstr/>
  </property>
</Properties>
</file>